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5.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46.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5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5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5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5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54.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5.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5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60.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6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7" r:id="rId1"/>
  </p:sldMasterIdLst>
  <p:notesMasterIdLst>
    <p:notesMasterId r:id="rId71"/>
  </p:notesMasterIdLst>
  <p:sldIdLst>
    <p:sldId id="379" r:id="rId2"/>
    <p:sldId id="538" r:id="rId3"/>
    <p:sldId id="539" r:id="rId4"/>
    <p:sldId id="380" r:id="rId5"/>
    <p:sldId id="381" r:id="rId6"/>
    <p:sldId id="383" r:id="rId7"/>
    <p:sldId id="382" r:id="rId8"/>
    <p:sldId id="384" r:id="rId9"/>
    <p:sldId id="500" r:id="rId10"/>
    <p:sldId id="389" r:id="rId11"/>
    <p:sldId id="392" r:id="rId12"/>
    <p:sldId id="428" r:id="rId13"/>
    <p:sldId id="541" r:id="rId14"/>
    <p:sldId id="397" r:id="rId15"/>
    <p:sldId id="399" r:id="rId16"/>
    <p:sldId id="401" r:id="rId17"/>
    <p:sldId id="544" r:id="rId18"/>
    <p:sldId id="542" r:id="rId19"/>
    <p:sldId id="543" r:id="rId20"/>
    <p:sldId id="403" r:id="rId21"/>
    <p:sldId id="415" r:id="rId22"/>
    <p:sldId id="545" r:id="rId23"/>
    <p:sldId id="540" r:id="rId24"/>
    <p:sldId id="529" r:id="rId25"/>
    <p:sldId id="531" r:id="rId26"/>
    <p:sldId id="532" r:id="rId27"/>
    <p:sldId id="419" r:id="rId28"/>
    <p:sldId id="527" r:id="rId29"/>
    <p:sldId id="528" r:id="rId30"/>
    <p:sldId id="407" r:id="rId31"/>
    <p:sldId id="424" r:id="rId32"/>
    <p:sldId id="430" r:id="rId33"/>
    <p:sldId id="431" r:id="rId34"/>
    <p:sldId id="437" r:id="rId35"/>
    <p:sldId id="438" r:id="rId36"/>
    <p:sldId id="446" r:id="rId37"/>
    <p:sldId id="453" r:id="rId38"/>
    <p:sldId id="504" r:id="rId39"/>
    <p:sldId id="460" r:id="rId40"/>
    <p:sldId id="461" r:id="rId41"/>
    <p:sldId id="499" r:id="rId42"/>
    <p:sldId id="471" r:id="rId43"/>
    <p:sldId id="472" r:id="rId44"/>
    <p:sldId id="477" r:id="rId45"/>
    <p:sldId id="479" r:id="rId46"/>
    <p:sldId id="484" r:id="rId47"/>
    <p:sldId id="487" r:id="rId48"/>
    <p:sldId id="514" r:id="rId49"/>
    <p:sldId id="517" r:id="rId50"/>
    <p:sldId id="537" r:id="rId51"/>
    <p:sldId id="534" r:id="rId52"/>
    <p:sldId id="518" r:id="rId53"/>
    <p:sldId id="515" r:id="rId54"/>
    <p:sldId id="519" r:id="rId55"/>
    <p:sldId id="535" r:id="rId56"/>
    <p:sldId id="526" r:id="rId57"/>
    <p:sldId id="536" r:id="rId58"/>
    <p:sldId id="516" r:id="rId59"/>
    <p:sldId id="490" r:id="rId60"/>
    <p:sldId id="390" r:id="rId61"/>
    <p:sldId id="388" r:id="rId62"/>
    <p:sldId id="492" r:id="rId63"/>
    <p:sldId id="498" r:id="rId64"/>
    <p:sldId id="429" r:id="rId65"/>
    <p:sldId id="410" r:id="rId66"/>
    <p:sldId id="411" r:id="rId67"/>
    <p:sldId id="412" r:id="rId68"/>
    <p:sldId id="413" r:id="rId69"/>
    <p:sldId id="533"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8A5F20-7F93-40CB-B5C7-FE14FEC1B65C}">
  <a:tblStyle styleId="{288A5F20-7F93-40CB-B5C7-FE14FEC1B65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039" autoAdjust="0"/>
  </p:normalViewPr>
  <p:slideViewPr>
    <p:cSldViewPr snapToGrid="0">
      <p:cViewPr varScale="1">
        <p:scale>
          <a:sx n="105" d="100"/>
          <a:sy n="105" d="100"/>
        </p:scale>
        <p:origin x="730" y="6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Book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Book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Book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20vgg19.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arshith\My%20Drive%20(m.darshith@gmail.com)\ASU%20courses\Thesis\heuristics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Clock</a:t>
            </a:r>
            <a:r>
              <a:rPr lang="en-IN" baseline="0"/>
              <a:t> cycles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Sheet2!$A$22</c:f>
              <c:strCache>
                <c:ptCount val="1"/>
                <c:pt idx="0">
                  <c:v>O/p tile size - 4</c:v>
                </c:pt>
              </c:strCache>
            </c:strRef>
          </c:tx>
          <c:spPr>
            <a:solidFill>
              <a:schemeClr val="accent1"/>
            </a:solidFill>
            <a:ln>
              <a:noFill/>
            </a:ln>
            <a:effectLst/>
          </c:spPr>
          <c:invertIfNegative val="0"/>
          <c:cat>
            <c:numRef>
              <c:f>Sheet2!$B$21:$G$21</c:f>
              <c:numCache>
                <c:formatCode>General</c:formatCode>
                <c:ptCount val="6"/>
                <c:pt idx="0">
                  <c:v>4</c:v>
                </c:pt>
                <c:pt idx="1">
                  <c:v>8</c:v>
                </c:pt>
                <c:pt idx="2">
                  <c:v>16</c:v>
                </c:pt>
                <c:pt idx="3">
                  <c:v>32</c:v>
                </c:pt>
                <c:pt idx="4">
                  <c:v>64</c:v>
                </c:pt>
                <c:pt idx="5">
                  <c:v>128</c:v>
                </c:pt>
              </c:numCache>
            </c:numRef>
          </c:cat>
          <c:val>
            <c:numRef>
              <c:f>Sheet2!$B$22:$G$22</c:f>
              <c:numCache>
                <c:formatCode>General</c:formatCode>
                <c:ptCount val="6"/>
                <c:pt idx="0">
                  <c:v>710890752</c:v>
                </c:pt>
                <c:pt idx="1">
                  <c:v>700912896</c:v>
                </c:pt>
                <c:pt idx="2">
                  <c:v>695923968</c:v>
                </c:pt>
                <c:pt idx="3">
                  <c:v>843631104</c:v>
                </c:pt>
                <c:pt idx="4">
                  <c:v>842228736</c:v>
                </c:pt>
                <c:pt idx="5">
                  <c:v>841238784</c:v>
                </c:pt>
              </c:numCache>
            </c:numRef>
          </c:val>
          <c:extLst>
            <c:ext xmlns:c16="http://schemas.microsoft.com/office/drawing/2014/chart" uri="{C3380CC4-5D6E-409C-BE32-E72D297353CC}">
              <c16:uniqueId val="{00000000-7B4B-4A84-83F3-0B4059D80DE3}"/>
            </c:ext>
          </c:extLst>
        </c:ser>
        <c:ser>
          <c:idx val="1"/>
          <c:order val="1"/>
          <c:tx>
            <c:strRef>
              <c:f>Sheet2!$A$23</c:f>
              <c:strCache>
                <c:ptCount val="1"/>
                <c:pt idx="0">
                  <c:v>O/p tile size - 8</c:v>
                </c:pt>
              </c:strCache>
            </c:strRef>
          </c:tx>
          <c:spPr>
            <a:solidFill>
              <a:schemeClr val="accent2"/>
            </a:solidFill>
            <a:ln>
              <a:noFill/>
            </a:ln>
            <a:effectLst/>
          </c:spPr>
          <c:invertIfNegative val="0"/>
          <c:cat>
            <c:numRef>
              <c:f>Sheet2!$B$21:$G$21</c:f>
              <c:numCache>
                <c:formatCode>General</c:formatCode>
                <c:ptCount val="6"/>
                <c:pt idx="0">
                  <c:v>4</c:v>
                </c:pt>
                <c:pt idx="1">
                  <c:v>8</c:v>
                </c:pt>
                <c:pt idx="2">
                  <c:v>16</c:v>
                </c:pt>
                <c:pt idx="3">
                  <c:v>32</c:v>
                </c:pt>
                <c:pt idx="4">
                  <c:v>64</c:v>
                </c:pt>
                <c:pt idx="5">
                  <c:v>128</c:v>
                </c:pt>
              </c:numCache>
            </c:numRef>
          </c:cat>
          <c:val>
            <c:numRef>
              <c:f>Sheet2!$B$23:$G$23</c:f>
              <c:numCache>
                <c:formatCode>General</c:formatCode>
                <c:ptCount val="6"/>
                <c:pt idx="0">
                  <c:v>708913920</c:v>
                </c:pt>
                <c:pt idx="1">
                  <c:v>699919104</c:v>
                </c:pt>
                <c:pt idx="2">
                  <c:v>695421696</c:v>
                </c:pt>
                <c:pt idx="3">
                  <c:v>843214848</c:v>
                </c:pt>
                <c:pt idx="4">
                  <c:v>841830912</c:v>
                </c:pt>
                <c:pt idx="5">
                  <c:v>841135872</c:v>
                </c:pt>
              </c:numCache>
            </c:numRef>
          </c:val>
          <c:extLst>
            <c:ext xmlns:c16="http://schemas.microsoft.com/office/drawing/2014/chart" uri="{C3380CC4-5D6E-409C-BE32-E72D297353CC}">
              <c16:uniqueId val="{00000001-7B4B-4A84-83F3-0B4059D80DE3}"/>
            </c:ext>
          </c:extLst>
        </c:ser>
        <c:ser>
          <c:idx val="2"/>
          <c:order val="2"/>
          <c:tx>
            <c:strRef>
              <c:f>Sheet2!$A$24</c:f>
              <c:strCache>
                <c:ptCount val="1"/>
                <c:pt idx="0">
                  <c:v>O/p size - 13</c:v>
                </c:pt>
              </c:strCache>
            </c:strRef>
          </c:tx>
          <c:spPr>
            <a:solidFill>
              <a:schemeClr val="accent3"/>
            </a:solidFill>
            <a:ln>
              <a:noFill/>
            </a:ln>
            <a:effectLst/>
          </c:spPr>
          <c:invertIfNegative val="0"/>
          <c:cat>
            <c:numRef>
              <c:f>Sheet2!$B$21:$G$21</c:f>
              <c:numCache>
                <c:formatCode>General</c:formatCode>
                <c:ptCount val="6"/>
                <c:pt idx="0">
                  <c:v>4</c:v>
                </c:pt>
                <c:pt idx="1">
                  <c:v>8</c:v>
                </c:pt>
                <c:pt idx="2">
                  <c:v>16</c:v>
                </c:pt>
                <c:pt idx="3">
                  <c:v>32</c:v>
                </c:pt>
                <c:pt idx="4">
                  <c:v>64</c:v>
                </c:pt>
                <c:pt idx="5">
                  <c:v>128</c:v>
                </c:pt>
              </c:numCache>
            </c:numRef>
          </c:cat>
          <c:val>
            <c:numRef>
              <c:f>Sheet2!$B$24:$G$24</c:f>
              <c:numCache>
                <c:formatCode>General</c:formatCode>
                <c:ptCount val="6"/>
                <c:pt idx="0">
                  <c:v>707877120</c:v>
                </c:pt>
                <c:pt idx="1">
                  <c:v>699398400</c:v>
                </c:pt>
                <c:pt idx="2">
                  <c:v>695159040</c:v>
                </c:pt>
                <c:pt idx="3">
                  <c:v>843081216</c:v>
                </c:pt>
                <c:pt idx="4">
                  <c:v>841761792</c:v>
                </c:pt>
                <c:pt idx="5">
                  <c:v>841099008</c:v>
                </c:pt>
              </c:numCache>
            </c:numRef>
          </c:val>
          <c:extLst>
            <c:ext xmlns:c16="http://schemas.microsoft.com/office/drawing/2014/chart" uri="{C3380CC4-5D6E-409C-BE32-E72D297353CC}">
              <c16:uniqueId val="{00000002-7B4B-4A84-83F3-0B4059D80DE3}"/>
            </c:ext>
          </c:extLst>
        </c:ser>
        <c:dLbls>
          <c:showLegendKey val="0"/>
          <c:showVal val="0"/>
          <c:showCatName val="0"/>
          <c:showSerName val="0"/>
          <c:showPercent val="0"/>
          <c:showBubbleSize val="0"/>
        </c:dLbls>
        <c:gapWidth val="219"/>
        <c:overlap val="-27"/>
        <c:axId val="1010990143"/>
        <c:axId val="1010995903"/>
      </c:barChart>
      <c:catAx>
        <c:axId val="101099014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a:t>
                </a:r>
                <a:r>
                  <a:rPr lang="en-IN" baseline="0"/>
                  <a:t> of input channels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0995903"/>
        <c:crosses val="autoZero"/>
        <c:auto val="1"/>
        <c:lblAlgn val="ctr"/>
        <c:lblOffset val="100"/>
        <c:noMultiLvlLbl val="0"/>
      </c:catAx>
      <c:valAx>
        <c:axId val="1010995903"/>
        <c:scaling>
          <c:orientation val="minMax"/>
          <c:max val="850000000"/>
          <c:min val="650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a:t>
                </a:r>
                <a:r>
                  <a:rPr lang="en-IN" baseline="0"/>
                  <a:t> of clock cycles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09901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Area of MNV3-Large D-Conv. Layers</a:t>
            </a:r>
          </a:p>
        </c:rich>
      </c:tx>
      <c:layout>
        <c:manualLayout>
          <c:xMode val="edge"/>
          <c:yMode val="edge"/>
          <c:x val="0.41640135608049"/>
          <c:y val="8.2508250825082508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669575678040245E-2"/>
          <c:y val="4.1460720875237132E-2"/>
          <c:w val="0.89315551181102359"/>
          <c:h val="0.81844026922377278"/>
        </c:manualLayout>
      </c:layout>
      <c:barChart>
        <c:barDir val="col"/>
        <c:grouping val="clustered"/>
        <c:varyColors val="0"/>
        <c:ser>
          <c:idx val="0"/>
          <c:order val="0"/>
          <c:tx>
            <c:v>Baseline</c:v>
          </c:tx>
          <c:spPr>
            <a:solidFill>
              <a:schemeClr val="accent1"/>
            </a:solidFill>
            <a:ln>
              <a:noFill/>
            </a:ln>
            <a:effectLst/>
          </c:spPr>
          <c:invertIfNegative val="0"/>
          <c:val>
            <c:numRef>
              <c:f>'mv3-large permutation'!$E$4:$E$18</c:f>
              <c:numCache>
                <c:formatCode>General</c:formatCode>
                <c:ptCount val="15"/>
                <c:pt idx="0">
                  <c:v>58371</c:v>
                </c:pt>
                <c:pt idx="1">
                  <c:v>62845</c:v>
                </c:pt>
                <c:pt idx="2">
                  <c:v>97490</c:v>
                </c:pt>
                <c:pt idx="3">
                  <c:v>144201</c:v>
                </c:pt>
                <c:pt idx="4">
                  <c:v>110683</c:v>
                </c:pt>
                <c:pt idx="5">
                  <c:v>110366</c:v>
                </c:pt>
                <c:pt idx="6">
                  <c:v>98881</c:v>
                </c:pt>
                <c:pt idx="7">
                  <c:v>79278</c:v>
                </c:pt>
                <c:pt idx="8">
                  <c:v>79305</c:v>
                </c:pt>
                <c:pt idx="9">
                  <c:v>79688</c:v>
                </c:pt>
                <c:pt idx="10">
                  <c:v>81708</c:v>
                </c:pt>
                <c:pt idx="11">
                  <c:v>77401</c:v>
                </c:pt>
                <c:pt idx="12">
                  <c:v>131190</c:v>
                </c:pt>
                <c:pt idx="13">
                  <c:v>169522</c:v>
                </c:pt>
                <c:pt idx="14">
                  <c:v>169627</c:v>
                </c:pt>
              </c:numCache>
            </c:numRef>
          </c:val>
          <c:extLst>
            <c:ext xmlns:c16="http://schemas.microsoft.com/office/drawing/2014/chart" uri="{C3380CC4-5D6E-409C-BE32-E72D297353CC}">
              <c16:uniqueId val="{00000000-85F6-44C2-A5AC-5D3932D16973}"/>
            </c:ext>
          </c:extLst>
        </c:ser>
        <c:ser>
          <c:idx val="1"/>
          <c:order val="1"/>
          <c:tx>
            <c:v>Best</c:v>
          </c:tx>
          <c:spPr>
            <a:solidFill>
              <a:schemeClr val="accent2"/>
            </a:solidFill>
            <a:ln>
              <a:noFill/>
            </a:ln>
            <a:effectLst/>
          </c:spPr>
          <c:invertIfNegative val="0"/>
          <c:val>
            <c:numRef>
              <c:f>'mv3-large permutation'!$H$4:$H$18</c:f>
              <c:numCache>
                <c:formatCode>General</c:formatCode>
                <c:ptCount val="15"/>
                <c:pt idx="0">
                  <c:v>58371</c:v>
                </c:pt>
                <c:pt idx="1">
                  <c:v>62845</c:v>
                </c:pt>
                <c:pt idx="2">
                  <c:v>101117</c:v>
                </c:pt>
                <c:pt idx="3">
                  <c:v>150538</c:v>
                </c:pt>
                <c:pt idx="4">
                  <c:v>113047</c:v>
                </c:pt>
                <c:pt idx="5">
                  <c:v>113726</c:v>
                </c:pt>
                <c:pt idx="6">
                  <c:v>103182</c:v>
                </c:pt>
                <c:pt idx="7">
                  <c:v>83032</c:v>
                </c:pt>
                <c:pt idx="8">
                  <c:v>82699</c:v>
                </c:pt>
                <c:pt idx="9">
                  <c:v>82976</c:v>
                </c:pt>
                <c:pt idx="10">
                  <c:v>85012</c:v>
                </c:pt>
                <c:pt idx="11">
                  <c:v>80307</c:v>
                </c:pt>
                <c:pt idx="12">
                  <c:v>135384</c:v>
                </c:pt>
                <c:pt idx="13">
                  <c:v>172953</c:v>
                </c:pt>
                <c:pt idx="14">
                  <c:v>171698</c:v>
                </c:pt>
              </c:numCache>
            </c:numRef>
          </c:val>
          <c:extLst>
            <c:ext xmlns:c16="http://schemas.microsoft.com/office/drawing/2014/chart" uri="{C3380CC4-5D6E-409C-BE32-E72D297353CC}">
              <c16:uniqueId val="{00000001-85F6-44C2-A5AC-5D3932D16973}"/>
            </c:ext>
          </c:extLst>
        </c:ser>
        <c:dLbls>
          <c:showLegendKey val="0"/>
          <c:showVal val="0"/>
          <c:showCatName val="0"/>
          <c:showSerName val="0"/>
          <c:showPercent val="0"/>
          <c:showBubbleSize val="0"/>
        </c:dLbls>
        <c:gapWidth val="219"/>
        <c:overlap val="-27"/>
        <c:axId val="110952847"/>
        <c:axId val="110956207"/>
      </c:barChart>
      <c:catAx>
        <c:axId val="11095284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956207"/>
        <c:crosses val="autoZero"/>
        <c:auto val="1"/>
        <c:lblAlgn val="ctr"/>
        <c:lblOffset val="100"/>
        <c:noMultiLvlLbl val="0"/>
      </c:catAx>
      <c:valAx>
        <c:axId val="110956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Area</a:t>
                </a:r>
                <a:r>
                  <a:rPr lang="en-IN" baseline="0"/>
                  <a:t> (um^2)</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952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b="1" dirty="0"/>
              <a:t>Runtime</a:t>
            </a:r>
            <a:r>
              <a:rPr lang="en-IN" sz="1000" b="1" baseline="0" dirty="0"/>
              <a:t> of VGG-19 layers</a:t>
            </a:r>
            <a:endParaRPr lang="en-IN" sz="1000" b="1" dirty="0"/>
          </a:p>
        </c:rich>
      </c:tx>
      <c:layout>
        <c:manualLayout>
          <c:xMode val="edge"/>
          <c:yMode val="edge"/>
          <c:x val="9.3385061242344719E-2"/>
          <c:y val="0.231435314032208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599737532808405E-2"/>
          <c:y val="9.2892526340193723E-2"/>
          <c:w val="0.89119116360454953"/>
          <c:h val="0.76580335692569668"/>
        </c:manualLayout>
      </c:layout>
      <c:barChart>
        <c:barDir val="col"/>
        <c:grouping val="clustered"/>
        <c:varyColors val="0"/>
        <c:ser>
          <c:idx val="0"/>
          <c:order val="0"/>
          <c:tx>
            <c:v>Baseline</c:v>
          </c:tx>
          <c:spPr>
            <a:solidFill>
              <a:schemeClr val="accent1"/>
            </a:solidFill>
            <a:ln>
              <a:noFill/>
            </a:ln>
            <a:effectLst/>
          </c:spPr>
          <c:invertIfNegative val="0"/>
          <c:val>
            <c:numRef>
              <c:f>'final tiling'!$C$4:$C$22</c:f>
              <c:numCache>
                <c:formatCode>General</c:formatCode>
                <c:ptCount val="19"/>
                <c:pt idx="0">
                  <c:v>2.7942529999999999</c:v>
                </c:pt>
                <c:pt idx="1">
                  <c:v>59.610726</c:v>
                </c:pt>
                <c:pt idx="2">
                  <c:v>42.324787000000001</c:v>
                </c:pt>
                <c:pt idx="3">
                  <c:v>84.649574000000001</c:v>
                </c:pt>
                <c:pt idx="4">
                  <c:v>40.907693999999999</c:v>
                </c:pt>
                <c:pt idx="5">
                  <c:v>81.815387999999999</c:v>
                </c:pt>
                <c:pt idx="6">
                  <c:v>81.815387999999999</c:v>
                </c:pt>
                <c:pt idx="7">
                  <c:v>81.815387999999999</c:v>
                </c:pt>
                <c:pt idx="8">
                  <c:v>51.340780000000002</c:v>
                </c:pt>
                <c:pt idx="9">
                  <c:v>102.68155899999999</c:v>
                </c:pt>
                <c:pt idx="10">
                  <c:v>102.68155899999999</c:v>
                </c:pt>
                <c:pt idx="11">
                  <c:v>102.68155899999999</c:v>
                </c:pt>
                <c:pt idx="12">
                  <c:v>25.945170000000001</c:v>
                </c:pt>
                <c:pt idx="13">
                  <c:v>25.945170000000001</c:v>
                </c:pt>
                <c:pt idx="14">
                  <c:v>25.945170000000001</c:v>
                </c:pt>
                <c:pt idx="15">
                  <c:v>25.945170000000001</c:v>
                </c:pt>
                <c:pt idx="16">
                  <c:v>8.6546699999999994</c:v>
                </c:pt>
                <c:pt idx="17">
                  <c:v>1.4130069999999999</c:v>
                </c:pt>
                <c:pt idx="18">
                  <c:v>0.345111</c:v>
                </c:pt>
              </c:numCache>
            </c:numRef>
          </c:val>
          <c:extLst>
            <c:ext xmlns:c16="http://schemas.microsoft.com/office/drawing/2014/chart" uri="{C3380CC4-5D6E-409C-BE32-E72D297353CC}">
              <c16:uniqueId val="{00000000-95C2-4EFE-AC43-C801F12D8DE4}"/>
            </c:ext>
          </c:extLst>
        </c:ser>
        <c:ser>
          <c:idx val="1"/>
          <c:order val="1"/>
          <c:tx>
            <c:v>Best</c:v>
          </c:tx>
          <c:spPr>
            <a:solidFill>
              <a:schemeClr val="accent2"/>
            </a:solidFill>
            <a:ln>
              <a:noFill/>
            </a:ln>
            <a:effectLst/>
          </c:spPr>
          <c:invertIfNegative val="0"/>
          <c:val>
            <c:numRef>
              <c:f>'final tiling'!$F$4:$F$22</c:f>
              <c:numCache>
                <c:formatCode>General</c:formatCode>
                <c:ptCount val="19"/>
                <c:pt idx="0">
                  <c:v>2.7942529999999999</c:v>
                </c:pt>
                <c:pt idx="1">
                  <c:v>59.610726</c:v>
                </c:pt>
                <c:pt idx="2">
                  <c:v>42.324787000000001</c:v>
                </c:pt>
                <c:pt idx="3">
                  <c:v>84.649574000000001</c:v>
                </c:pt>
                <c:pt idx="4">
                  <c:v>40.907693999999999</c:v>
                </c:pt>
                <c:pt idx="5">
                  <c:v>81.815387999999999</c:v>
                </c:pt>
                <c:pt idx="6">
                  <c:v>81.815387999999999</c:v>
                </c:pt>
                <c:pt idx="7">
                  <c:v>81.815387999999999</c:v>
                </c:pt>
                <c:pt idx="8">
                  <c:v>42.401997000000001</c:v>
                </c:pt>
                <c:pt idx="9">
                  <c:v>84.803994000000003</c:v>
                </c:pt>
                <c:pt idx="10">
                  <c:v>84.803994000000003</c:v>
                </c:pt>
                <c:pt idx="11">
                  <c:v>84.803994000000003</c:v>
                </c:pt>
                <c:pt idx="12">
                  <c:v>21.439529</c:v>
                </c:pt>
                <c:pt idx="13">
                  <c:v>21.439529</c:v>
                </c:pt>
                <c:pt idx="14">
                  <c:v>21.439529</c:v>
                </c:pt>
                <c:pt idx="15">
                  <c:v>21.439529</c:v>
                </c:pt>
                <c:pt idx="16">
                  <c:v>6.332713</c:v>
                </c:pt>
                <c:pt idx="17">
                  <c:v>1.0339119999999999</c:v>
                </c:pt>
                <c:pt idx="18">
                  <c:v>0.311247</c:v>
                </c:pt>
              </c:numCache>
            </c:numRef>
          </c:val>
          <c:extLst>
            <c:ext xmlns:c16="http://schemas.microsoft.com/office/drawing/2014/chart" uri="{C3380CC4-5D6E-409C-BE32-E72D297353CC}">
              <c16:uniqueId val="{00000001-95C2-4EFE-AC43-C801F12D8DE4}"/>
            </c:ext>
          </c:extLst>
        </c:ser>
        <c:dLbls>
          <c:showLegendKey val="0"/>
          <c:showVal val="0"/>
          <c:showCatName val="0"/>
          <c:showSerName val="0"/>
          <c:showPercent val="0"/>
          <c:showBubbleSize val="0"/>
        </c:dLbls>
        <c:gapWidth val="219"/>
        <c:overlap val="-27"/>
        <c:axId val="1149322047"/>
        <c:axId val="1149311487"/>
      </c:barChart>
      <c:catAx>
        <c:axId val="114932204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311487"/>
        <c:crosses val="autoZero"/>
        <c:auto val="1"/>
        <c:lblAlgn val="ctr"/>
        <c:lblOffset val="100"/>
        <c:noMultiLvlLbl val="0"/>
      </c:catAx>
      <c:valAx>
        <c:axId val="1149311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Runtime</a:t>
                </a:r>
                <a:r>
                  <a:rPr lang="en-IN" baseline="0"/>
                  <a:t> (seconds)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322047"/>
        <c:crosses val="autoZero"/>
        <c:crossBetween val="between"/>
      </c:valAx>
      <c:spPr>
        <a:noFill/>
        <a:ln>
          <a:noFill/>
        </a:ln>
        <a:effectLst/>
      </c:spPr>
    </c:plotArea>
    <c:legend>
      <c:legendPos val="t"/>
      <c:layout>
        <c:manualLayout>
          <c:xMode val="edge"/>
          <c:yMode val="edge"/>
          <c:x val="0.6655673665791777"/>
          <c:y val="0.35422460564374147"/>
          <c:w val="0.1634076134317527"/>
          <c:h val="0.1025356644248690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Power of VGG-19 layers</a:t>
            </a:r>
          </a:p>
        </c:rich>
      </c:tx>
      <c:layout>
        <c:manualLayout>
          <c:xMode val="edge"/>
          <c:yMode val="edge"/>
          <c:x val="0.12847354853205967"/>
          <c:y val="0.11228746475129597"/>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6792432195975502E-2"/>
          <c:y val="9.4742548383905972E-2"/>
          <c:w val="0.89199835958005236"/>
          <c:h val="0.75100254691400115"/>
        </c:manualLayout>
      </c:layout>
      <c:barChart>
        <c:barDir val="col"/>
        <c:grouping val="clustered"/>
        <c:varyColors val="0"/>
        <c:ser>
          <c:idx val="0"/>
          <c:order val="0"/>
          <c:tx>
            <c:v>Baseline</c:v>
          </c:tx>
          <c:spPr>
            <a:solidFill>
              <a:schemeClr val="accent1"/>
            </a:solidFill>
            <a:ln>
              <a:noFill/>
            </a:ln>
            <a:effectLst/>
          </c:spPr>
          <c:invertIfNegative val="0"/>
          <c:val>
            <c:numRef>
              <c:f>'final tiling'!$D$4:$D$22</c:f>
              <c:numCache>
                <c:formatCode>General</c:formatCode>
                <c:ptCount val="19"/>
                <c:pt idx="0">
                  <c:v>3.8600000000000001E-3</c:v>
                </c:pt>
                <c:pt idx="1">
                  <c:v>3.6099999999999999E-3</c:v>
                </c:pt>
                <c:pt idx="2">
                  <c:v>7.3000000000000001E-3</c:v>
                </c:pt>
                <c:pt idx="3">
                  <c:v>7.3000000000000001E-3</c:v>
                </c:pt>
                <c:pt idx="4">
                  <c:v>1.29E-2</c:v>
                </c:pt>
                <c:pt idx="5">
                  <c:v>1.3299999999999999E-2</c:v>
                </c:pt>
                <c:pt idx="6">
                  <c:v>1.29E-2</c:v>
                </c:pt>
                <c:pt idx="7">
                  <c:v>1.2800000000000001E-2</c:v>
                </c:pt>
                <c:pt idx="8">
                  <c:v>2.01E-2</c:v>
                </c:pt>
                <c:pt idx="9">
                  <c:v>1.9900000000000001E-2</c:v>
                </c:pt>
                <c:pt idx="10">
                  <c:v>2.1700000000000001E-2</c:v>
                </c:pt>
                <c:pt idx="11">
                  <c:v>2.01E-2</c:v>
                </c:pt>
                <c:pt idx="12">
                  <c:v>1.32E-2</c:v>
                </c:pt>
                <c:pt idx="13">
                  <c:v>1.3599999999999999E-2</c:v>
                </c:pt>
                <c:pt idx="14">
                  <c:v>1.32E-2</c:v>
                </c:pt>
                <c:pt idx="15">
                  <c:v>1.3299999999999999E-2</c:v>
                </c:pt>
                <c:pt idx="16">
                  <c:v>4.3899999999999998E-3</c:v>
                </c:pt>
                <c:pt idx="17">
                  <c:v>4.3899999999999998E-3</c:v>
                </c:pt>
                <c:pt idx="18">
                  <c:v>4.5399999999999998E-3</c:v>
                </c:pt>
              </c:numCache>
            </c:numRef>
          </c:val>
          <c:extLst>
            <c:ext xmlns:c16="http://schemas.microsoft.com/office/drawing/2014/chart" uri="{C3380CC4-5D6E-409C-BE32-E72D297353CC}">
              <c16:uniqueId val="{00000000-66D8-40E9-B2AB-D4744E8CD6D2}"/>
            </c:ext>
          </c:extLst>
        </c:ser>
        <c:ser>
          <c:idx val="1"/>
          <c:order val="1"/>
          <c:tx>
            <c:v>Best</c:v>
          </c:tx>
          <c:spPr>
            <a:solidFill>
              <a:schemeClr val="accent2"/>
            </a:solidFill>
            <a:ln>
              <a:noFill/>
            </a:ln>
            <a:effectLst/>
          </c:spPr>
          <c:invertIfNegative val="0"/>
          <c:val>
            <c:numRef>
              <c:f>'final tiling'!$G$4:$G$22</c:f>
              <c:numCache>
                <c:formatCode>General</c:formatCode>
                <c:ptCount val="19"/>
                <c:pt idx="0">
                  <c:v>3.8600000000000001E-3</c:v>
                </c:pt>
                <c:pt idx="1">
                  <c:v>3.6099999999999999E-3</c:v>
                </c:pt>
                <c:pt idx="2">
                  <c:v>7.3000000000000001E-3</c:v>
                </c:pt>
                <c:pt idx="3">
                  <c:v>7.3000000000000001E-3</c:v>
                </c:pt>
                <c:pt idx="4">
                  <c:v>1.29E-2</c:v>
                </c:pt>
                <c:pt idx="5">
                  <c:v>1.3299999999999999E-2</c:v>
                </c:pt>
                <c:pt idx="6">
                  <c:v>1.29E-2</c:v>
                </c:pt>
                <c:pt idx="7">
                  <c:v>1.2800000000000001E-2</c:v>
                </c:pt>
                <c:pt idx="8">
                  <c:v>2.0299999999999999E-2</c:v>
                </c:pt>
                <c:pt idx="9">
                  <c:v>2.0199999999999999E-2</c:v>
                </c:pt>
                <c:pt idx="10">
                  <c:v>2.0400000000000001E-2</c:v>
                </c:pt>
                <c:pt idx="11">
                  <c:v>2.0400000000000001E-2</c:v>
                </c:pt>
                <c:pt idx="12">
                  <c:v>1.7899999999999999E-2</c:v>
                </c:pt>
                <c:pt idx="13">
                  <c:v>1.84E-2</c:v>
                </c:pt>
                <c:pt idx="14">
                  <c:v>1.84E-2</c:v>
                </c:pt>
                <c:pt idx="15">
                  <c:v>1.83E-2</c:v>
                </c:pt>
                <c:pt idx="16">
                  <c:v>7.7099999999999998E-3</c:v>
                </c:pt>
                <c:pt idx="17">
                  <c:v>7.8399999999999997E-3</c:v>
                </c:pt>
                <c:pt idx="18">
                  <c:v>1.44E-2</c:v>
                </c:pt>
              </c:numCache>
            </c:numRef>
          </c:val>
          <c:extLst>
            <c:ext xmlns:c16="http://schemas.microsoft.com/office/drawing/2014/chart" uri="{C3380CC4-5D6E-409C-BE32-E72D297353CC}">
              <c16:uniqueId val="{00000001-66D8-40E9-B2AB-D4744E8CD6D2}"/>
            </c:ext>
          </c:extLst>
        </c:ser>
        <c:dLbls>
          <c:showLegendKey val="0"/>
          <c:showVal val="0"/>
          <c:showCatName val="0"/>
          <c:showSerName val="0"/>
          <c:showPercent val="0"/>
          <c:showBubbleSize val="0"/>
        </c:dLbls>
        <c:gapWidth val="219"/>
        <c:overlap val="-27"/>
        <c:axId val="1149319647"/>
        <c:axId val="1149323967"/>
      </c:barChart>
      <c:catAx>
        <c:axId val="114931964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323967"/>
        <c:crosses val="autoZero"/>
        <c:auto val="1"/>
        <c:lblAlgn val="ctr"/>
        <c:lblOffset val="100"/>
        <c:noMultiLvlLbl val="0"/>
      </c:catAx>
      <c:valAx>
        <c:axId val="1149323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319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Area of VGG-19 layers</a:t>
            </a:r>
          </a:p>
        </c:rich>
      </c:tx>
      <c:layout>
        <c:manualLayout>
          <c:xMode val="edge"/>
          <c:yMode val="edge"/>
          <c:x val="0.13211766599157709"/>
          <c:y val="0.1004388649130726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7155074365704285E-2"/>
          <c:y val="3.8823788498016168E-2"/>
          <c:w val="0.89163582677165354"/>
          <c:h val="0.82631802436570212"/>
        </c:manualLayout>
      </c:layout>
      <c:barChart>
        <c:barDir val="col"/>
        <c:grouping val="clustered"/>
        <c:varyColors val="0"/>
        <c:ser>
          <c:idx val="0"/>
          <c:order val="0"/>
          <c:tx>
            <c:v>Baseline</c:v>
          </c:tx>
          <c:spPr>
            <a:solidFill>
              <a:schemeClr val="accent1"/>
            </a:solidFill>
            <a:ln>
              <a:noFill/>
            </a:ln>
            <a:effectLst/>
          </c:spPr>
          <c:invertIfNegative val="0"/>
          <c:val>
            <c:numRef>
              <c:f>'final tiling'!$E$4:$E$22</c:f>
              <c:numCache>
                <c:formatCode>General</c:formatCode>
                <c:ptCount val="19"/>
                <c:pt idx="0">
                  <c:v>34519</c:v>
                </c:pt>
                <c:pt idx="1">
                  <c:v>34236</c:v>
                </c:pt>
                <c:pt idx="2">
                  <c:v>59012</c:v>
                </c:pt>
                <c:pt idx="3">
                  <c:v>59012</c:v>
                </c:pt>
                <c:pt idx="4">
                  <c:v>114047</c:v>
                </c:pt>
                <c:pt idx="5">
                  <c:v>114073</c:v>
                </c:pt>
                <c:pt idx="6">
                  <c:v>114033</c:v>
                </c:pt>
                <c:pt idx="7">
                  <c:v>113666</c:v>
                </c:pt>
                <c:pt idx="8">
                  <c:v>173617</c:v>
                </c:pt>
                <c:pt idx="9">
                  <c:v>172815</c:v>
                </c:pt>
                <c:pt idx="10">
                  <c:v>173472</c:v>
                </c:pt>
                <c:pt idx="11">
                  <c:v>173954</c:v>
                </c:pt>
                <c:pt idx="12">
                  <c:v>116487</c:v>
                </c:pt>
                <c:pt idx="13">
                  <c:v>116376</c:v>
                </c:pt>
                <c:pt idx="14">
                  <c:v>116741</c:v>
                </c:pt>
                <c:pt idx="15">
                  <c:v>117287</c:v>
                </c:pt>
                <c:pt idx="16">
                  <c:v>34421</c:v>
                </c:pt>
                <c:pt idx="17">
                  <c:v>34421</c:v>
                </c:pt>
                <c:pt idx="18">
                  <c:v>36055</c:v>
                </c:pt>
              </c:numCache>
            </c:numRef>
          </c:val>
          <c:extLst>
            <c:ext xmlns:c16="http://schemas.microsoft.com/office/drawing/2014/chart" uri="{C3380CC4-5D6E-409C-BE32-E72D297353CC}">
              <c16:uniqueId val="{00000000-23D9-49F9-966E-822AD24165BF}"/>
            </c:ext>
          </c:extLst>
        </c:ser>
        <c:ser>
          <c:idx val="1"/>
          <c:order val="1"/>
          <c:tx>
            <c:v>Best</c:v>
          </c:tx>
          <c:spPr>
            <a:solidFill>
              <a:schemeClr val="accent2"/>
            </a:solidFill>
            <a:ln>
              <a:noFill/>
            </a:ln>
            <a:effectLst/>
          </c:spPr>
          <c:invertIfNegative val="0"/>
          <c:val>
            <c:numRef>
              <c:f>'final tiling'!$H$4:$H$22</c:f>
              <c:numCache>
                <c:formatCode>General</c:formatCode>
                <c:ptCount val="19"/>
                <c:pt idx="0">
                  <c:v>34519</c:v>
                </c:pt>
                <c:pt idx="1">
                  <c:v>34236</c:v>
                </c:pt>
                <c:pt idx="2">
                  <c:v>59012</c:v>
                </c:pt>
                <c:pt idx="3">
                  <c:v>59012</c:v>
                </c:pt>
                <c:pt idx="4">
                  <c:v>114047</c:v>
                </c:pt>
                <c:pt idx="5">
                  <c:v>114073</c:v>
                </c:pt>
                <c:pt idx="6">
                  <c:v>114033</c:v>
                </c:pt>
                <c:pt idx="7">
                  <c:v>113666</c:v>
                </c:pt>
                <c:pt idx="8">
                  <c:v>175638</c:v>
                </c:pt>
                <c:pt idx="9">
                  <c:v>175037</c:v>
                </c:pt>
                <c:pt idx="10">
                  <c:v>175884</c:v>
                </c:pt>
                <c:pt idx="11">
                  <c:v>175927</c:v>
                </c:pt>
                <c:pt idx="12">
                  <c:v>159632</c:v>
                </c:pt>
                <c:pt idx="13">
                  <c:v>160834</c:v>
                </c:pt>
                <c:pt idx="14">
                  <c:v>160761</c:v>
                </c:pt>
                <c:pt idx="15">
                  <c:v>161826</c:v>
                </c:pt>
                <c:pt idx="16">
                  <c:v>68090</c:v>
                </c:pt>
                <c:pt idx="17">
                  <c:v>68280</c:v>
                </c:pt>
                <c:pt idx="18">
                  <c:v>117726</c:v>
                </c:pt>
              </c:numCache>
            </c:numRef>
          </c:val>
          <c:extLst>
            <c:ext xmlns:c16="http://schemas.microsoft.com/office/drawing/2014/chart" uri="{C3380CC4-5D6E-409C-BE32-E72D297353CC}">
              <c16:uniqueId val="{00000001-23D9-49F9-966E-822AD24165BF}"/>
            </c:ext>
          </c:extLst>
        </c:ser>
        <c:dLbls>
          <c:showLegendKey val="0"/>
          <c:showVal val="0"/>
          <c:showCatName val="0"/>
          <c:showSerName val="0"/>
          <c:showPercent val="0"/>
          <c:showBubbleSize val="0"/>
        </c:dLbls>
        <c:gapWidth val="219"/>
        <c:overlap val="-27"/>
        <c:axId val="1000882927"/>
        <c:axId val="1000880527"/>
      </c:barChart>
      <c:catAx>
        <c:axId val="100088292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80527"/>
        <c:crosses val="autoZero"/>
        <c:auto val="1"/>
        <c:lblAlgn val="ctr"/>
        <c:lblOffset val="100"/>
        <c:noMultiLvlLbl val="0"/>
      </c:catAx>
      <c:valAx>
        <c:axId val="1000880527"/>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829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b="1" dirty="0"/>
              <a:t>Runtime of VGG-19 layers</a:t>
            </a:r>
          </a:p>
        </c:rich>
      </c:tx>
      <c:layout>
        <c:manualLayout>
          <c:xMode val="edge"/>
          <c:yMode val="edge"/>
          <c:x val="8.8147856517935261E-2"/>
          <c:y val="0.2566026084046290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8921697287839E-2"/>
          <c:y val="0.22008297491169407"/>
          <c:w val="0.89117804024496938"/>
          <c:h val="0.63529842681308157"/>
        </c:manualLayout>
      </c:layout>
      <c:barChart>
        <c:barDir val="col"/>
        <c:grouping val="clustered"/>
        <c:varyColors val="0"/>
        <c:ser>
          <c:idx val="0"/>
          <c:order val="0"/>
          <c:tx>
            <c:v>Baseline</c:v>
          </c:tx>
          <c:spPr>
            <a:solidFill>
              <a:schemeClr val="accent1"/>
            </a:solidFill>
            <a:ln>
              <a:noFill/>
            </a:ln>
            <a:effectLst/>
          </c:spPr>
          <c:invertIfNegative val="0"/>
          <c:val>
            <c:numRef>
              <c:f>'final unrolling'!$C$4:$C$22</c:f>
              <c:numCache>
                <c:formatCode>General</c:formatCode>
                <c:ptCount val="19"/>
                <c:pt idx="0">
                  <c:v>2.7942529999999999</c:v>
                </c:pt>
                <c:pt idx="1">
                  <c:v>59.610726</c:v>
                </c:pt>
                <c:pt idx="2">
                  <c:v>29.810687999999999</c:v>
                </c:pt>
                <c:pt idx="3">
                  <c:v>59.621375999999998</c:v>
                </c:pt>
                <c:pt idx="4">
                  <c:v>46.403359000000002</c:v>
                </c:pt>
                <c:pt idx="5">
                  <c:v>92.806717000000006</c:v>
                </c:pt>
                <c:pt idx="6">
                  <c:v>92.806717000000006</c:v>
                </c:pt>
                <c:pt idx="7">
                  <c:v>92.806717000000006</c:v>
                </c:pt>
                <c:pt idx="8">
                  <c:v>46.403993999999997</c:v>
                </c:pt>
                <c:pt idx="9">
                  <c:v>92.807986999999997</c:v>
                </c:pt>
                <c:pt idx="10">
                  <c:v>92.807986999999997</c:v>
                </c:pt>
                <c:pt idx="11">
                  <c:v>92.807986999999997</c:v>
                </c:pt>
                <c:pt idx="12">
                  <c:v>23.202693</c:v>
                </c:pt>
                <c:pt idx="13">
                  <c:v>23.202693</c:v>
                </c:pt>
                <c:pt idx="14">
                  <c:v>23.202693</c:v>
                </c:pt>
                <c:pt idx="15">
                  <c:v>23.202693</c:v>
                </c:pt>
                <c:pt idx="16">
                  <c:v>4.2408760000000001</c:v>
                </c:pt>
                <c:pt idx="17">
                  <c:v>0.692388</c:v>
                </c:pt>
                <c:pt idx="18">
                  <c:v>0.16906199999999999</c:v>
                </c:pt>
              </c:numCache>
            </c:numRef>
          </c:val>
          <c:extLst>
            <c:ext xmlns:c16="http://schemas.microsoft.com/office/drawing/2014/chart" uri="{C3380CC4-5D6E-409C-BE32-E72D297353CC}">
              <c16:uniqueId val="{00000000-776B-4F27-A8C7-483D32C7E9E6}"/>
            </c:ext>
          </c:extLst>
        </c:ser>
        <c:ser>
          <c:idx val="1"/>
          <c:order val="1"/>
          <c:tx>
            <c:v>Best</c:v>
          </c:tx>
          <c:spPr>
            <a:solidFill>
              <a:schemeClr val="accent2"/>
            </a:solidFill>
            <a:ln>
              <a:noFill/>
            </a:ln>
            <a:effectLst/>
          </c:spPr>
          <c:invertIfNegative val="0"/>
          <c:val>
            <c:numRef>
              <c:f>'final unrolling'!$F$4:$F$22</c:f>
              <c:numCache>
                <c:formatCode>General</c:formatCode>
                <c:ptCount val="19"/>
                <c:pt idx="0">
                  <c:v>2.7942529999999999</c:v>
                </c:pt>
                <c:pt idx="1">
                  <c:v>59.610726</c:v>
                </c:pt>
                <c:pt idx="2">
                  <c:v>29.810687999999999</c:v>
                </c:pt>
                <c:pt idx="3">
                  <c:v>59.621375999999998</c:v>
                </c:pt>
                <c:pt idx="4">
                  <c:v>27.951677</c:v>
                </c:pt>
                <c:pt idx="5">
                  <c:v>55.903354999999998</c:v>
                </c:pt>
                <c:pt idx="6">
                  <c:v>55.903354999999998</c:v>
                </c:pt>
                <c:pt idx="7">
                  <c:v>55.903354999999998</c:v>
                </c:pt>
                <c:pt idx="8">
                  <c:v>28.063825999999999</c:v>
                </c:pt>
                <c:pt idx="9">
                  <c:v>56.127651999999998</c:v>
                </c:pt>
                <c:pt idx="10">
                  <c:v>56.127651999999998</c:v>
                </c:pt>
                <c:pt idx="11">
                  <c:v>56.127651999999998</c:v>
                </c:pt>
                <c:pt idx="12">
                  <c:v>14.147256</c:v>
                </c:pt>
                <c:pt idx="13">
                  <c:v>14.147256</c:v>
                </c:pt>
                <c:pt idx="14">
                  <c:v>14.147256</c:v>
                </c:pt>
                <c:pt idx="15">
                  <c:v>14.147256</c:v>
                </c:pt>
                <c:pt idx="16">
                  <c:v>1.1721109999999999</c:v>
                </c:pt>
                <c:pt idx="17">
                  <c:v>0.19136500000000001</c:v>
                </c:pt>
                <c:pt idx="18">
                  <c:v>4.7871999999999998E-2</c:v>
                </c:pt>
              </c:numCache>
            </c:numRef>
          </c:val>
          <c:extLst>
            <c:ext xmlns:c16="http://schemas.microsoft.com/office/drawing/2014/chart" uri="{C3380CC4-5D6E-409C-BE32-E72D297353CC}">
              <c16:uniqueId val="{00000001-776B-4F27-A8C7-483D32C7E9E6}"/>
            </c:ext>
          </c:extLst>
        </c:ser>
        <c:dLbls>
          <c:showLegendKey val="0"/>
          <c:showVal val="0"/>
          <c:showCatName val="0"/>
          <c:showSerName val="0"/>
          <c:showPercent val="0"/>
          <c:showBubbleSize val="0"/>
        </c:dLbls>
        <c:gapWidth val="219"/>
        <c:overlap val="-27"/>
        <c:axId val="1733452671"/>
        <c:axId val="1828441791"/>
      </c:barChart>
      <c:catAx>
        <c:axId val="173345267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8441791"/>
        <c:crosses val="autoZero"/>
        <c:auto val="1"/>
        <c:lblAlgn val="ctr"/>
        <c:lblOffset val="100"/>
        <c:noMultiLvlLbl val="0"/>
      </c:catAx>
      <c:valAx>
        <c:axId val="18284417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Runtime</a:t>
                </a:r>
                <a:r>
                  <a:rPr lang="en-IN" baseline="0"/>
                  <a:t> (seconds)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3452671"/>
        <c:crosses val="autoZero"/>
        <c:crossBetween val="between"/>
      </c:valAx>
      <c:spPr>
        <a:noFill/>
        <a:ln>
          <a:noFill/>
        </a:ln>
        <a:effectLst/>
      </c:spPr>
    </c:plotArea>
    <c:legend>
      <c:legendPos val="t"/>
      <c:layout>
        <c:manualLayout>
          <c:xMode val="edge"/>
          <c:yMode val="edge"/>
          <c:x val="0.64323129921259847"/>
          <c:y val="6.6453496022737285E-2"/>
          <c:w val="0.16896011503346769"/>
          <c:h val="0.104940778832693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Power of VGG-19 layers</a:t>
            </a:r>
          </a:p>
        </c:rich>
      </c:tx>
      <c:layout>
        <c:manualLayout>
          <c:xMode val="edge"/>
          <c:yMode val="edge"/>
          <c:x val="9.6650699912510921E-2"/>
          <c:y val="8.0763582966226141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7888998250218717E-2"/>
          <c:y val="3.6894562188537004E-2"/>
          <c:w val="0.89018121172353448"/>
          <c:h val="0.82760646108663727"/>
        </c:manualLayout>
      </c:layout>
      <c:barChart>
        <c:barDir val="col"/>
        <c:grouping val="clustered"/>
        <c:varyColors val="0"/>
        <c:ser>
          <c:idx val="0"/>
          <c:order val="0"/>
          <c:tx>
            <c:v>Baseline</c:v>
          </c:tx>
          <c:spPr>
            <a:solidFill>
              <a:schemeClr val="accent1"/>
            </a:solidFill>
            <a:ln>
              <a:noFill/>
            </a:ln>
            <a:effectLst/>
          </c:spPr>
          <c:invertIfNegative val="0"/>
          <c:val>
            <c:numRef>
              <c:f>'final unrolling'!$D$4:$D$22</c:f>
              <c:numCache>
                <c:formatCode>General</c:formatCode>
                <c:ptCount val="19"/>
                <c:pt idx="0">
                  <c:v>3.8600000000000001E-3</c:v>
                </c:pt>
                <c:pt idx="1">
                  <c:v>3.6099999999999999E-3</c:v>
                </c:pt>
                <c:pt idx="2">
                  <c:v>3.7100000000000002E-3</c:v>
                </c:pt>
                <c:pt idx="3">
                  <c:v>3.7000000000000002E-3</c:v>
                </c:pt>
                <c:pt idx="4">
                  <c:v>4.9899999999999996E-3</c:v>
                </c:pt>
                <c:pt idx="5">
                  <c:v>4.9899999999999996E-3</c:v>
                </c:pt>
                <c:pt idx="6">
                  <c:v>5.0000000000000001E-3</c:v>
                </c:pt>
                <c:pt idx="7">
                  <c:v>4.9899999999999996E-3</c:v>
                </c:pt>
                <c:pt idx="8">
                  <c:v>4.8700000000000002E-3</c:v>
                </c:pt>
                <c:pt idx="9">
                  <c:v>4.8900000000000002E-3</c:v>
                </c:pt>
                <c:pt idx="10">
                  <c:v>4.8900000000000002E-3</c:v>
                </c:pt>
                <c:pt idx="11">
                  <c:v>4.8999999999999998E-3</c:v>
                </c:pt>
                <c:pt idx="12">
                  <c:v>4.8700000000000002E-3</c:v>
                </c:pt>
                <c:pt idx="13">
                  <c:v>4.8700000000000002E-3</c:v>
                </c:pt>
                <c:pt idx="14">
                  <c:v>4.8799999999999998E-3</c:v>
                </c:pt>
                <c:pt idx="15">
                  <c:v>5.1999999999999998E-3</c:v>
                </c:pt>
                <c:pt idx="16">
                  <c:v>1.4E-3</c:v>
                </c:pt>
                <c:pt idx="17">
                  <c:v>1.4E-3</c:v>
                </c:pt>
                <c:pt idx="18">
                  <c:v>1.64E-3</c:v>
                </c:pt>
              </c:numCache>
            </c:numRef>
          </c:val>
          <c:extLst>
            <c:ext xmlns:c16="http://schemas.microsoft.com/office/drawing/2014/chart" uri="{C3380CC4-5D6E-409C-BE32-E72D297353CC}">
              <c16:uniqueId val="{00000000-6415-462D-ABC7-FC2198AA5DC5}"/>
            </c:ext>
          </c:extLst>
        </c:ser>
        <c:ser>
          <c:idx val="1"/>
          <c:order val="1"/>
          <c:tx>
            <c:v>Best</c:v>
          </c:tx>
          <c:spPr>
            <a:solidFill>
              <a:schemeClr val="accent2"/>
            </a:solidFill>
            <a:ln>
              <a:noFill/>
            </a:ln>
            <a:effectLst/>
          </c:spPr>
          <c:invertIfNegative val="0"/>
          <c:val>
            <c:numRef>
              <c:f>'final unrolling'!$G$4:$G$22</c:f>
              <c:numCache>
                <c:formatCode>General</c:formatCode>
                <c:ptCount val="19"/>
                <c:pt idx="0">
                  <c:v>3.8600000000000001E-3</c:v>
                </c:pt>
                <c:pt idx="1">
                  <c:v>3.6099999999999999E-3</c:v>
                </c:pt>
                <c:pt idx="2">
                  <c:v>3.7100000000000002E-3</c:v>
                </c:pt>
                <c:pt idx="3">
                  <c:v>3.7000000000000002E-3</c:v>
                </c:pt>
                <c:pt idx="4">
                  <c:v>6.2899999999999998E-2</c:v>
                </c:pt>
                <c:pt idx="5">
                  <c:v>6.1600000000000002E-2</c:v>
                </c:pt>
                <c:pt idx="6">
                  <c:v>6.2399999999999997E-2</c:v>
                </c:pt>
                <c:pt idx="7">
                  <c:v>6.2700000000000006E-2</c:v>
                </c:pt>
                <c:pt idx="8">
                  <c:v>6.3E-2</c:v>
                </c:pt>
                <c:pt idx="9">
                  <c:v>6.1600000000000002E-2</c:v>
                </c:pt>
                <c:pt idx="10">
                  <c:v>6.2700000000000006E-2</c:v>
                </c:pt>
                <c:pt idx="11">
                  <c:v>6.2600000000000003E-2</c:v>
                </c:pt>
                <c:pt idx="12">
                  <c:v>6.3600000000000004E-2</c:v>
                </c:pt>
                <c:pt idx="13">
                  <c:v>6.1800000000000001E-2</c:v>
                </c:pt>
                <c:pt idx="14">
                  <c:v>6.3700000000000007E-2</c:v>
                </c:pt>
                <c:pt idx="15">
                  <c:v>6.4799999999999996E-2</c:v>
                </c:pt>
                <c:pt idx="16">
                  <c:v>0.16500000000000001</c:v>
                </c:pt>
                <c:pt idx="17">
                  <c:v>0.16400000000000001</c:v>
                </c:pt>
                <c:pt idx="18">
                  <c:v>0.13200000000000001</c:v>
                </c:pt>
              </c:numCache>
            </c:numRef>
          </c:val>
          <c:extLst>
            <c:ext xmlns:c16="http://schemas.microsoft.com/office/drawing/2014/chart" uri="{C3380CC4-5D6E-409C-BE32-E72D297353CC}">
              <c16:uniqueId val="{00000001-6415-462D-ABC7-FC2198AA5DC5}"/>
            </c:ext>
          </c:extLst>
        </c:ser>
        <c:dLbls>
          <c:showLegendKey val="0"/>
          <c:showVal val="0"/>
          <c:showCatName val="0"/>
          <c:showSerName val="0"/>
          <c:showPercent val="0"/>
          <c:showBubbleSize val="0"/>
        </c:dLbls>
        <c:gapWidth val="219"/>
        <c:overlap val="-27"/>
        <c:axId val="105927519"/>
        <c:axId val="105935199"/>
      </c:barChart>
      <c:catAx>
        <c:axId val="10592751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35199"/>
        <c:crosses val="autoZero"/>
        <c:auto val="1"/>
        <c:lblAlgn val="ctr"/>
        <c:lblOffset val="100"/>
        <c:noMultiLvlLbl val="0"/>
      </c:catAx>
      <c:valAx>
        <c:axId val="105935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27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Area of VGG-19 layers</a:t>
            </a:r>
          </a:p>
        </c:rich>
      </c:tx>
      <c:layout>
        <c:manualLayout>
          <c:xMode val="edge"/>
          <c:yMode val="edge"/>
          <c:x val="0.10131386701662291"/>
          <c:y val="0.1152983580296355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232677165354331E-2"/>
          <c:y val="3.8017499797456049E-2"/>
          <c:w val="0.90960389326334212"/>
          <c:h val="0.83351840290519519"/>
        </c:manualLayout>
      </c:layout>
      <c:barChart>
        <c:barDir val="col"/>
        <c:grouping val="clustered"/>
        <c:varyColors val="0"/>
        <c:ser>
          <c:idx val="0"/>
          <c:order val="0"/>
          <c:tx>
            <c:v>Baseline</c:v>
          </c:tx>
          <c:spPr>
            <a:solidFill>
              <a:schemeClr val="accent1"/>
            </a:solidFill>
            <a:ln>
              <a:noFill/>
            </a:ln>
            <a:effectLst/>
          </c:spPr>
          <c:invertIfNegative val="0"/>
          <c:val>
            <c:numRef>
              <c:f>'final unrolling'!$E$4:$E$22</c:f>
              <c:numCache>
                <c:formatCode>General</c:formatCode>
                <c:ptCount val="19"/>
                <c:pt idx="0">
                  <c:v>34519</c:v>
                </c:pt>
                <c:pt idx="1">
                  <c:v>34236</c:v>
                </c:pt>
                <c:pt idx="2">
                  <c:v>34078</c:v>
                </c:pt>
                <c:pt idx="3">
                  <c:v>34075</c:v>
                </c:pt>
                <c:pt idx="4">
                  <c:v>45778</c:v>
                </c:pt>
                <c:pt idx="5">
                  <c:v>45800</c:v>
                </c:pt>
                <c:pt idx="6">
                  <c:v>45844</c:v>
                </c:pt>
                <c:pt idx="7">
                  <c:v>45808</c:v>
                </c:pt>
                <c:pt idx="8">
                  <c:v>44630</c:v>
                </c:pt>
                <c:pt idx="9">
                  <c:v>44708</c:v>
                </c:pt>
                <c:pt idx="10">
                  <c:v>44707</c:v>
                </c:pt>
                <c:pt idx="11">
                  <c:v>44743</c:v>
                </c:pt>
                <c:pt idx="12">
                  <c:v>44032</c:v>
                </c:pt>
                <c:pt idx="13">
                  <c:v>44036</c:v>
                </c:pt>
                <c:pt idx="14">
                  <c:v>44088</c:v>
                </c:pt>
                <c:pt idx="15">
                  <c:v>43820</c:v>
                </c:pt>
                <c:pt idx="16">
                  <c:v>12258</c:v>
                </c:pt>
                <c:pt idx="17">
                  <c:v>12258</c:v>
                </c:pt>
                <c:pt idx="18">
                  <c:v>13532</c:v>
                </c:pt>
              </c:numCache>
            </c:numRef>
          </c:val>
          <c:extLst>
            <c:ext xmlns:c16="http://schemas.microsoft.com/office/drawing/2014/chart" uri="{C3380CC4-5D6E-409C-BE32-E72D297353CC}">
              <c16:uniqueId val="{00000000-62BE-474A-91ED-37696330E2B9}"/>
            </c:ext>
          </c:extLst>
        </c:ser>
        <c:ser>
          <c:idx val="1"/>
          <c:order val="1"/>
          <c:tx>
            <c:v>Best</c:v>
          </c:tx>
          <c:spPr>
            <a:solidFill>
              <a:schemeClr val="accent2"/>
            </a:solidFill>
            <a:ln>
              <a:noFill/>
            </a:ln>
            <a:effectLst/>
          </c:spPr>
          <c:invertIfNegative val="0"/>
          <c:val>
            <c:numRef>
              <c:f>'final unrolling'!$H$4:$H$22</c:f>
              <c:numCache>
                <c:formatCode>General</c:formatCode>
                <c:ptCount val="19"/>
                <c:pt idx="0">
                  <c:v>34519</c:v>
                </c:pt>
                <c:pt idx="1">
                  <c:v>34236</c:v>
                </c:pt>
                <c:pt idx="2">
                  <c:v>34078</c:v>
                </c:pt>
                <c:pt idx="3">
                  <c:v>34075</c:v>
                </c:pt>
                <c:pt idx="4">
                  <c:v>504355</c:v>
                </c:pt>
                <c:pt idx="5">
                  <c:v>508176</c:v>
                </c:pt>
                <c:pt idx="6">
                  <c:v>507439</c:v>
                </c:pt>
                <c:pt idx="7">
                  <c:v>507618</c:v>
                </c:pt>
                <c:pt idx="8">
                  <c:v>506111</c:v>
                </c:pt>
                <c:pt idx="9">
                  <c:v>505051</c:v>
                </c:pt>
                <c:pt idx="10">
                  <c:v>506726</c:v>
                </c:pt>
                <c:pt idx="11">
                  <c:v>505361</c:v>
                </c:pt>
                <c:pt idx="12">
                  <c:v>505974</c:v>
                </c:pt>
                <c:pt idx="13">
                  <c:v>498824</c:v>
                </c:pt>
                <c:pt idx="14">
                  <c:v>499898</c:v>
                </c:pt>
                <c:pt idx="15">
                  <c:v>504406</c:v>
                </c:pt>
                <c:pt idx="16">
                  <c:v>1145763</c:v>
                </c:pt>
                <c:pt idx="17">
                  <c:v>1147639</c:v>
                </c:pt>
                <c:pt idx="18">
                  <c:v>912028</c:v>
                </c:pt>
              </c:numCache>
            </c:numRef>
          </c:val>
          <c:extLst>
            <c:ext xmlns:c16="http://schemas.microsoft.com/office/drawing/2014/chart" uri="{C3380CC4-5D6E-409C-BE32-E72D297353CC}">
              <c16:uniqueId val="{00000001-62BE-474A-91ED-37696330E2B9}"/>
            </c:ext>
          </c:extLst>
        </c:ser>
        <c:dLbls>
          <c:showLegendKey val="0"/>
          <c:showVal val="0"/>
          <c:showCatName val="0"/>
          <c:showSerName val="0"/>
          <c:showPercent val="0"/>
          <c:showBubbleSize val="0"/>
        </c:dLbls>
        <c:gapWidth val="219"/>
        <c:overlap val="-27"/>
        <c:axId val="105926079"/>
        <c:axId val="105926559"/>
      </c:barChart>
      <c:catAx>
        <c:axId val="10592607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26559"/>
        <c:crosses val="autoZero"/>
        <c:auto val="1"/>
        <c:lblAlgn val="ctr"/>
        <c:lblOffset val="100"/>
        <c:noMultiLvlLbl val="0"/>
      </c:catAx>
      <c:valAx>
        <c:axId val="1059265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Area</a:t>
                </a:r>
                <a:r>
                  <a:rPr lang="en-IN" baseline="0"/>
                  <a:t> (um^2)</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26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b="1" baseline="0" dirty="0"/>
              <a:t>Runtime of MNV3-Large D-Conv. Layers</a:t>
            </a:r>
            <a:endParaRPr lang="en-IN" sz="1000" b="1" dirty="0"/>
          </a:p>
        </c:rich>
      </c:tx>
      <c:layout>
        <c:manualLayout>
          <c:xMode val="edge"/>
          <c:yMode val="edge"/>
          <c:x val="0.3678343578121563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565298290168223E-2"/>
          <c:y val="3.2680488286990994E-2"/>
          <c:w val="0.89096707031573397"/>
          <c:h val="0.85412892144863817"/>
        </c:manualLayout>
      </c:layout>
      <c:barChart>
        <c:barDir val="col"/>
        <c:grouping val="clustered"/>
        <c:varyColors val="0"/>
        <c:ser>
          <c:idx val="0"/>
          <c:order val="0"/>
          <c:tx>
            <c:v>Baseline</c:v>
          </c:tx>
          <c:spPr>
            <a:solidFill>
              <a:schemeClr val="accent1"/>
            </a:solidFill>
            <a:ln>
              <a:noFill/>
            </a:ln>
            <a:effectLst/>
          </c:spPr>
          <c:invertIfNegative val="0"/>
          <c:val>
            <c:numRef>
              <c:f>'mv3-large unrolling'!$C$4:$C$18</c:f>
              <c:numCache>
                <c:formatCode>General</c:formatCode>
                <c:ptCount val="15"/>
                <c:pt idx="0">
                  <c:v>5.8223999999999998E-2</c:v>
                </c:pt>
                <c:pt idx="1">
                  <c:v>5.8248000000000001E-2</c:v>
                </c:pt>
                <c:pt idx="2">
                  <c:v>8.8154999999999997E-2</c:v>
                </c:pt>
                <c:pt idx="3">
                  <c:v>5.8215000000000003E-2</c:v>
                </c:pt>
                <c:pt idx="4">
                  <c:v>9.7145999999999996E-2</c:v>
                </c:pt>
                <c:pt idx="5">
                  <c:v>9.7145999999999996E-2</c:v>
                </c:pt>
                <c:pt idx="6">
                  <c:v>1.8363000000000001E-2</c:v>
                </c:pt>
                <c:pt idx="7">
                  <c:v>1.5304999999999999E-2</c:v>
                </c:pt>
                <c:pt idx="8">
                  <c:v>1.4082000000000001E-2</c:v>
                </c:pt>
                <c:pt idx="9">
                  <c:v>1.4082000000000001E-2</c:v>
                </c:pt>
                <c:pt idx="10">
                  <c:v>3.6755000000000003E-2</c:v>
                </c:pt>
                <c:pt idx="11">
                  <c:v>5.1456000000000002E-2</c:v>
                </c:pt>
                <c:pt idx="12">
                  <c:v>3.4012000000000001E-2</c:v>
                </c:pt>
                <c:pt idx="13">
                  <c:v>4.8521000000000002E-2</c:v>
                </c:pt>
                <c:pt idx="14">
                  <c:v>4.8521000000000002E-2</c:v>
                </c:pt>
              </c:numCache>
            </c:numRef>
          </c:val>
          <c:extLst>
            <c:ext xmlns:c16="http://schemas.microsoft.com/office/drawing/2014/chart" uri="{C3380CC4-5D6E-409C-BE32-E72D297353CC}">
              <c16:uniqueId val="{00000000-B37E-4572-8070-7EC11BB4EB6C}"/>
            </c:ext>
          </c:extLst>
        </c:ser>
        <c:ser>
          <c:idx val="1"/>
          <c:order val="1"/>
          <c:tx>
            <c:v>Best</c:v>
          </c:tx>
          <c:spPr>
            <a:solidFill>
              <a:schemeClr val="accent2"/>
            </a:solidFill>
            <a:ln>
              <a:noFill/>
            </a:ln>
            <a:effectLst/>
          </c:spPr>
          <c:invertIfNegative val="0"/>
          <c:val>
            <c:numRef>
              <c:f>'mv3-large unrolling'!$F$4:$F$18</c:f>
              <c:numCache>
                <c:formatCode>General</c:formatCode>
                <c:ptCount val="15"/>
                <c:pt idx="0">
                  <c:v>5.8223999999999998E-2</c:v>
                </c:pt>
                <c:pt idx="1">
                  <c:v>5.8248000000000001E-2</c:v>
                </c:pt>
                <c:pt idx="2">
                  <c:v>2.5600999999999999E-2</c:v>
                </c:pt>
                <c:pt idx="3">
                  <c:v>1.8752999999999999E-2</c:v>
                </c:pt>
                <c:pt idx="4">
                  <c:v>3.1254999999999998E-2</c:v>
                </c:pt>
                <c:pt idx="5">
                  <c:v>3.1254999999999998E-2</c:v>
                </c:pt>
                <c:pt idx="6">
                  <c:v>5.4209999999999996E-3</c:v>
                </c:pt>
                <c:pt idx="7">
                  <c:v>4.5539999999999999E-3</c:v>
                </c:pt>
                <c:pt idx="8">
                  <c:v>4.2050000000000004E-3</c:v>
                </c:pt>
                <c:pt idx="9">
                  <c:v>4.2050000000000004E-3</c:v>
                </c:pt>
                <c:pt idx="10">
                  <c:v>1.0822E-2</c:v>
                </c:pt>
                <c:pt idx="11">
                  <c:v>1.5151E-2</c:v>
                </c:pt>
                <c:pt idx="12">
                  <c:v>1.1471E-2</c:v>
                </c:pt>
                <c:pt idx="13">
                  <c:v>1.6386999999999999E-2</c:v>
                </c:pt>
                <c:pt idx="14">
                  <c:v>1.6386999999999999E-2</c:v>
                </c:pt>
              </c:numCache>
            </c:numRef>
          </c:val>
          <c:extLst>
            <c:ext xmlns:c16="http://schemas.microsoft.com/office/drawing/2014/chart" uri="{C3380CC4-5D6E-409C-BE32-E72D297353CC}">
              <c16:uniqueId val="{00000001-B37E-4572-8070-7EC11BB4EB6C}"/>
            </c:ext>
          </c:extLst>
        </c:ser>
        <c:dLbls>
          <c:showLegendKey val="0"/>
          <c:showVal val="0"/>
          <c:showCatName val="0"/>
          <c:showSerName val="0"/>
          <c:showPercent val="0"/>
          <c:showBubbleSize val="0"/>
        </c:dLbls>
        <c:gapWidth val="219"/>
        <c:overlap val="-27"/>
        <c:axId val="1765367599"/>
        <c:axId val="1765368559"/>
      </c:barChart>
      <c:catAx>
        <c:axId val="176536759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368559"/>
        <c:crosses val="autoZero"/>
        <c:auto val="1"/>
        <c:lblAlgn val="ctr"/>
        <c:lblOffset val="100"/>
        <c:noMultiLvlLbl val="0"/>
      </c:catAx>
      <c:valAx>
        <c:axId val="17653685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Runtime</a:t>
                </a:r>
                <a:r>
                  <a:rPr lang="en-IN" baseline="0"/>
                  <a:t> (seconds)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5367599"/>
        <c:crosses val="autoZero"/>
        <c:crossBetween val="between"/>
      </c:valAx>
      <c:spPr>
        <a:noFill/>
        <a:ln>
          <a:noFill/>
        </a:ln>
        <a:effectLst/>
      </c:spPr>
    </c:plotArea>
    <c:legend>
      <c:legendPos val="t"/>
      <c:layout>
        <c:manualLayout>
          <c:xMode val="edge"/>
          <c:yMode val="edge"/>
          <c:x val="0.81152381567058218"/>
          <c:y val="7.4790581251606675E-2"/>
          <c:w val="0.16539889481027986"/>
          <c:h val="0.1037282118982827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Power of MNV3-Large D-Conv. Layers</a:t>
            </a:r>
          </a:p>
        </c:rich>
      </c:tx>
      <c:layout>
        <c:manualLayout>
          <c:xMode val="edge"/>
          <c:yMode val="edge"/>
          <c:x val="0.38951994636044907"/>
          <c:y val="0"/>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6176409249388589E-2"/>
          <c:y val="3.6765502254852485E-2"/>
          <c:w val="0.89235595935651346"/>
          <c:h val="0.83900099780390969"/>
        </c:manualLayout>
      </c:layout>
      <c:barChart>
        <c:barDir val="col"/>
        <c:grouping val="clustered"/>
        <c:varyColors val="0"/>
        <c:ser>
          <c:idx val="0"/>
          <c:order val="0"/>
          <c:tx>
            <c:v>Baseline</c:v>
          </c:tx>
          <c:spPr>
            <a:solidFill>
              <a:schemeClr val="accent1"/>
            </a:solidFill>
            <a:ln>
              <a:noFill/>
            </a:ln>
            <a:effectLst/>
          </c:spPr>
          <c:invertIfNegative val="0"/>
          <c:val>
            <c:numRef>
              <c:f>'mv3-large unrolling'!$D$4:$D$18</c:f>
              <c:numCache>
                <c:formatCode>General</c:formatCode>
                <c:ptCount val="15"/>
                <c:pt idx="0">
                  <c:v>3.9699999999999996E-3</c:v>
                </c:pt>
                <c:pt idx="1">
                  <c:v>3.7299999999999998E-3</c:v>
                </c:pt>
                <c:pt idx="2">
                  <c:v>3.7200000000000002E-3</c:v>
                </c:pt>
                <c:pt idx="3">
                  <c:v>7.4000000000000003E-3</c:v>
                </c:pt>
                <c:pt idx="4">
                  <c:v>7.7200000000000003E-3</c:v>
                </c:pt>
                <c:pt idx="5">
                  <c:v>7.4099999999999999E-3</c:v>
                </c:pt>
                <c:pt idx="6">
                  <c:v>4.0000000000000001E-3</c:v>
                </c:pt>
                <c:pt idx="7">
                  <c:v>3.9699999999999996E-3</c:v>
                </c:pt>
                <c:pt idx="8">
                  <c:v>4.1000000000000003E-3</c:v>
                </c:pt>
                <c:pt idx="9">
                  <c:v>4.0899999999999999E-3</c:v>
                </c:pt>
                <c:pt idx="10">
                  <c:v>3.5999999999999999E-3</c:v>
                </c:pt>
                <c:pt idx="11">
                  <c:v>3.6099999999999999E-3</c:v>
                </c:pt>
                <c:pt idx="12">
                  <c:v>7.5700000000000003E-3</c:v>
                </c:pt>
                <c:pt idx="13">
                  <c:v>7.6800000000000002E-3</c:v>
                </c:pt>
                <c:pt idx="14">
                  <c:v>7.4200000000000004E-3</c:v>
                </c:pt>
              </c:numCache>
            </c:numRef>
          </c:val>
          <c:extLst>
            <c:ext xmlns:c16="http://schemas.microsoft.com/office/drawing/2014/chart" uri="{C3380CC4-5D6E-409C-BE32-E72D297353CC}">
              <c16:uniqueId val="{00000000-203F-4E67-826D-DDB16217D167}"/>
            </c:ext>
          </c:extLst>
        </c:ser>
        <c:ser>
          <c:idx val="1"/>
          <c:order val="1"/>
          <c:tx>
            <c:v>Best</c:v>
          </c:tx>
          <c:spPr>
            <a:solidFill>
              <a:schemeClr val="accent2"/>
            </a:solidFill>
            <a:ln>
              <a:noFill/>
            </a:ln>
            <a:effectLst/>
          </c:spPr>
          <c:invertIfNegative val="0"/>
          <c:val>
            <c:numRef>
              <c:f>'mv3-large unrolling'!$G$4:$G$18</c:f>
              <c:numCache>
                <c:formatCode>General</c:formatCode>
                <c:ptCount val="15"/>
                <c:pt idx="0">
                  <c:v>3.9699999999999996E-3</c:v>
                </c:pt>
                <c:pt idx="1">
                  <c:v>3.7299999999999998E-3</c:v>
                </c:pt>
                <c:pt idx="2">
                  <c:v>5.7000000000000002E-2</c:v>
                </c:pt>
                <c:pt idx="3">
                  <c:v>4.7600000000000003E-2</c:v>
                </c:pt>
                <c:pt idx="4">
                  <c:v>4.7500000000000001E-2</c:v>
                </c:pt>
                <c:pt idx="5">
                  <c:v>4.7500000000000001E-2</c:v>
                </c:pt>
                <c:pt idx="6">
                  <c:v>7.2800000000000004E-2</c:v>
                </c:pt>
                <c:pt idx="7">
                  <c:v>6.5699999999999995E-2</c:v>
                </c:pt>
                <c:pt idx="8">
                  <c:v>5.91E-2</c:v>
                </c:pt>
                <c:pt idx="9">
                  <c:v>5.9700000000000003E-2</c:v>
                </c:pt>
                <c:pt idx="10">
                  <c:v>7.4800000000000005E-2</c:v>
                </c:pt>
                <c:pt idx="11">
                  <c:v>7.3499999999999996E-2</c:v>
                </c:pt>
                <c:pt idx="12">
                  <c:v>4.7699999999999999E-2</c:v>
                </c:pt>
                <c:pt idx="13">
                  <c:v>4.87E-2</c:v>
                </c:pt>
                <c:pt idx="14">
                  <c:v>4.7500000000000001E-2</c:v>
                </c:pt>
              </c:numCache>
            </c:numRef>
          </c:val>
          <c:extLst>
            <c:ext xmlns:c16="http://schemas.microsoft.com/office/drawing/2014/chart" uri="{C3380CC4-5D6E-409C-BE32-E72D297353CC}">
              <c16:uniqueId val="{00000001-203F-4E67-826D-DDB16217D167}"/>
            </c:ext>
          </c:extLst>
        </c:ser>
        <c:dLbls>
          <c:showLegendKey val="0"/>
          <c:showVal val="0"/>
          <c:showCatName val="0"/>
          <c:showSerName val="0"/>
          <c:showPercent val="0"/>
          <c:showBubbleSize val="0"/>
        </c:dLbls>
        <c:gapWidth val="219"/>
        <c:overlap val="-27"/>
        <c:axId val="104145983"/>
        <c:axId val="104144543"/>
      </c:barChart>
      <c:catAx>
        <c:axId val="10414598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144543"/>
        <c:crosses val="autoZero"/>
        <c:auto val="1"/>
        <c:lblAlgn val="ctr"/>
        <c:lblOffset val="100"/>
        <c:noMultiLvlLbl val="0"/>
      </c:catAx>
      <c:valAx>
        <c:axId val="104144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145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Area of MNV3-Large D-Conv. Layers</a:t>
            </a:r>
          </a:p>
        </c:rich>
      </c:tx>
      <c:layout>
        <c:manualLayout>
          <c:xMode val="edge"/>
          <c:yMode val="edge"/>
          <c:x val="0.37776907018471895"/>
          <c:y val="4.1592492140364097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6355105681879443E-2"/>
          <c:y val="4.1800860016440525E-2"/>
          <c:w val="0.8926104431988674"/>
          <c:h val="0.8169507733925454"/>
        </c:manualLayout>
      </c:layout>
      <c:barChart>
        <c:barDir val="col"/>
        <c:grouping val="clustered"/>
        <c:varyColors val="0"/>
        <c:ser>
          <c:idx val="0"/>
          <c:order val="0"/>
          <c:tx>
            <c:v>Baseline</c:v>
          </c:tx>
          <c:spPr>
            <a:solidFill>
              <a:schemeClr val="accent1"/>
            </a:solidFill>
            <a:ln>
              <a:noFill/>
            </a:ln>
            <a:effectLst/>
          </c:spPr>
          <c:invertIfNegative val="0"/>
          <c:val>
            <c:numRef>
              <c:f>'mv3-large unrolling'!$E$4:$E$18</c:f>
              <c:numCache>
                <c:formatCode>General</c:formatCode>
                <c:ptCount val="15"/>
                <c:pt idx="0">
                  <c:v>35181</c:v>
                </c:pt>
                <c:pt idx="1">
                  <c:v>34753</c:v>
                </c:pt>
                <c:pt idx="2">
                  <c:v>36433</c:v>
                </c:pt>
                <c:pt idx="3">
                  <c:v>71165</c:v>
                </c:pt>
                <c:pt idx="4">
                  <c:v>68459</c:v>
                </c:pt>
                <c:pt idx="5">
                  <c:v>68849</c:v>
                </c:pt>
                <c:pt idx="6">
                  <c:v>37999</c:v>
                </c:pt>
                <c:pt idx="7">
                  <c:v>37638</c:v>
                </c:pt>
                <c:pt idx="8">
                  <c:v>37528</c:v>
                </c:pt>
                <c:pt idx="9">
                  <c:v>37571</c:v>
                </c:pt>
                <c:pt idx="10">
                  <c:v>32719</c:v>
                </c:pt>
                <c:pt idx="11">
                  <c:v>32734</c:v>
                </c:pt>
                <c:pt idx="12">
                  <c:v>69676</c:v>
                </c:pt>
                <c:pt idx="13">
                  <c:v>73090</c:v>
                </c:pt>
                <c:pt idx="14">
                  <c:v>71994</c:v>
                </c:pt>
              </c:numCache>
            </c:numRef>
          </c:val>
          <c:extLst>
            <c:ext xmlns:c16="http://schemas.microsoft.com/office/drawing/2014/chart" uri="{C3380CC4-5D6E-409C-BE32-E72D297353CC}">
              <c16:uniqueId val="{00000000-B118-4C45-9DFD-81A871176ADC}"/>
            </c:ext>
          </c:extLst>
        </c:ser>
        <c:ser>
          <c:idx val="1"/>
          <c:order val="1"/>
          <c:tx>
            <c:v>Best</c:v>
          </c:tx>
          <c:spPr>
            <a:solidFill>
              <a:schemeClr val="accent2"/>
            </a:solidFill>
            <a:ln>
              <a:noFill/>
            </a:ln>
            <a:effectLst/>
          </c:spPr>
          <c:invertIfNegative val="0"/>
          <c:val>
            <c:numRef>
              <c:f>'mv3-large unrolling'!$H$4:$H$18</c:f>
              <c:numCache>
                <c:formatCode>General</c:formatCode>
                <c:ptCount val="15"/>
                <c:pt idx="0">
                  <c:v>35181</c:v>
                </c:pt>
                <c:pt idx="1">
                  <c:v>34753</c:v>
                </c:pt>
                <c:pt idx="2">
                  <c:v>462793</c:v>
                </c:pt>
                <c:pt idx="3">
                  <c:v>386160</c:v>
                </c:pt>
                <c:pt idx="4">
                  <c:v>378087</c:v>
                </c:pt>
                <c:pt idx="5">
                  <c:v>375383</c:v>
                </c:pt>
                <c:pt idx="6">
                  <c:v>599745</c:v>
                </c:pt>
                <c:pt idx="7">
                  <c:v>541228</c:v>
                </c:pt>
                <c:pt idx="8">
                  <c:v>493141</c:v>
                </c:pt>
                <c:pt idx="9">
                  <c:v>499164</c:v>
                </c:pt>
                <c:pt idx="10">
                  <c:v>596315</c:v>
                </c:pt>
                <c:pt idx="11">
                  <c:v>594037</c:v>
                </c:pt>
                <c:pt idx="12">
                  <c:v>383447</c:v>
                </c:pt>
                <c:pt idx="13">
                  <c:v>390335</c:v>
                </c:pt>
                <c:pt idx="14">
                  <c:v>390406</c:v>
                </c:pt>
              </c:numCache>
            </c:numRef>
          </c:val>
          <c:extLst>
            <c:ext xmlns:c16="http://schemas.microsoft.com/office/drawing/2014/chart" uri="{C3380CC4-5D6E-409C-BE32-E72D297353CC}">
              <c16:uniqueId val="{00000001-B118-4C45-9DFD-81A871176ADC}"/>
            </c:ext>
          </c:extLst>
        </c:ser>
        <c:dLbls>
          <c:showLegendKey val="0"/>
          <c:showVal val="0"/>
          <c:showCatName val="0"/>
          <c:showSerName val="0"/>
          <c:showPercent val="0"/>
          <c:showBubbleSize val="0"/>
        </c:dLbls>
        <c:gapWidth val="219"/>
        <c:overlap val="-27"/>
        <c:axId val="1728436239"/>
        <c:axId val="1728435279"/>
      </c:barChart>
      <c:catAx>
        <c:axId val="1728436239"/>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8435279"/>
        <c:crosses val="autoZero"/>
        <c:auto val="1"/>
        <c:lblAlgn val="ctr"/>
        <c:lblOffset val="100"/>
        <c:noMultiLvlLbl val="0"/>
      </c:catAx>
      <c:valAx>
        <c:axId val="1728435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Area</a:t>
                </a:r>
                <a:r>
                  <a:rPr lang="en-IN" baseline="0"/>
                  <a:t> (um^2)</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84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GFLOPS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Sheet2!$A$37</c:f>
              <c:strCache>
                <c:ptCount val="1"/>
                <c:pt idx="0">
                  <c:v>O/p tile size - 4</c:v>
                </c:pt>
              </c:strCache>
            </c:strRef>
          </c:tx>
          <c:spPr>
            <a:solidFill>
              <a:schemeClr val="accent1"/>
            </a:solidFill>
            <a:ln>
              <a:noFill/>
            </a:ln>
            <a:effectLst/>
          </c:spPr>
          <c:invertIfNegative val="0"/>
          <c:cat>
            <c:numRef>
              <c:f>Sheet2!$B$36:$G$36</c:f>
              <c:numCache>
                <c:formatCode>General</c:formatCode>
                <c:ptCount val="6"/>
                <c:pt idx="0">
                  <c:v>4</c:v>
                </c:pt>
                <c:pt idx="1">
                  <c:v>8</c:v>
                </c:pt>
                <c:pt idx="2">
                  <c:v>16</c:v>
                </c:pt>
                <c:pt idx="3">
                  <c:v>32</c:v>
                </c:pt>
                <c:pt idx="4">
                  <c:v>64</c:v>
                </c:pt>
                <c:pt idx="5">
                  <c:v>128</c:v>
                </c:pt>
              </c:numCache>
            </c:numRef>
          </c:cat>
          <c:val>
            <c:numRef>
              <c:f>Sheet2!$B$37:$G$37</c:f>
              <c:numCache>
                <c:formatCode>General</c:formatCode>
                <c:ptCount val="6"/>
                <c:pt idx="0">
                  <c:v>4.2065999999999999E-2</c:v>
                </c:pt>
                <c:pt idx="1">
                  <c:v>4.2664000000000001E-2</c:v>
                </c:pt>
                <c:pt idx="2">
                  <c:v>4.2970000000000001E-2</c:v>
                </c:pt>
                <c:pt idx="3">
                  <c:v>3.5446999999999999E-2</c:v>
                </c:pt>
                <c:pt idx="4">
                  <c:v>3.5506000000000003E-2</c:v>
                </c:pt>
                <c:pt idx="5">
                  <c:v>3.5548000000000003E-2</c:v>
                </c:pt>
              </c:numCache>
            </c:numRef>
          </c:val>
          <c:extLst>
            <c:ext xmlns:c16="http://schemas.microsoft.com/office/drawing/2014/chart" uri="{C3380CC4-5D6E-409C-BE32-E72D297353CC}">
              <c16:uniqueId val="{00000000-369C-4489-B3AD-728731B6071D}"/>
            </c:ext>
          </c:extLst>
        </c:ser>
        <c:ser>
          <c:idx val="1"/>
          <c:order val="1"/>
          <c:tx>
            <c:strRef>
              <c:f>Sheet2!$A$38</c:f>
              <c:strCache>
                <c:ptCount val="1"/>
                <c:pt idx="0">
                  <c:v>O/p tile size - 8</c:v>
                </c:pt>
              </c:strCache>
            </c:strRef>
          </c:tx>
          <c:spPr>
            <a:solidFill>
              <a:schemeClr val="accent2"/>
            </a:solidFill>
            <a:ln>
              <a:noFill/>
            </a:ln>
            <a:effectLst/>
          </c:spPr>
          <c:invertIfNegative val="0"/>
          <c:cat>
            <c:numRef>
              <c:f>Sheet2!$B$36:$G$36</c:f>
              <c:numCache>
                <c:formatCode>General</c:formatCode>
                <c:ptCount val="6"/>
                <c:pt idx="0">
                  <c:v>4</c:v>
                </c:pt>
                <c:pt idx="1">
                  <c:v>8</c:v>
                </c:pt>
                <c:pt idx="2">
                  <c:v>16</c:v>
                </c:pt>
                <c:pt idx="3">
                  <c:v>32</c:v>
                </c:pt>
                <c:pt idx="4">
                  <c:v>64</c:v>
                </c:pt>
                <c:pt idx="5">
                  <c:v>128</c:v>
                </c:pt>
              </c:numCache>
            </c:numRef>
          </c:cat>
          <c:val>
            <c:numRef>
              <c:f>Sheet2!$B$38:$G$38</c:f>
              <c:numCache>
                <c:formatCode>General</c:formatCode>
                <c:ptCount val="6"/>
                <c:pt idx="0">
                  <c:v>4.2182999999999998E-2</c:v>
                </c:pt>
                <c:pt idx="1">
                  <c:v>4.2724999999999999E-2</c:v>
                </c:pt>
                <c:pt idx="2">
                  <c:v>4.3000999999999998E-2</c:v>
                </c:pt>
                <c:pt idx="3">
                  <c:v>3.5464000000000002E-2</c:v>
                </c:pt>
                <c:pt idx="4">
                  <c:v>3.5522999999999999E-2</c:v>
                </c:pt>
                <c:pt idx="5">
                  <c:v>3.5552E-2</c:v>
                </c:pt>
              </c:numCache>
            </c:numRef>
          </c:val>
          <c:extLst>
            <c:ext xmlns:c16="http://schemas.microsoft.com/office/drawing/2014/chart" uri="{C3380CC4-5D6E-409C-BE32-E72D297353CC}">
              <c16:uniqueId val="{00000001-369C-4489-B3AD-728731B6071D}"/>
            </c:ext>
          </c:extLst>
        </c:ser>
        <c:ser>
          <c:idx val="2"/>
          <c:order val="2"/>
          <c:tx>
            <c:strRef>
              <c:f>Sheet2!$A$39</c:f>
              <c:strCache>
                <c:ptCount val="1"/>
                <c:pt idx="0">
                  <c:v>O/p size - 13</c:v>
                </c:pt>
              </c:strCache>
            </c:strRef>
          </c:tx>
          <c:spPr>
            <a:solidFill>
              <a:schemeClr val="accent3"/>
            </a:solidFill>
            <a:ln>
              <a:noFill/>
            </a:ln>
            <a:effectLst/>
          </c:spPr>
          <c:invertIfNegative val="0"/>
          <c:cat>
            <c:numRef>
              <c:f>Sheet2!$B$36:$G$36</c:f>
              <c:numCache>
                <c:formatCode>General</c:formatCode>
                <c:ptCount val="6"/>
                <c:pt idx="0">
                  <c:v>4</c:v>
                </c:pt>
                <c:pt idx="1">
                  <c:v>8</c:v>
                </c:pt>
                <c:pt idx="2">
                  <c:v>16</c:v>
                </c:pt>
                <c:pt idx="3">
                  <c:v>32</c:v>
                </c:pt>
                <c:pt idx="4">
                  <c:v>64</c:v>
                </c:pt>
                <c:pt idx="5">
                  <c:v>128</c:v>
                </c:pt>
              </c:numCache>
            </c:numRef>
          </c:cat>
          <c:val>
            <c:numRef>
              <c:f>Sheet2!$B$39:$G$39</c:f>
              <c:numCache>
                <c:formatCode>General</c:formatCode>
                <c:ptCount val="6"/>
                <c:pt idx="0">
                  <c:v>4.2244999999999998E-2</c:v>
                </c:pt>
                <c:pt idx="1">
                  <c:v>4.2757000000000003E-2</c:v>
                </c:pt>
                <c:pt idx="2">
                  <c:v>4.3018000000000001E-2</c:v>
                </c:pt>
                <c:pt idx="3">
                  <c:v>3.5470000000000002E-2</c:v>
                </c:pt>
                <c:pt idx="4">
                  <c:v>3.5526000000000002E-2</c:v>
                </c:pt>
                <c:pt idx="5">
                  <c:v>3.5554000000000002E-2</c:v>
                </c:pt>
              </c:numCache>
            </c:numRef>
          </c:val>
          <c:extLst>
            <c:ext xmlns:c16="http://schemas.microsoft.com/office/drawing/2014/chart" uri="{C3380CC4-5D6E-409C-BE32-E72D297353CC}">
              <c16:uniqueId val="{00000002-369C-4489-B3AD-728731B6071D}"/>
            </c:ext>
          </c:extLst>
        </c:ser>
        <c:dLbls>
          <c:showLegendKey val="0"/>
          <c:showVal val="0"/>
          <c:showCatName val="0"/>
          <c:showSerName val="0"/>
          <c:showPercent val="0"/>
          <c:showBubbleSize val="0"/>
        </c:dLbls>
        <c:gapWidth val="219"/>
        <c:overlap val="-27"/>
        <c:axId val="349890640"/>
        <c:axId val="349891600"/>
      </c:barChart>
      <c:catAx>
        <c:axId val="3498906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IN" sz="1000" b="0" i="0" u="none" strike="noStrike" kern="1200" baseline="0">
                    <a:solidFill>
                      <a:sysClr val="windowText" lastClr="000000">
                        <a:lumMod val="65000"/>
                        <a:lumOff val="35000"/>
                      </a:sysClr>
                    </a:solidFill>
                  </a:rPr>
                  <a:t>No. of input channels</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891600"/>
        <c:crosses val="autoZero"/>
        <c:auto val="1"/>
        <c:lblAlgn val="ctr"/>
        <c:lblOffset val="100"/>
        <c:noMultiLvlLbl val="0"/>
      </c:catAx>
      <c:valAx>
        <c:axId val="349891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GFLOPS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890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Area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Sheet2!$A$32</c:f>
              <c:strCache>
                <c:ptCount val="1"/>
                <c:pt idx="0">
                  <c:v>O/p tile size - 4</c:v>
                </c:pt>
              </c:strCache>
            </c:strRef>
          </c:tx>
          <c:spPr>
            <a:solidFill>
              <a:schemeClr val="accent1"/>
            </a:solidFill>
            <a:ln>
              <a:noFill/>
            </a:ln>
            <a:effectLst/>
          </c:spPr>
          <c:invertIfNegative val="0"/>
          <c:cat>
            <c:numRef>
              <c:f>Sheet2!$B$31:$G$31</c:f>
              <c:numCache>
                <c:formatCode>General</c:formatCode>
                <c:ptCount val="6"/>
                <c:pt idx="0">
                  <c:v>4</c:v>
                </c:pt>
                <c:pt idx="1">
                  <c:v>8</c:v>
                </c:pt>
                <c:pt idx="2">
                  <c:v>16</c:v>
                </c:pt>
                <c:pt idx="3">
                  <c:v>32</c:v>
                </c:pt>
                <c:pt idx="4">
                  <c:v>64</c:v>
                </c:pt>
                <c:pt idx="5">
                  <c:v>128</c:v>
                </c:pt>
              </c:numCache>
            </c:numRef>
          </c:cat>
          <c:val>
            <c:numRef>
              <c:f>Sheet2!$B$32:$G$32</c:f>
              <c:numCache>
                <c:formatCode>General</c:formatCode>
                <c:ptCount val="6"/>
                <c:pt idx="0">
                  <c:v>113190</c:v>
                </c:pt>
                <c:pt idx="1">
                  <c:v>132824</c:v>
                </c:pt>
                <c:pt idx="2">
                  <c:v>175114</c:v>
                </c:pt>
                <c:pt idx="3">
                  <c:v>120422</c:v>
                </c:pt>
                <c:pt idx="4">
                  <c:v>119980</c:v>
                </c:pt>
                <c:pt idx="5">
                  <c:v>115482</c:v>
                </c:pt>
              </c:numCache>
            </c:numRef>
          </c:val>
          <c:extLst>
            <c:ext xmlns:c16="http://schemas.microsoft.com/office/drawing/2014/chart" uri="{C3380CC4-5D6E-409C-BE32-E72D297353CC}">
              <c16:uniqueId val="{00000000-046C-4480-A5FA-B5E6D33D9C3F}"/>
            </c:ext>
          </c:extLst>
        </c:ser>
        <c:ser>
          <c:idx val="1"/>
          <c:order val="1"/>
          <c:tx>
            <c:strRef>
              <c:f>Sheet2!$A$33</c:f>
              <c:strCache>
                <c:ptCount val="1"/>
                <c:pt idx="0">
                  <c:v>O/p tile size - 8</c:v>
                </c:pt>
              </c:strCache>
            </c:strRef>
          </c:tx>
          <c:spPr>
            <a:solidFill>
              <a:schemeClr val="accent2"/>
            </a:solidFill>
            <a:ln>
              <a:noFill/>
            </a:ln>
            <a:effectLst/>
          </c:spPr>
          <c:invertIfNegative val="0"/>
          <c:cat>
            <c:numRef>
              <c:f>Sheet2!$B$31:$G$31</c:f>
              <c:numCache>
                <c:formatCode>General</c:formatCode>
                <c:ptCount val="6"/>
                <c:pt idx="0">
                  <c:v>4</c:v>
                </c:pt>
                <c:pt idx="1">
                  <c:v>8</c:v>
                </c:pt>
                <c:pt idx="2">
                  <c:v>16</c:v>
                </c:pt>
                <c:pt idx="3">
                  <c:v>32</c:v>
                </c:pt>
                <c:pt idx="4">
                  <c:v>64</c:v>
                </c:pt>
                <c:pt idx="5">
                  <c:v>128</c:v>
                </c:pt>
              </c:numCache>
            </c:numRef>
          </c:cat>
          <c:val>
            <c:numRef>
              <c:f>Sheet2!$B$33:$G$33</c:f>
              <c:numCache>
                <c:formatCode>General</c:formatCode>
                <c:ptCount val="6"/>
                <c:pt idx="0">
                  <c:v>108208</c:v>
                </c:pt>
                <c:pt idx="1">
                  <c:v>129053</c:v>
                </c:pt>
                <c:pt idx="2">
                  <c:v>169841</c:v>
                </c:pt>
                <c:pt idx="3">
                  <c:v>116162</c:v>
                </c:pt>
                <c:pt idx="4">
                  <c:v>115722</c:v>
                </c:pt>
                <c:pt idx="5">
                  <c:v>112491</c:v>
                </c:pt>
              </c:numCache>
            </c:numRef>
          </c:val>
          <c:extLst>
            <c:ext xmlns:c16="http://schemas.microsoft.com/office/drawing/2014/chart" uri="{C3380CC4-5D6E-409C-BE32-E72D297353CC}">
              <c16:uniqueId val="{00000001-046C-4480-A5FA-B5E6D33D9C3F}"/>
            </c:ext>
          </c:extLst>
        </c:ser>
        <c:ser>
          <c:idx val="2"/>
          <c:order val="2"/>
          <c:tx>
            <c:strRef>
              <c:f>Sheet2!$A$34</c:f>
              <c:strCache>
                <c:ptCount val="1"/>
                <c:pt idx="0">
                  <c:v>O/p size - 13</c:v>
                </c:pt>
              </c:strCache>
            </c:strRef>
          </c:tx>
          <c:spPr>
            <a:solidFill>
              <a:schemeClr val="accent3"/>
            </a:solidFill>
            <a:ln>
              <a:noFill/>
            </a:ln>
            <a:effectLst/>
          </c:spPr>
          <c:invertIfNegative val="0"/>
          <c:cat>
            <c:numRef>
              <c:f>Sheet2!$B$31:$G$31</c:f>
              <c:numCache>
                <c:formatCode>General</c:formatCode>
                <c:ptCount val="6"/>
                <c:pt idx="0">
                  <c:v>4</c:v>
                </c:pt>
                <c:pt idx="1">
                  <c:v>8</c:v>
                </c:pt>
                <c:pt idx="2">
                  <c:v>16</c:v>
                </c:pt>
                <c:pt idx="3">
                  <c:v>32</c:v>
                </c:pt>
                <c:pt idx="4">
                  <c:v>64</c:v>
                </c:pt>
                <c:pt idx="5">
                  <c:v>128</c:v>
                </c:pt>
              </c:numCache>
            </c:numRef>
          </c:cat>
          <c:val>
            <c:numRef>
              <c:f>Sheet2!$B$34:$G$34</c:f>
              <c:numCache>
                <c:formatCode>General</c:formatCode>
                <c:ptCount val="6"/>
                <c:pt idx="0">
                  <c:v>108120</c:v>
                </c:pt>
                <c:pt idx="1">
                  <c:v>128272</c:v>
                </c:pt>
                <c:pt idx="2">
                  <c:v>170582</c:v>
                </c:pt>
                <c:pt idx="3">
                  <c:v>116297</c:v>
                </c:pt>
                <c:pt idx="4">
                  <c:v>115782</c:v>
                </c:pt>
                <c:pt idx="5">
                  <c:v>111099</c:v>
                </c:pt>
              </c:numCache>
            </c:numRef>
          </c:val>
          <c:extLst>
            <c:ext xmlns:c16="http://schemas.microsoft.com/office/drawing/2014/chart" uri="{C3380CC4-5D6E-409C-BE32-E72D297353CC}">
              <c16:uniqueId val="{00000002-046C-4480-A5FA-B5E6D33D9C3F}"/>
            </c:ext>
          </c:extLst>
        </c:ser>
        <c:dLbls>
          <c:showLegendKey val="0"/>
          <c:showVal val="0"/>
          <c:showCatName val="0"/>
          <c:showSerName val="0"/>
          <c:showPercent val="0"/>
          <c:showBubbleSize val="0"/>
        </c:dLbls>
        <c:gapWidth val="219"/>
        <c:overlap val="-27"/>
        <c:axId val="592767952"/>
        <c:axId val="592768432"/>
      </c:barChart>
      <c:catAx>
        <c:axId val="5927679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a:t>
                </a:r>
                <a:r>
                  <a:rPr lang="en-IN" baseline="0"/>
                  <a:t> of input channels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2768432"/>
        <c:crosses val="autoZero"/>
        <c:auto val="1"/>
        <c:lblAlgn val="ctr"/>
        <c:lblOffset val="100"/>
        <c:noMultiLvlLbl val="0"/>
      </c:catAx>
      <c:valAx>
        <c:axId val="592768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Area</a:t>
                </a:r>
                <a:r>
                  <a:rPr lang="en-IN" baseline="0"/>
                  <a:t> (um^2)</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27679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Power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Sheet2!$A$27</c:f>
              <c:strCache>
                <c:ptCount val="1"/>
                <c:pt idx="0">
                  <c:v>O/p tile size - 4</c:v>
                </c:pt>
              </c:strCache>
            </c:strRef>
          </c:tx>
          <c:spPr>
            <a:solidFill>
              <a:schemeClr val="accent1"/>
            </a:solidFill>
            <a:ln>
              <a:noFill/>
            </a:ln>
            <a:effectLst/>
          </c:spPr>
          <c:invertIfNegative val="0"/>
          <c:cat>
            <c:numRef>
              <c:f>Sheet2!$B$26:$G$26</c:f>
              <c:numCache>
                <c:formatCode>General</c:formatCode>
                <c:ptCount val="6"/>
                <c:pt idx="0">
                  <c:v>4</c:v>
                </c:pt>
                <c:pt idx="1">
                  <c:v>8</c:v>
                </c:pt>
                <c:pt idx="2">
                  <c:v>16</c:v>
                </c:pt>
                <c:pt idx="3">
                  <c:v>32</c:v>
                </c:pt>
                <c:pt idx="4">
                  <c:v>64</c:v>
                </c:pt>
                <c:pt idx="5">
                  <c:v>128</c:v>
                </c:pt>
              </c:numCache>
            </c:numRef>
          </c:cat>
          <c:val>
            <c:numRef>
              <c:f>Sheet2!$B$27:$G$27</c:f>
              <c:numCache>
                <c:formatCode>General</c:formatCode>
                <c:ptCount val="6"/>
                <c:pt idx="0">
                  <c:v>1.2699999999999999E-2</c:v>
                </c:pt>
                <c:pt idx="1">
                  <c:v>1.52E-2</c:v>
                </c:pt>
                <c:pt idx="2">
                  <c:v>2.0799999999999999E-2</c:v>
                </c:pt>
                <c:pt idx="3">
                  <c:v>1.4E-2</c:v>
                </c:pt>
                <c:pt idx="4">
                  <c:v>1.37E-2</c:v>
                </c:pt>
                <c:pt idx="5">
                  <c:v>1.35E-2</c:v>
                </c:pt>
              </c:numCache>
            </c:numRef>
          </c:val>
          <c:extLst>
            <c:ext xmlns:c16="http://schemas.microsoft.com/office/drawing/2014/chart" uri="{C3380CC4-5D6E-409C-BE32-E72D297353CC}">
              <c16:uniqueId val="{00000000-375D-4481-9014-364B03B5EED2}"/>
            </c:ext>
          </c:extLst>
        </c:ser>
        <c:ser>
          <c:idx val="1"/>
          <c:order val="1"/>
          <c:tx>
            <c:strRef>
              <c:f>Sheet2!$A$28</c:f>
              <c:strCache>
                <c:ptCount val="1"/>
                <c:pt idx="0">
                  <c:v>O/p tile size - 8</c:v>
                </c:pt>
              </c:strCache>
            </c:strRef>
          </c:tx>
          <c:spPr>
            <a:solidFill>
              <a:schemeClr val="accent2"/>
            </a:solidFill>
            <a:ln>
              <a:noFill/>
            </a:ln>
            <a:effectLst/>
          </c:spPr>
          <c:invertIfNegative val="0"/>
          <c:cat>
            <c:numRef>
              <c:f>Sheet2!$B$26:$G$26</c:f>
              <c:numCache>
                <c:formatCode>General</c:formatCode>
                <c:ptCount val="6"/>
                <c:pt idx="0">
                  <c:v>4</c:v>
                </c:pt>
                <c:pt idx="1">
                  <c:v>8</c:v>
                </c:pt>
                <c:pt idx="2">
                  <c:v>16</c:v>
                </c:pt>
                <c:pt idx="3">
                  <c:v>32</c:v>
                </c:pt>
                <c:pt idx="4">
                  <c:v>64</c:v>
                </c:pt>
                <c:pt idx="5">
                  <c:v>128</c:v>
                </c:pt>
              </c:numCache>
            </c:numRef>
          </c:cat>
          <c:val>
            <c:numRef>
              <c:f>Sheet2!$B$28:$G$28</c:f>
              <c:numCache>
                <c:formatCode>General</c:formatCode>
                <c:ptCount val="6"/>
                <c:pt idx="0">
                  <c:v>1.2E-2</c:v>
                </c:pt>
                <c:pt idx="1">
                  <c:v>1.6199999999999999E-2</c:v>
                </c:pt>
                <c:pt idx="2">
                  <c:v>2.1399999999999999E-2</c:v>
                </c:pt>
                <c:pt idx="3">
                  <c:v>1.35E-2</c:v>
                </c:pt>
                <c:pt idx="4">
                  <c:v>1.2999999999999999E-2</c:v>
                </c:pt>
                <c:pt idx="5">
                  <c:v>1.24E-2</c:v>
                </c:pt>
              </c:numCache>
            </c:numRef>
          </c:val>
          <c:extLst>
            <c:ext xmlns:c16="http://schemas.microsoft.com/office/drawing/2014/chart" uri="{C3380CC4-5D6E-409C-BE32-E72D297353CC}">
              <c16:uniqueId val="{00000001-375D-4481-9014-364B03B5EED2}"/>
            </c:ext>
          </c:extLst>
        </c:ser>
        <c:ser>
          <c:idx val="2"/>
          <c:order val="2"/>
          <c:tx>
            <c:strRef>
              <c:f>Sheet2!$A$29</c:f>
              <c:strCache>
                <c:ptCount val="1"/>
                <c:pt idx="0">
                  <c:v>O/p size - 13</c:v>
                </c:pt>
              </c:strCache>
            </c:strRef>
          </c:tx>
          <c:spPr>
            <a:solidFill>
              <a:schemeClr val="accent3"/>
            </a:solidFill>
            <a:ln>
              <a:noFill/>
            </a:ln>
            <a:effectLst/>
          </c:spPr>
          <c:invertIfNegative val="0"/>
          <c:cat>
            <c:numRef>
              <c:f>Sheet2!$B$26:$G$26</c:f>
              <c:numCache>
                <c:formatCode>General</c:formatCode>
                <c:ptCount val="6"/>
                <c:pt idx="0">
                  <c:v>4</c:v>
                </c:pt>
                <c:pt idx="1">
                  <c:v>8</c:v>
                </c:pt>
                <c:pt idx="2">
                  <c:v>16</c:v>
                </c:pt>
                <c:pt idx="3">
                  <c:v>32</c:v>
                </c:pt>
                <c:pt idx="4">
                  <c:v>64</c:v>
                </c:pt>
                <c:pt idx="5">
                  <c:v>128</c:v>
                </c:pt>
              </c:numCache>
            </c:numRef>
          </c:cat>
          <c:val>
            <c:numRef>
              <c:f>Sheet2!$B$29:$G$29</c:f>
              <c:numCache>
                <c:formatCode>General</c:formatCode>
                <c:ptCount val="6"/>
                <c:pt idx="0">
                  <c:v>1.2999999999999999E-2</c:v>
                </c:pt>
                <c:pt idx="1">
                  <c:v>1.46E-2</c:v>
                </c:pt>
                <c:pt idx="2">
                  <c:v>1.9599999999999999E-2</c:v>
                </c:pt>
                <c:pt idx="3">
                  <c:v>1.37E-2</c:v>
                </c:pt>
                <c:pt idx="4">
                  <c:v>1.37E-2</c:v>
                </c:pt>
                <c:pt idx="5">
                  <c:v>1.37E-2</c:v>
                </c:pt>
              </c:numCache>
            </c:numRef>
          </c:val>
          <c:extLst>
            <c:ext xmlns:c16="http://schemas.microsoft.com/office/drawing/2014/chart" uri="{C3380CC4-5D6E-409C-BE32-E72D297353CC}">
              <c16:uniqueId val="{00000002-375D-4481-9014-364B03B5EED2}"/>
            </c:ext>
          </c:extLst>
        </c:ser>
        <c:dLbls>
          <c:showLegendKey val="0"/>
          <c:showVal val="0"/>
          <c:showCatName val="0"/>
          <c:showSerName val="0"/>
          <c:showPercent val="0"/>
          <c:showBubbleSize val="0"/>
        </c:dLbls>
        <c:gapWidth val="219"/>
        <c:axId val="543555936"/>
        <c:axId val="543556416"/>
      </c:barChart>
      <c:catAx>
        <c:axId val="5435559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No.</a:t>
                </a:r>
                <a:r>
                  <a:rPr lang="en-IN" baseline="0"/>
                  <a:t> of input channels</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3556416"/>
        <c:crosses val="autoZero"/>
        <c:auto val="1"/>
        <c:lblAlgn val="ctr"/>
        <c:lblOffset val="100"/>
        <c:noMultiLvlLbl val="0"/>
      </c:catAx>
      <c:valAx>
        <c:axId val="543556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in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35559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b="1" dirty="0"/>
              <a:t>Runtime of VGG-19 layers</a:t>
            </a:r>
          </a:p>
        </c:rich>
      </c:tx>
      <c:layout>
        <c:manualLayout>
          <c:xMode val="edge"/>
          <c:yMode val="edge"/>
          <c:x val="8.93099300087489E-2"/>
          <c:y val="4.888878179642257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5886592300962364E-2"/>
          <c:y val="3.8127249351183168E-2"/>
          <c:w val="0.90152559055118109"/>
          <c:h val="0.82981701692420196"/>
        </c:manualLayout>
      </c:layout>
      <c:barChart>
        <c:barDir val="col"/>
        <c:grouping val="clustered"/>
        <c:varyColors val="0"/>
        <c:ser>
          <c:idx val="0"/>
          <c:order val="0"/>
          <c:tx>
            <c:v>Baseline</c:v>
          </c:tx>
          <c:spPr>
            <a:solidFill>
              <a:schemeClr val="accent1"/>
            </a:solidFill>
            <a:ln>
              <a:noFill/>
            </a:ln>
            <a:effectLst/>
          </c:spPr>
          <c:invertIfNegative val="0"/>
          <c:val>
            <c:numRef>
              <c:f>'final permutation'!$C$4:$C$22</c:f>
              <c:numCache>
                <c:formatCode>General</c:formatCode>
                <c:ptCount val="19"/>
                <c:pt idx="0">
                  <c:v>2.7942529999999999</c:v>
                </c:pt>
                <c:pt idx="1">
                  <c:v>59.610726</c:v>
                </c:pt>
                <c:pt idx="2">
                  <c:v>42.324787000000001</c:v>
                </c:pt>
                <c:pt idx="3">
                  <c:v>84.649574000000001</c:v>
                </c:pt>
                <c:pt idx="4">
                  <c:v>40.896552999999997</c:v>
                </c:pt>
                <c:pt idx="5">
                  <c:v>81.793105999999995</c:v>
                </c:pt>
                <c:pt idx="6">
                  <c:v>81.793105999999995</c:v>
                </c:pt>
                <c:pt idx="7">
                  <c:v>81.793105999999995</c:v>
                </c:pt>
                <c:pt idx="8">
                  <c:v>51.337010999999997</c:v>
                </c:pt>
                <c:pt idx="9">
                  <c:v>102.67402199999999</c:v>
                </c:pt>
                <c:pt idx="10">
                  <c:v>102.67402199999999</c:v>
                </c:pt>
                <c:pt idx="11">
                  <c:v>102.67402199999999</c:v>
                </c:pt>
                <c:pt idx="12">
                  <c:v>25.944227999999999</c:v>
                </c:pt>
                <c:pt idx="13">
                  <c:v>25.944227999999999</c:v>
                </c:pt>
                <c:pt idx="14">
                  <c:v>25.944227999999999</c:v>
                </c:pt>
                <c:pt idx="15">
                  <c:v>25.944227999999999</c:v>
                </c:pt>
                <c:pt idx="16">
                  <c:v>8.6490880000000008</c:v>
                </c:pt>
                <c:pt idx="17">
                  <c:v>1.412096</c:v>
                </c:pt>
                <c:pt idx="18">
                  <c:v>0.344883</c:v>
                </c:pt>
              </c:numCache>
            </c:numRef>
          </c:val>
          <c:extLst>
            <c:ext xmlns:c16="http://schemas.microsoft.com/office/drawing/2014/chart" uri="{C3380CC4-5D6E-409C-BE32-E72D297353CC}">
              <c16:uniqueId val="{00000000-C3BD-40CD-ABB6-5D82B9751F31}"/>
            </c:ext>
          </c:extLst>
        </c:ser>
        <c:ser>
          <c:idx val="1"/>
          <c:order val="1"/>
          <c:tx>
            <c:v>Best</c:v>
          </c:tx>
          <c:spPr>
            <a:solidFill>
              <a:schemeClr val="accent2"/>
            </a:solidFill>
            <a:ln>
              <a:noFill/>
            </a:ln>
            <a:effectLst/>
          </c:spPr>
          <c:invertIfNegative val="0"/>
          <c:val>
            <c:numRef>
              <c:f>'final permutation'!$F$4:$F$22</c:f>
              <c:numCache>
                <c:formatCode>General</c:formatCode>
                <c:ptCount val="19"/>
                <c:pt idx="0">
                  <c:v>2.7942529999999999</c:v>
                </c:pt>
                <c:pt idx="1">
                  <c:v>59.610726</c:v>
                </c:pt>
                <c:pt idx="2">
                  <c:v>42.324787000000001</c:v>
                </c:pt>
                <c:pt idx="3">
                  <c:v>84.649574000000001</c:v>
                </c:pt>
                <c:pt idx="4">
                  <c:v>31.522611000000001</c:v>
                </c:pt>
                <c:pt idx="5">
                  <c:v>63.045222000000003</c:v>
                </c:pt>
                <c:pt idx="6">
                  <c:v>63.045222000000003</c:v>
                </c:pt>
                <c:pt idx="7">
                  <c:v>63.045222000000003</c:v>
                </c:pt>
                <c:pt idx="8">
                  <c:v>42.056457999999999</c:v>
                </c:pt>
                <c:pt idx="9">
                  <c:v>84.112915999999998</c:v>
                </c:pt>
                <c:pt idx="10">
                  <c:v>84.112915999999998</c:v>
                </c:pt>
                <c:pt idx="11">
                  <c:v>84.112915999999998</c:v>
                </c:pt>
                <c:pt idx="12">
                  <c:v>21.315994</c:v>
                </c:pt>
                <c:pt idx="13">
                  <c:v>21.315994</c:v>
                </c:pt>
                <c:pt idx="14">
                  <c:v>21.315994</c:v>
                </c:pt>
                <c:pt idx="15">
                  <c:v>21.315994</c:v>
                </c:pt>
                <c:pt idx="16">
                  <c:v>8.6490880000000008</c:v>
                </c:pt>
                <c:pt idx="17">
                  <c:v>1.412096</c:v>
                </c:pt>
                <c:pt idx="18">
                  <c:v>0.344883</c:v>
                </c:pt>
              </c:numCache>
            </c:numRef>
          </c:val>
          <c:extLst>
            <c:ext xmlns:c16="http://schemas.microsoft.com/office/drawing/2014/chart" uri="{C3380CC4-5D6E-409C-BE32-E72D297353CC}">
              <c16:uniqueId val="{00000001-C3BD-40CD-ABB6-5D82B9751F31}"/>
            </c:ext>
          </c:extLst>
        </c:ser>
        <c:dLbls>
          <c:showLegendKey val="0"/>
          <c:showVal val="0"/>
          <c:showCatName val="0"/>
          <c:showSerName val="0"/>
          <c:showPercent val="0"/>
          <c:showBubbleSize val="0"/>
        </c:dLbls>
        <c:gapWidth val="219"/>
        <c:overlap val="-27"/>
        <c:axId val="1000869967"/>
        <c:axId val="1000876207"/>
      </c:barChart>
      <c:catAx>
        <c:axId val="100086996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76207"/>
        <c:crosses val="autoZero"/>
        <c:auto val="1"/>
        <c:lblAlgn val="ctr"/>
        <c:lblOffset val="100"/>
        <c:noMultiLvlLbl val="0"/>
      </c:catAx>
      <c:valAx>
        <c:axId val="1000876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Runtime</a:t>
                </a:r>
                <a:r>
                  <a:rPr lang="en-IN" baseline="0"/>
                  <a:t> (seconds)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69967"/>
        <c:crosses val="autoZero"/>
        <c:crossBetween val="between"/>
      </c:valAx>
      <c:spPr>
        <a:noFill/>
        <a:ln>
          <a:noFill/>
        </a:ln>
        <a:effectLst/>
      </c:spPr>
    </c:plotArea>
    <c:legend>
      <c:legendPos val="t"/>
      <c:layout>
        <c:manualLayout>
          <c:xMode val="edge"/>
          <c:yMode val="edge"/>
          <c:x val="0.72682819335083115"/>
          <c:y val="6.3006246168097677E-2"/>
          <c:w val="0.15604319772528433"/>
          <c:h val="0.1166301213625374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Power of VGG-19 layers</a:t>
            </a:r>
          </a:p>
        </c:rich>
      </c:tx>
      <c:layout>
        <c:manualLayout>
          <c:xMode val="edge"/>
          <c:yMode val="edge"/>
          <c:x val="9.4164151356080486E-2"/>
          <c:y val="9.3986502485663384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3341097987751531E-2"/>
          <c:y val="6.9769013179159511E-2"/>
          <c:w val="0.8926823053368329"/>
          <c:h val="0.79896531636739487"/>
        </c:manualLayout>
      </c:layout>
      <c:barChart>
        <c:barDir val="col"/>
        <c:grouping val="clustered"/>
        <c:varyColors val="0"/>
        <c:ser>
          <c:idx val="0"/>
          <c:order val="0"/>
          <c:tx>
            <c:v>Baseline</c:v>
          </c:tx>
          <c:spPr>
            <a:solidFill>
              <a:schemeClr val="accent1"/>
            </a:solidFill>
            <a:ln>
              <a:noFill/>
            </a:ln>
            <a:effectLst/>
          </c:spPr>
          <c:invertIfNegative val="0"/>
          <c:val>
            <c:numRef>
              <c:f>'final permutation'!$D$4:$D$22</c:f>
              <c:numCache>
                <c:formatCode>General</c:formatCode>
                <c:ptCount val="19"/>
                <c:pt idx="0">
                  <c:v>3.8600000000000001E-3</c:v>
                </c:pt>
                <c:pt idx="1">
                  <c:v>3.6099999999999999E-3</c:v>
                </c:pt>
                <c:pt idx="2">
                  <c:v>7.3000000000000001E-3</c:v>
                </c:pt>
                <c:pt idx="3">
                  <c:v>7.3000000000000001E-3</c:v>
                </c:pt>
                <c:pt idx="4">
                  <c:v>1.12E-2</c:v>
                </c:pt>
                <c:pt idx="5">
                  <c:v>1.09E-2</c:v>
                </c:pt>
                <c:pt idx="6">
                  <c:v>1.0999999999999999E-2</c:v>
                </c:pt>
                <c:pt idx="7">
                  <c:v>1.0999999999999999E-2</c:v>
                </c:pt>
                <c:pt idx="8">
                  <c:v>1.7000000000000001E-2</c:v>
                </c:pt>
                <c:pt idx="9">
                  <c:v>1.7100000000000001E-2</c:v>
                </c:pt>
                <c:pt idx="10">
                  <c:v>1.6E-2</c:v>
                </c:pt>
                <c:pt idx="11">
                  <c:v>1.6799999999999999E-2</c:v>
                </c:pt>
                <c:pt idx="12">
                  <c:v>1.2699999999999999E-2</c:v>
                </c:pt>
                <c:pt idx="13">
                  <c:v>1.2999999999999999E-2</c:v>
                </c:pt>
                <c:pt idx="14">
                  <c:v>1.26E-2</c:v>
                </c:pt>
                <c:pt idx="15">
                  <c:v>1.23E-2</c:v>
                </c:pt>
                <c:pt idx="16">
                  <c:v>4.1000000000000003E-3</c:v>
                </c:pt>
                <c:pt idx="17">
                  <c:v>4.15E-3</c:v>
                </c:pt>
                <c:pt idx="18">
                  <c:v>4.1700000000000001E-3</c:v>
                </c:pt>
              </c:numCache>
            </c:numRef>
          </c:val>
          <c:extLst>
            <c:ext xmlns:c16="http://schemas.microsoft.com/office/drawing/2014/chart" uri="{C3380CC4-5D6E-409C-BE32-E72D297353CC}">
              <c16:uniqueId val="{00000000-F0DB-4CA2-B7FA-6AD2A20E78B0}"/>
            </c:ext>
          </c:extLst>
        </c:ser>
        <c:ser>
          <c:idx val="1"/>
          <c:order val="1"/>
          <c:tx>
            <c:v>Best</c:v>
          </c:tx>
          <c:spPr>
            <a:solidFill>
              <a:schemeClr val="accent2"/>
            </a:solidFill>
            <a:ln>
              <a:noFill/>
            </a:ln>
            <a:effectLst/>
          </c:spPr>
          <c:invertIfNegative val="0"/>
          <c:val>
            <c:numRef>
              <c:f>'final permutation'!$G$4:$G$22</c:f>
              <c:numCache>
                <c:formatCode>General</c:formatCode>
                <c:ptCount val="19"/>
                <c:pt idx="0">
                  <c:v>3.8600000000000001E-3</c:v>
                </c:pt>
                <c:pt idx="1">
                  <c:v>3.6099999999999999E-3</c:v>
                </c:pt>
                <c:pt idx="2">
                  <c:v>7.1900000000000002E-3</c:v>
                </c:pt>
                <c:pt idx="3">
                  <c:v>7.1799999999999998E-3</c:v>
                </c:pt>
                <c:pt idx="4">
                  <c:v>2.1499999999999998E-2</c:v>
                </c:pt>
                <c:pt idx="5">
                  <c:v>2.1999999999999999E-2</c:v>
                </c:pt>
                <c:pt idx="6">
                  <c:v>2.1899999999999999E-2</c:v>
                </c:pt>
                <c:pt idx="7">
                  <c:v>2.1100000000000001E-2</c:v>
                </c:pt>
                <c:pt idx="8">
                  <c:v>1.5299999999999999E-2</c:v>
                </c:pt>
                <c:pt idx="9">
                  <c:v>1.5100000000000001E-2</c:v>
                </c:pt>
                <c:pt idx="10">
                  <c:v>1.52E-2</c:v>
                </c:pt>
                <c:pt idx="11">
                  <c:v>1.52E-2</c:v>
                </c:pt>
                <c:pt idx="12">
                  <c:v>1.15E-2</c:v>
                </c:pt>
                <c:pt idx="13">
                  <c:v>1.21E-2</c:v>
                </c:pt>
                <c:pt idx="14">
                  <c:v>1.14E-2</c:v>
                </c:pt>
                <c:pt idx="15">
                  <c:v>1.15E-2</c:v>
                </c:pt>
                <c:pt idx="16">
                  <c:v>4.1000000000000003E-3</c:v>
                </c:pt>
                <c:pt idx="17">
                  <c:v>4.15E-3</c:v>
                </c:pt>
                <c:pt idx="18">
                  <c:v>4.1700000000000001E-3</c:v>
                </c:pt>
              </c:numCache>
            </c:numRef>
          </c:val>
          <c:extLst>
            <c:ext xmlns:c16="http://schemas.microsoft.com/office/drawing/2014/chart" uri="{C3380CC4-5D6E-409C-BE32-E72D297353CC}">
              <c16:uniqueId val="{00000001-F0DB-4CA2-B7FA-6AD2A20E78B0}"/>
            </c:ext>
          </c:extLst>
        </c:ser>
        <c:dLbls>
          <c:showLegendKey val="0"/>
          <c:showVal val="0"/>
          <c:showCatName val="0"/>
          <c:showSerName val="0"/>
          <c:showPercent val="0"/>
          <c:showBubbleSize val="0"/>
        </c:dLbls>
        <c:gapWidth val="219"/>
        <c:overlap val="-27"/>
        <c:axId val="1000869487"/>
        <c:axId val="1000879087"/>
      </c:barChart>
      <c:catAx>
        <c:axId val="100086948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79087"/>
        <c:crosses val="autoZero"/>
        <c:auto val="1"/>
        <c:lblAlgn val="ctr"/>
        <c:lblOffset val="100"/>
        <c:noMultiLvlLbl val="0"/>
      </c:catAx>
      <c:valAx>
        <c:axId val="1000879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86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Area of VGG-19 layers</a:t>
            </a:r>
          </a:p>
        </c:rich>
      </c:tx>
      <c:layout>
        <c:manualLayout>
          <c:xMode val="edge"/>
          <c:yMode val="edge"/>
          <c:x val="9.8699912510936127E-2"/>
          <c:y val="7.776502104860313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7875328083989498E-2"/>
          <c:y val="3.9077229238423265E-2"/>
          <c:w val="0.89972309711286091"/>
          <c:h val="0.8288777650210486"/>
        </c:manualLayout>
      </c:layout>
      <c:barChart>
        <c:barDir val="col"/>
        <c:grouping val="clustered"/>
        <c:varyColors val="0"/>
        <c:ser>
          <c:idx val="0"/>
          <c:order val="0"/>
          <c:tx>
            <c:v>Baseline</c:v>
          </c:tx>
          <c:spPr>
            <a:solidFill>
              <a:schemeClr val="accent1"/>
            </a:solidFill>
            <a:ln>
              <a:noFill/>
            </a:ln>
            <a:effectLst/>
          </c:spPr>
          <c:invertIfNegative val="0"/>
          <c:val>
            <c:numRef>
              <c:f>'final permutation'!$E$4:$E$22</c:f>
              <c:numCache>
                <c:formatCode>General</c:formatCode>
                <c:ptCount val="19"/>
                <c:pt idx="0">
                  <c:v>34519</c:v>
                </c:pt>
                <c:pt idx="1">
                  <c:v>34236</c:v>
                </c:pt>
                <c:pt idx="2">
                  <c:v>59012</c:v>
                </c:pt>
                <c:pt idx="3">
                  <c:v>59012</c:v>
                </c:pt>
                <c:pt idx="4">
                  <c:v>98159</c:v>
                </c:pt>
                <c:pt idx="5">
                  <c:v>96967</c:v>
                </c:pt>
                <c:pt idx="6">
                  <c:v>97129</c:v>
                </c:pt>
                <c:pt idx="7">
                  <c:v>96602</c:v>
                </c:pt>
                <c:pt idx="8">
                  <c:v>137496</c:v>
                </c:pt>
                <c:pt idx="9">
                  <c:v>136313</c:v>
                </c:pt>
                <c:pt idx="10">
                  <c:v>138061</c:v>
                </c:pt>
                <c:pt idx="11">
                  <c:v>137657</c:v>
                </c:pt>
                <c:pt idx="12">
                  <c:v>107670</c:v>
                </c:pt>
                <c:pt idx="13">
                  <c:v>108145</c:v>
                </c:pt>
                <c:pt idx="14">
                  <c:v>107584</c:v>
                </c:pt>
                <c:pt idx="15">
                  <c:v>108334</c:v>
                </c:pt>
                <c:pt idx="16">
                  <c:v>32388</c:v>
                </c:pt>
                <c:pt idx="17">
                  <c:v>32699</c:v>
                </c:pt>
                <c:pt idx="18">
                  <c:v>34714</c:v>
                </c:pt>
              </c:numCache>
            </c:numRef>
          </c:val>
          <c:extLst>
            <c:ext xmlns:c16="http://schemas.microsoft.com/office/drawing/2014/chart" uri="{C3380CC4-5D6E-409C-BE32-E72D297353CC}">
              <c16:uniqueId val="{00000000-6B25-4610-83AF-5234C1FF9C2D}"/>
            </c:ext>
          </c:extLst>
        </c:ser>
        <c:ser>
          <c:idx val="1"/>
          <c:order val="1"/>
          <c:tx>
            <c:v>Best</c:v>
          </c:tx>
          <c:spPr>
            <a:solidFill>
              <a:schemeClr val="accent2"/>
            </a:solidFill>
            <a:ln>
              <a:noFill/>
            </a:ln>
            <a:effectLst/>
          </c:spPr>
          <c:invertIfNegative val="0"/>
          <c:val>
            <c:numRef>
              <c:f>'final permutation'!$H$4:$H$22</c:f>
              <c:numCache>
                <c:formatCode>General</c:formatCode>
                <c:ptCount val="19"/>
                <c:pt idx="0">
                  <c:v>34519</c:v>
                </c:pt>
                <c:pt idx="1">
                  <c:v>34236</c:v>
                </c:pt>
                <c:pt idx="2">
                  <c:v>60140</c:v>
                </c:pt>
                <c:pt idx="3">
                  <c:v>60125</c:v>
                </c:pt>
                <c:pt idx="4">
                  <c:v>169786</c:v>
                </c:pt>
                <c:pt idx="5">
                  <c:v>169084</c:v>
                </c:pt>
                <c:pt idx="6">
                  <c:v>169701</c:v>
                </c:pt>
                <c:pt idx="7">
                  <c:v>169807</c:v>
                </c:pt>
                <c:pt idx="8">
                  <c:v>133223</c:v>
                </c:pt>
                <c:pt idx="9">
                  <c:v>132966</c:v>
                </c:pt>
                <c:pt idx="10">
                  <c:v>132412</c:v>
                </c:pt>
                <c:pt idx="11">
                  <c:v>132556</c:v>
                </c:pt>
                <c:pt idx="12">
                  <c:v>103181</c:v>
                </c:pt>
                <c:pt idx="13">
                  <c:v>103568</c:v>
                </c:pt>
                <c:pt idx="14">
                  <c:v>103102</c:v>
                </c:pt>
                <c:pt idx="15">
                  <c:v>103398</c:v>
                </c:pt>
                <c:pt idx="16">
                  <c:v>32388</c:v>
                </c:pt>
                <c:pt idx="17">
                  <c:v>32699</c:v>
                </c:pt>
                <c:pt idx="18">
                  <c:v>34714</c:v>
                </c:pt>
              </c:numCache>
            </c:numRef>
          </c:val>
          <c:extLst>
            <c:ext xmlns:c16="http://schemas.microsoft.com/office/drawing/2014/chart" uri="{C3380CC4-5D6E-409C-BE32-E72D297353CC}">
              <c16:uniqueId val="{00000001-6B25-4610-83AF-5234C1FF9C2D}"/>
            </c:ext>
          </c:extLst>
        </c:ser>
        <c:dLbls>
          <c:showLegendKey val="0"/>
          <c:showVal val="0"/>
          <c:showCatName val="0"/>
          <c:showSerName val="0"/>
          <c:showPercent val="0"/>
          <c:showBubbleSize val="0"/>
        </c:dLbls>
        <c:gapWidth val="219"/>
        <c:overlap val="-27"/>
        <c:axId val="767594415"/>
        <c:axId val="867975039"/>
      </c:barChart>
      <c:catAx>
        <c:axId val="7675944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7975039"/>
        <c:crosses val="autoZero"/>
        <c:auto val="1"/>
        <c:lblAlgn val="ctr"/>
        <c:lblOffset val="100"/>
        <c:noMultiLvlLbl val="0"/>
      </c:catAx>
      <c:valAx>
        <c:axId val="867975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Area</a:t>
                </a:r>
                <a:r>
                  <a:rPr lang="en-IN" baseline="0"/>
                  <a:t> (um^2)</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5944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000" b="1" i="0" u="none" strike="noStrike" kern="1200" spc="0" baseline="0" dirty="0">
                <a:solidFill>
                  <a:sysClr val="windowText" lastClr="000000">
                    <a:lumMod val="65000"/>
                    <a:lumOff val="35000"/>
                  </a:sysClr>
                </a:solidFill>
              </a:rPr>
              <a:t>Runtime of MNV3-Large D-Conv. layers</a:t>
            </a:r>
          </a:p>
        </c:rich>
      </c:tx>
      <c:layout>
        <c:manualLayout>
          <c:xMode val="edge"/>
          <c:yMode val="edge"/>
          <c:x val="0.383901069980432"/>
          <c:y val="2.456532219186887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641536378120776E-2"/>
          <c:y val="3.2843394575678038E-2"/>
          <c:w val="0.89305455960789137"/>
          <c:h val="0.85601615974473777"/>
        </c:manualLayout>
      </c:layout>
      <c:barChart>
        <c:barDir val="col"/>
        <c:grouping val="clustered"/>
        <c:varyColors val="0"/>
        <c:ser>
          <c:idx val="0"/>
          <c:order val="0"/>
          <c:tx>
            <c:v>Baseline</c:v>
          </c:tx>
          <c:spPr>
            <a:solidFill>
              <a:schemeClr val="accent1"/>
            </a:solidFill>
            <a:ln>
              <a:noFill/>
            </a:ln>
            <a:effectLst/>
          </c:spPr>
          <c:invertIfNegative val="0"/>
          <c:val>
            <c:numRef>
              <c:f>'mv3-large permutation'!$C$4:$C$18</c:f>
              <c:numCache>
                <c:formatCode>General</c:formatCode>
                <c:ptCount val="15"/>
                <c:pt idx="0">
                  <c:v>8.2666000000000003E-2</c:v>
                </c:pt>
                <c:pt idx="1">
                  <c:v>0.107196</c:v>
                </c:pt>
                <c:pt idx="2">
                  <c:v>0.103126</c:v>
                </c:pt>
                <c:pt idx="3">
                  <c:v>6.5993999999999997E-2</c:v>
                </c:pt>
                <c:pt idx="4">
                  <c:v>0.109608</c:v>
                </c:pt>
                <c:pt idx="5">
                  <c:v>0.109608</c:v>
                </c:pt>
                <c:pt idx="6">
                  <c:v>3.039E-2</c:v>
                </c:pt>
                <c:pt idx="7">
                  <c:v>2.0563999999999999E-2</c:v>
                </c:pt>
                <c:pt idx="8">
                  <c:v>1.8919999999999999E-2</c:v>
                </c:pt>
                <c:pt idx="9">
                  <c:v>1.8919999999999999E-2</c:v>
                </c:pt>
                <c:pt idx="10">
                  <c:v>4.9383000000000003E-2</c:v>
                </c:pt>
                <c:pt idx="11">
                  <c:v>6.9086999999999996E-2</c:v>
                </c:pt>
                <c:pt idx="12">
                  <c:v>4.5093000000000001E-2</c:v>
                </c:pt>
                <c:pt idx="13">
                  <c:v>5.7840999999999997E-2</c:v>
                </c:pt>
                <c:pt idx="14">
                  <c:v>5.7840999999999997E-2</c:v>
                </c:pt>
              </c:numCache>
            </c:numRef>
          </c:val>
          <c:extLst>
            <c:ext xmlns:c16="http://schemas.microsoft.com/office/drawing/2014/chart" uri="{C3380CC4-5D6E-409C-BE32-E72D297353CC}">
              <c16:uniqueId val="{00000000-94C1-4022-B9EF-5C58B5FDD044}"/>
            </c:ext>
          </c:extLst>
        </c:ser>
        <c:ser>
          <c:idx val="1"/>
          <c:order val="1"/>
          <c:tx>
            <c:v>Best</c:v>
          </c:tx>
          <c:spPr>
            <a:solidFill>
              <a:schemeClr val="accent2"/>
            </a:solidFill>
            <a:ln>
              <a:noFill/>
            </a:ln>
            <a:effectLst/>
          </c:spPr>
          <c:invertIfNegative val="0"/>
          <c:val>
            <c:numRef>
              <c:f>'mv3-large permutation'!$F$4:$F$18</c:f>
              <c:numCache>
                <c:formatCode>General</c:formatCode>
                <c:ptCount val="15"/>
                <c:pt idx="0">
                  <c:v>8.2666000000000003E-2</c:v>
                </c:pt>
                <c:pt idx="1">
                  <c:v>0.107196</c:v>
                </c:pt>
                <c:pt idx="2">
                  <c:v>8.0307000000000003E-2</c:v>
                </c:pt>
                <c:pt idx="3">
                  <c:v>5.1284000000000003E-2</c:v>
                </c:pt>
                <c:pt idx="4">
                  <c:v>8.5180000000000006E-2</c:v>
                </c:pt>
                <c:pt idx="5">
                  <c:v>8.5180000000000006E-2</c:v>
                </c:pt>
                <c:pt idx="6">
                  <c:v>2.5728999999999998E-2</c:v>
                </c:pt>
                <c:pt idx="7">
                  <c:v>1.669E-2</c:v>
                </c:pt>
                <c:pt idx="8">
                  <c:v>1.5356E-2</c:v>
                </c:pt>
                <c:pt idx="9">
                  <c:v>1.5356E-2</c:v>
                </c:pt>
                <c:pt idx="10">
                  <c:v>4.0149999999999998E-2</c:v>
                </c:pt>
                <c:pt idx="11">
                  <c:v>5.6071999999999997E-2</c:v>
                </c:pt>
                <c:pt idx="12">
                  <c:v>3.6748999999999997E-2</c:v>
                </c:pt>
                <c:pt idx="13">
                  <c:v>4.5932000000000001E-2</c:v>
                </c:pt>
                <c:pt idx="14">
                  <c:v>4.5932000000000001E-2</c:v>
                </c:pt>
              </c:numCache>
            </c:numRef>
          </c:val>
          <c:extLst>
            <c:ext xmlns:c16="http://schemas.microsoft.com/office/drawing/2014/chart" uri="{C3380CC4-5D6E-409C-BE32-E72D297353CC}">
              <c16:uniqueId val="{00000001-94C1-4022-B9EF-5C58B5FDD044}"/>
            </c:ext>
          </c:extLst>
        </c:ser>
        <c:dLbls>
          <c:showLegendKey val="0"/>
          <c:showVal val="0"/>
          <c:showCatName val="0"/>
          <c:showSerName val="0"/>
          <c:showPercent val="0"/>
          <c:showBubbleSize val="0"/>
        </c:dLbls>
        <c:gapWidth val="219"/>
        <c:overlap val="-27"/>
        <c:axId val="212583087"/>
        <c:axId val="212585487"/>
      </c:barChart>
      <c:catAx>
        <c:axId val="21258308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85487"/>
        <c:crosses val="autoZero"/>
        <c:auto val="1"/>
        <c:lblAlgn val="ctr"/>
        <c:lblOffset val="100"/>
        <c:noMultiLvlLbl val="0"/>
      </c:catAx>
      <c:valAx>
        <c:axId val="212585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Runtime</a:t>
                </a:r>
                <a:r>
                  <a:rPr lang="en-IN" baseline="0"/>
                  <a:t> (seconds)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83087"/>
        <c:crosses val="autoZero"/>
        <c:crossBetween val="between"/>
      </c:valAx>
      <c:spPr>
        <a:noFill/>
        <a:ln>
          <a:noFill/>
        </a:ln>
        <a:effectLst/>
      </c:spPr>
    </c:plotArea>
    <c:legend>
      <c:legendPos val="t"/>
      <c:layout>
        <c:manualLayout>
          <c:xMode val="edge"/>
          <c:yMode val="edge"/>
          <c:x val="0.82721596973053046"/>
          <c:y val="3.4693877551020422E-2"/>
          <c:w val="0.15817542683984212"/>
          <c:h val="0.108500187476565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000" b="1" i="0" u="none" strike="noStrike" kern="1200" spc="0" baseline="0" dirty="0">
                <a:solidFill>
                  <a:sysClr val="windowText" lastClr="000000">
                    <a:lumMod val="65000"/>
                    <a:lumOff val="35000"/>
                  </a:sysClr>
                </a:solidFill>
              </a:rPr>
              <a:t>Power of MNV3-Large D-Conv. layers</a:t>
            </a:r>
          </a:p>
        </c:rich>
      </c:tx>
      <c:layout>
        <c:manualLayout>
          <c:xMode val="edge"/>
          <c:yMode val="edge"/>
          <c:x val="0.40884267375794764"/>
          <c:y val="0.1864765118645883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371838076535216E-2"/>
          <c:y val="0.16139877248428647"/>
          <c:w val="0.89193590244268406"/>
          <c:h val="0.69726477256732233"/>
        </c:manualLayout>
      </c:layout>
      <c:barChart>
        <c:barDir val="col"/>
        <c:grouping val="clustered"/>
        <c:varyColors val="0"/>
        <c:ser>
          <c:idx val="0"/>
          <c:order val="0"/>
          <c:tx>
            <c:v>Baseline</c:v>
          </c:tx>
          <c:spPr>
            <a:solidFill>
              <a:schemeClr val="accent1"/>
            </a:solidFill>
            <a:ln>
              <a:noFill/>
            </a:ln>
            <a:effectLst/>
          </c:spPr>
          <c:invertIfNegative val="0"/>
          <c:val>
            <c:numRef>
              <c:f>'mv3-large permutation'!$D$4:$D$18</c:f>
              <c:numCache>
                <c:formatCode>General</c:formatCode>
                <c:ptCount val="15"/>
                <c:pt idx="0">
                  <c:v>7.0600000000000003E-3</c:v>
                </c:pt>
                <c:pt idx="1">
                  <c:v>7.5500000000000003E-3</c:v>
                </c:pt>
                <c:pt idx="2">
                  <c:v>1.1900000000000001E-2</c:v>
                </c:pt>
                <c:pt idx="3">
                  <c:v>1.7399999999999999E-2</c:v>
                </c:pt>
                <c:pt idx="4">
                  <c:v>1.2800000000000001E-2</c:v>
                </c:pt>
                <c:pt idx="5">
                  <c:v>1.2800000000000001E-2</c:v>
                </c:pt>
                <c:pt idx="6">
                  <c:v>1.17E-2</c:v>
                </c:pt>
                <c:pt idx="7">
                  <c:v>9.4299999999999991E-3</c:v>
                </c:pt>
                <c:pt idx="8">
                  <c:v>9.3600000000000003E-3</c:v>
                </c:pt>
                <c:pt idx="9">
                  <c:v>9.3900000000000008E-3</c:v>
                </c:pt>
                <c:pt idx="10">
                  <c:v>9.4199999999999996E-3</c:v>
                </c:pt>
                <c:pt idx="11">
                  <c:v>9.1299999999999992E-3</c:v>
                </c:pt>
                <c:pt idx="12">
                  <c:v>1.5599999999999999E-2</c:v>
                </c:pt>
                <c:pt idx="13">
                  <c:v>1.89E-2</c:v>
                </c:pt>
                <c:pt idx="14">
                  <c:v>1.89E-2</c:v>
                </c:pt>
              </c:numCache>
            </c:numRef>
          </c:val>
          <c:extLst>
            <c:ext xmlns:c16="http://schemas.microsoft.com/office/drawing/2014/chart" uri="{C3380CC4-5D6E-409C-BE32-E72D297353CC}">
              <c16:uniqueId val="{00000000-C15F-4F57-9C97-AE0C9ACFE254}"/>
            </c:ext>
          </c:extLst>
        </c:ser>
        <c:ser>
          <c:idx val="1"/>
          <c:order val="1"/>
          <c:tx>
            <c:v>Best</c:v>
          </c:tx>
          <c:spPr>
            <a:solidFill>
              <a:schemeClr val="accent2"/>
            </a:solidFill>
            <a:ln>
              <a:noFill/>
            </a:ln>
            <a:effectLst/>
          </c:spPr>
          <c:invertIfNegative val="0"/>
          <c:val>
            <c:numRef>
              <c:f>'mv3-large permutation'!$G$4:$G$18</c:f>
              <c:numCache>
                <c:formatCode>General</c:formatCode>
                <c:ptCount val="15"/>
                <c:pt idx="0">
                  <c:v>7.0600000000000003E-3</c:v>
                </c:pt>
                <c:pt idx="1">
                  <c:v>7.5500000000000003E-3</c:v>
                </c:pt>
                <c:pt idx="2">
                  <c:v>1.2200000000000001E-2</c:v>
                </c:pt>
                <c:pt idx="3">
                  <c:v>1.83E-2</c:v>
                </c:pt>
                <c:pt idx="4">
                  <c:v>1.29E-2</c:v>
                </c:pt>
                <c:pt idx="5">
                  <c:v>1.2999999999999999E-2</c:v>
                </c:pt>
                <c:pt idx="6">
                  <c:v>1.24E-2</c:v>
                </c:pt>
                <c:pt idx="7">
                  <c:v>9.75E-3</c:v>
                </c:pt>
                <c:pt idx="8">
                  <c:v>9.7800000000000005E-3</c:v>
                </c:pt>
                <c:pt idx="9">
                  <c:v>9.7900000000000001E-3</c:v>
                </c:pt>
                <c:pt idx="10">
                  <c:v>9.6600000000000002E-3</c:v>
                </c:pt>
                <c:pt idx="11">
                  <c:v>9.2800000000000001E-3</c:v>
                </c:pt>
                <c:pt idx="12">
                  <c:v>1.6E-2</c:v>
                </c:pt>
                <c:pt idx="13">
                  <c:v>1.9300000000000001E-2</c:v>
                </c:pt>
                <c:pt idx="14">
                  <c:v>1.9300000000000001E-2</c:v>
                </c:pt>
              </c:numCache>
            </c:numRef>
          </c:val>
          <c:extLst>
            <c:ext xmlns:c16="http://schemas.microsoft.com/office/drawing/2014/chart" uri="{C3380CC4-5D6E-409C-BE32-E72D297353CC}">
              <c16:uniqueId val="{00000001-C15F-4F57-9C97-AE0C9ACFE254}"/>
            </c:ext>
          </c:extLst>
        </c:ser>
        <c:dLbls>
          <c:showLegendKey val="0"/>
          <c:showVal val="0"/>
          <c:showCatName val="0"/>
          <c:showSerName val="0"/>
          <c:showPercent val="0"/>
          <c:showBubbleSize val="0"/>
        </c:dLbls>
        <c:gapWidth val="219"/>
        <c:overlap val="-27"/>
        <c:axId val="167127023"/>
        <c:axId val="167124143"/>
      </c:barChart>
      <c:catAx>
        <c:axId val="16712702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124143"/>
        <c:crosses val="autoZero"/>
        <c:auto val="1"/>
        <c:lblAlgn val="ctr"/>
        <c:lblOffset val="100"/>
        <c:noMultiLvlLbl val="0"/>
      </c:catAx>
      <c:valAx>
        <c:axId val="1671241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Power</a:t>
                </a:r>
                <a:r>
                  <a:rPr lang="en-IN" baseline="0"/>
                  <a:t> (Watts)</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1270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56769E-F1EF-4780-9F89-87E5188D6F1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E4B314AD-BB4D-4252-98F8-C63DFF2285B5}">
      <dgm:prSet custT="1"/>
      <dgm:spPr/>
      <dgm:t>
        <a:bodyPr/>
        <a:lstStyle/>
        <a:p>
          <a:pPr algn="ctr"/>
          <a:r>
            <a:rPr lang="en-IN" sz="2000" dirty="0"/>
            <a:t>Design Space Exploration for SODA framework that utilizes MLIR and High-Level Synthesis (HLS) methodologies.</a:t>
          </a:r>
        </a:p>
      </dgm:t>
    </dgm:pt>
    <dgm:pt modelId="{B3C7102A-43C7-486F-9A18-B9B729294845}" type="parTrans" cxnId="{2DAE9129-49A5-43B7-9C95-0C0D93B86545}">
      <dgm:prSet/>
      <dgm:spPr/>
      <dgm:t>
        <a:bodyPr/>
        <a:lstStyle/>
        <a:p>
          <a:endParaRPr lang="en-IN"/>
        </a:p>
      </dgm:t>
    </dgm:pt>
    <dgm:pt modelId="{89844609-1FED-4E2B-8088-4CC0C21FB5BD}" type="sibTrans" cxnId="{2DAE9129-49A5-43B7-9C95-0C0D93B86545}">
      <dgm:prSet/>
      <dgm:spPr/>
      <dgm:t>
        <a:bodyPr/>
        <a:lstStyle/>
        <a:p>
          <a:endParaRPr lang="en-IN"/>
        </a:p>
      </dgm:t>
    </dgm:pt>
    <dgm:pt modelId="{31FEE474-D05A-4A79-944E-FE53C216740D}">
      <dgm:prSet custT="1"/>
      <dgm:spPr/>
      <dgm:t>
        <a:bodyPr/>
        <a:lstStyle/>
        <a:p>
          <a:pPr algn="just">
            <a:lnSpc>
              <a:spcPct val="200000"/>
            </a:lnSpc>
          </a:pPr>
          <a:r>
            <a:rPr lang="en-IN" sz="1600" dirty="0">
              <a:solidFill>
                <a:schemeClr val="bg1"/>
              </a:solidFill>
            </a:rPr>
            <a:t>Growing computational demands in Deep Learning.</a:t>
          </a:r>
        </a:p>
      </dgm:t>
    </dgm:pt>
    <dgm:pt modelId="{5B89C975-A163-43AA-84E9-F2F27A16C586}" type="parTrans" cxnId="{17EDA9F3-9A52-4C4D-9D0B-B4F0B0003E08}">
      <dgm:prSet/>
      <dgm:spPr/>
      <dgm:t>
        <a:bodyPr/>
        <a:lstStyle/>
        <a:p>
          <a:endParaRPr lang="en-IN"/>
        </a:p>
      </dgm:t>
    </dgm:pt>
    <dgm:pt modelId="{3F8910F4-E37D-49DC-9B8B-8A395E3192F0}" type="sibTrans" cxnId="{17EDA9F3-9A52-4C4D-9D0B-B4F0B0003E08}">
      <dgm:prSet/>
      <dgm:spPr/>
      <dgm:t>
        <a:bodyPr/>
        <a:lstStyle/>
        <a:p>
          <a:endParaRPr lang="en-IN"/>
        </a:p>
      </dgm:t>
    </dgm:pt>
    <dgm:pt modelId="{6FD2EBF6-387B-4536-B838-30ACAB535E3C}">
      <dgm:prSet custT="1"/>
      <dgm:spPr/>
      <dgm:t>
        <a:bodyPr/>
        <a:lstStyle/>
        <a:p>
          <a:pPr algn="just">
            <a:lnSpc>
              <a:spcPct val="200000"/>
            </a:lnSpc>
          </a:pPr>
          <a:r>
            <a:rPr lang="en-IN" sz="1600" dirty="0">
              <a:solidFill>
                <a:schemeClr val="bg1"/>
              </a:solidFill>
            </a:rPr>
            <a:t>To optimize hardware design for best PPA using compiler optimizations.</a:t>
          </a:r>
        </a:p>
      </dgm:t>
    </dgm:pt>
    <dgm:pt modelId="{C4D4CB72-8C4A-4A5B-9C59-276D3ECFC985}" type="parTrans" cxnId="{303CFFB2-598B-459F-B43D-031845690099}">
      <dgm:prSet/>
      <dgm:spPr/>
      <dgm:t>
        <a:bodyPr/>
        <a:lstStyle/>
        <a:p>
          <a:endParaRPr lang="en-IN"/>
        </a:p>
      </dgm:t>
    </dgm:pt>
    <dgm:pt modelId="{6BB1D84D-4157-4330-8FB6-DF3E6F5D8632}" type="sibTrans" cxnId="{303CFFB2-598B-459F-B43D-031845690099}">
      <dgm:prSet/>
      <dgm:spPr/>
      <dgm:t>
        <a:bodyPr/>
        <a:lstStyle/>
        <a:p>
          <a:endParaRPr lang="en-IN"/>
        </a:p>
      </dgm:t>
    </dgm:pt>
    <dgm:pt modelId="{CAB8BA84-C277-4B2C-94A1-926E2496EA53}">
      <dgm:prSet custT="1"/>
      <dgm:spPr/>
      <dgm:t>
        <a:bodyPr/>
        <a:lstStyle/>
        <a:p>
          <a:pPr algn="just">
            <a:lnSpc>
              <a:spcPct val="200000"/>
            </a:lnSpc>
          </a:pPr>
          <a:r>
            <a:rPr lang="en-IN" sz="1600" dirty="0">
              <a:solidFill>
                <a:schemeClr val="bg1"/>
              </a:solidFill>
            </a:rPr>
            <a:t>Need for rapid hardware prototyping.</a:t>
          </a:r>
        </a:p>
      </dgm:t>
    </dgm:pt>
    <dgm:pt modelId="{DE34EC6E-C902-44A4-9EF5-9694B0ACE63E}" type="parTrans" cxnId="{06521410-9923-4146-BF6D-863AD4A1573A}">
      <dgm:prSet/>
      <dgm:spPr/>
      <dgm:t>
        <a:bodyPr/>
        <a:lstStyle/>
        <a:p>
          <a:endParaRPr lang="en-IN"/>
        </a:p>
      </dgm:t>
    </dgm:pt>
    <dgm:pt modelId="{6EC88E56-FD10-4646-B75E-5B7872C592B9}" type="sibTrans" cxnId="{06521410-9923-4146-BF6D-863AD4A1573A}">
      <dgm:prSet/>
      <dgm:spPr/>
      <dgm:t>
        <a:bodyPr/>
        <a:lstStyle/>
        <a:p>
          <a:endParaRPr lang="en-IN"/>
        </a:p>
      </dgm:t>
    </dgm:pt>
    <dgm:pt modelId="{C51BBF5E-424D-43C2-BB9B-354DC8719E13}" type="pres">
      <dgm:prSet presAssocID="{D156769E-F1EF-4780-9F89-87E5188D6F1B}" presName="linear" presStyleCnt="0">
        <dgm:presLayoutVars>
          <dgm:animLvl val="lvl"/>
          <dgm:resizeHandles val="exact"/>
        </dgm:presLayoutVars>
      </dgm:prSet>
      <dgm:spPr/>
    </dgm:pt>
    <dgm:pt modelId="{58433874-C650-4FC4-80BA-5DB1749C484B}" type="pres">
      <dgm:prSet presAssocID="{E4B314AD-BB4D-4252-98F8-C63DFF2285B5}" presName="parentText" presStyleLbl="node1" presStyleIdx="0" presStyleCnt="1" custScaleY="73303">
        <dgm:presLayoutVars>
          <dgm:chMax val="0"/>
          <dgm:bulletEnabled val="1"/>
        </dgm:presLayoutVars>
      </dgm:prSet>
      <dgm:spPr/>
    </dgm:pt>
    <dgm:pt modelId="{9CAFE0C6-CED3-48EE-8A0D-C288AE939011}" type="pres">
      <dgm:prSet presAssocID="{E4B314AD-BB4D-4252-98F8-C63DFF2285B5}" presName="childText" presStyleLbl="revTx" presStyleIdx="0" presStyleCnt="1">
        <dgm:presLayoutVars>
          <dgm:bulletEnabled val="1"/>
        </dgm:presLayoutVars>
      </dgm:prSet>
      <dgm:spPr/>
    </dgm:pt>
  </dgm:ptLst>
  <dgm:cxnLst>
    <dgm:cxn modelId="{06521410-9923-4146-BF6D-863AD4A1573A}" srcId="{E4B314AD-BB4D-4252-98F8-C63DFF2285B5}" destId="{CAB8BA84-C277-4B2C-94A1-926E2496EA53}" srcOrd="0" destOrd="0" parTransId="{DE34EC6E-C902-44A4-9EF5-9694B0ACE63E}" sibTransId="{6EC88E56-FD10-4646-B75E-5B7872C592B9}"/>
    <dgm:cxn modelId="{2DAE9129-49A5-43B7-9C95-0C0D93B86545}" srcId="{D156769E-F1EF-4780-9F89-87E5188D6F1B}" destId="{E4B314AD-BB4D-4252-98F8-C63DFF2285B5}" srcOrd="0" destOrd="0" parTransId="{B3C7102A-43C7-486F-9A18-B9B729294845}" sibTransId="{89844609-1FED-4E2B-8088-4CC0C21FB5BD}"/>
    <dgm:cxn modelId="{FCEDF639-EDFD-4D92-8684-1032DCDE4698}" type="presOf" srcId="{6FD2EBF6-387B-4536-B838-30ACAB535E3C}" destId="{9CAFE0C6-CED3-48EE-8A0D-C288AE939011}" srcOrd="0" destOrd="2" presId="urn:microsoft.com/office/officeart/2005/8/layout/vList2"/>
    <dgm:cxn modelId="{9399B67D-608E-442E-8A49-51C6C020FD67}" type="presOf" srcId="{CAB8BA84-C277-4B2C-94A1-926E2496EA53}" destId="{9CAFE0C6-CED3-48EE-8A0D-C288AE939011}" srcOrd="0" destOrd="0" presId="urn:microsoft.com/office/officeart/2005/8/layout/vList2"/>
    <dgm:cxn modelId="{303CFFB2-598B-459F-B43D-031845690099}" srcId="{E4B314AD-BB4D-4252-98F8-C63DFF2285B5}" destId="{6FD2EBF6-387B-4536-B838-30ACAB535E3C}" srcOrd="2" destOrd="0" parTransId="{C4D4CB72-8C4A-4A5B-9C59-276D3ECFC985}" sibTransId="{6BB1D84D-4157-4330-8FB6-DF3E6F5D8632}"/>
    <dgm:cxn modelId="{6304ECC8-CB7A-47B4-BB49-6A6B246CA56F}" type="presOf" srcId="{E4B314AD-BB4D-4252-98F8-C63DFF2285B5}" destId="{58433874-C650-4FC4-80BA-5DB1749C484B}" srcOrd="0" destOrd="0" presId="urn:microsoft.com/office/officeart/2005/8/layout/vList2"/>
    <dgm:cxn modelId="{CB8AAED2-0B33-4C81-AFA0-E0FF23DBCF6E}" type="presOf" srcId="{31FEE474-D05A-4A79-944E-FE53C216740D}" destId="{9CAFE0C6-CED3-48EE-8A0D-C288AE939011}" srcOrd="0" destOrd="1" presId="urn:microsoft.com/office/officeart/2005/8/layout/vList2"/>
    <dgm:cxn modelId="{59012ED8-58E2-4681-918B-B14D2CCE1826}" type="presOf" srcId="{D156769E-F1EF-4780-9F89-87E5188D6F1B}" destId="{C51BBF5E-424D-43C2-BB9B-354DC8719E13}" srcOrd="0" destOrd="0" presId="urn:microsoft.com/office/officeart/2005/8/layout/vList2"/>
    <dgm:cxn modelId="{17EDA9F3-9A52-4C4D-9D0B-B4F0B0003E08}" srcId="{E4B314AD-BB4D-4252-98F8-C63DFF2285B5}" destId="{31FEE474-D05A-4A79-944E-FE53C216740D}" srcOrd="1" destOrd="0" parTransId="{5B89C975-A163-43AA-84E9-F2F27A16C586}" sibTransId="{3F8910F4-E37D-49DC-9B8B-8A395E3192F0}"/>
    <dgm:cxn modelId="{ACCD42BD-DAA4-4909-8C4E-C76F4E9F3737}" type="presParOf" srcId="{C51BBF5E-424D-43C2-BB9B-354DC8719E13}" destId="{58433874-C650-4FC4-80BA-5DB1749C484B}" srcOrd="0" destOrd="0" presId="urn:microsoft.com/office/officeart/2005/8/layout/vList2"/>
    <dgm:cxn modelId="{B235114E-7D5A-4A19-BACD-ECDB9C61A141}" type="presParOf" srcId="{C51BBF5E-424D-43C2-BB9B-354DC8719E13}" destId="{9CAFE0C6-CED3-48EE-8A0D-C288AE93901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6A094C-B631-4079-86E5-FDF5A5C23B1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3DF6614E-A1E1-40BB-AC60-D4B3172F4B7E}">
      <dgm:prSet/>
      <dgm:spPr/>
      <dgm:t>
        <a:bodyPr/>
        <a:lstStyle/>
        <a:p>
          <a:pPr algn="ctr"/>
          <a:r>
            <a:rPr lang="en-US" b="0" i="0" dirty="0"/>
            <a:t>Output-first permutation for Convolution layer</a:t>
          </a:r>
          <a:endParaRPr lang="en-IN" dirty="0"/>
        </a:p>
      </dgm:t>
    </dgm:pt>
    <dgm:pt modelId="{8813BE6F-442B-41E5-879C-51D5E7623ED2}" type="parTrans" cxnId="{CC719278-2D39-40D0-9A92-89A717A3C1CD}">
      <dgm:prSet/>
      <dgm:spPr/>
      <dgm:t>
        <a:bodyPr/>
        <a:lstStyle/>
        <a:p>
          <a:pPr algn="ctr"/>
          <a:endParaRPr lang="en-IN"/>
        </a:p>
      </dgm:t>
    </dgm:pt>
    <dgm:pt modelId="{46B5F363-F817-4C80-AA7F-9EA595D86330}" type="sibTrans" cxnId="{CC719278-2D39-40D0-9A92-89A717A3C1CD}">
      <dgm:prSet/>
      <dgm:spPr/>
      <dgm:t>
        <a:bodyPr/>
        <a:lstStyle/>
        <a:p>
          <a:pPr algn="ctr"/>
          <a:endParaRPr lang="en-IN"/>
        </a:p>
      </dgm:t>
    </dgm:pt>
    <dgm:pt modelId="{F44791F4-15D4-4270-90DC-F95E1F20453E}" type="pres">
      <dgm:prSet presAssocID="{726A094C-B631-4079-86E5-FDF5A5C23B13}" presName="linear" presStyleCnt="0">
        <dgm:presLayoutVars>
          <dgm:animLvl val="lvl"/>
          <dgm:resizeHandles val="exact"/>
        </dgm:presLayoutVars>
      </dgm:prSet>
      <dgm:spPr/>
    </dgm:pt>
    <dgm:pt modelId="{E5824746-4F38-46DA-A07A-0AF460F761FF}" type="pres">
      <dgm:prSet presAssocID="{3DF6614E-A1E1-40BB-AC60-D4B3172F4B7E}" presName="parentText" presStyleLbl="node1" presStyleIdx="0" presStyleCnt="1" custLinFactNeighborX="0" custLinFactNeighborY="51360">
        <dgm:presLayoutVars>
          <dgm:chMax val="0"/>
          <dgm:bulletEnabled val="1"/>
        </dgm:presLayoutVars>
      </dgm:prSet>
      <dgm:spPr/>
    </dgm:pt>
  </dgm:ptLst>
  <dgm:cxnLst>
    <dgm:cxn modelId="{F800502A-9745-452C-99EF-1834DFF9FE62}" type="presOf" srcId="{3DF6614E-A1E1-40BB-AC60-D4B3172F4B7E}" destId="{E5824746-4F38-46DA-A07A-0AF460F761FF}" srcOrd="0" destOrd="0" presId="urn:microsoft.com/office/officeart/2005/8/layout/vList2"/>
    <dgm:cxn modelId="{25926A40-70D4-4451-9DC2-C2A81B54BAA8}" type="presOf" srcId="{726A094C-B631-4079-86E5-FDF5A5C23B13}" destId="{F44791F4-15D4-4270-90DC-F95E1F20453E}" srcOrd="0" destOrd="0" presId="urn:microsoft.com/office/officeart/2005/8/layout/vList2"/>
    <dgm:cxn modelId="{CC719278-2D39-40D0-9A92-89A717A3C1CD}" srcId="{726A094C-B631-4079-86E5-FDF5A5C23B13}" destId="{3DF6614E-A1E1-40BB-AC60-D4B3172F4B7E}" srcOrd="0" destOrd="0" parTransId="{8813BE6F-442B-41E5-879C-51D5E7623ED2}" sibTransId="{46B5F363-F817-4C80-AA7F-9EA595D86330}"/>
    <dgm:cxn modelId="{35E1DAE9-C770-4357-9EB2-E5658EE2A140}" type="presParOf" srcId="{F44791F4-15D4-4270-90DC-F95E1F20453E}" destId="{E5824746-4F38-46DA-A07A-0AF460F761FF}"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2AB386-B2BF-48B3-B13A-0813B3C858D5}"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7569C872-7A49-4588-B9F5-28406BAC50F1}">
      <dgm:prSet custT="1"/>
      <dgm:spPr/>
      <dgm:t>
        <a:bodyPr/>
        <a:lstStyle/>
        <a:p>
          <a:r>
            <a:rPr lang="en-IN" sz="1200" b="0" i="0" dirty="0"/>
            <a:t>Convolution layer has 72 permutations to explore. 36 each for Output-first and Kernel-first permutations.</a:t>
          </a:r>
          <a:endParaRPr lang="en-IN" sz="1200" dirty="0"/>
        </a:p>
      </dgm:t>
    </dgm:pt>
    <dgm:pt modelId="{4075DF16-08F7-451C-AABA-E43FC206E31C}" type="parTrans" cxnId="{BEE26315-D5C6-4801-A7AD-B94FA6ECAFD5}">
      <dgm:prSet/>
      <dgm:spPr/>
      <dgm:t>
        <a:bodyPr/>
        <a:lstStyle/>
        <a:p>
          <a:endParaRPr lang="en-IN" sz="1200"/>
        </a:p>
      </dgm:t>
    </dgm:pt>
    <dgm:pt modelId="{5B788FFF-A97F-41A9-A601-D83A3B6ABAB4}" type="sibTrans" cxnId="{BEE26315-D5C6-4801-A7AD-B94FA6ECAFD5}">
      <dgm:prSet/>
      <dgm:spPr/>
      <dgm:t>
        <a:bodyPr/>
        <a:lstStyle/>
        <a:p>
          <a:endParaRPr lang="en-IN" sz="1200"/>
        </a:p>
      </dgm:t>
    </dgm:pt>
    <dgm:pt modelId="{36DF8955-8E7F-497B-BE38-233ED2727BC6}">
      <dgm:prSet custT="1"/>
      <dgm:spPr/>
      <dgm:t>
        <a:bodyPr/>
        <a:lstStyle/>
        <a:p>
          <a:r>
            <a:rPr lang="en-IN" sz="1200" b="0" i="0" dirty="0"/>
            <a:t>Depth-wise Convolution 24 permutations to explore. 12 each for Output-first and Kernel-first permutations.</a:t>
          </a:r>
          <a:endParaRPr lang="en-IN" sz="1200" dirty="0"/>
        </a:p>
      </dgm:t>
    </dgm:pt>
    <dgm:pt modelId="{F28F668A-6E1E-4CB0-A26E-22FCE46276F7}" type="parTrans" cxnId="{D7A200F6-7AA5-446D-A211-68EF978ACED4}">
      <dgm:prSet/>
      <dgm:spPr/>
      <dgm:t>
        <a:bodyPr/>
        <a:lstStyle/>
        <a:p>
          <a:endParaRPr lang="en-IN" sz="1200"/>
        </a:p>
      </dgm:t>
    </dgm:pt>
    <dgm:pt modelId="{616C14F0-22FD-4299-A3C9-3D7D3BA42D1A}" type="sibTrans" cxnId="{D7A200F6-7AA5-446D-A211-68EF978ACED4}">
      <dgm:prSet/>
      <dgm:spPr/>
      <dgm:t>
        <a:bodyPr/>
        <a:lstStyle/>
        <a:p>
          <a:endParaRPr lang="en-IN" sz="1200"/>
        </a:p>
      </dgm:t>
    </dgm:pt>
    <dgm:pt modelId="{F988543D-81E2-42B1-A901-A1351D665892}">
      <dgm:prSet custT="1"/>
      <dgm:spPr/>
      <dgm:t>
        <a:bodyPr/>
        <a:lstStyle/>
        <a:p>
          <a:r>
            <a:rPr lang="en-IN" sz="1200" b="0" i="0" dirty="0"/>
            <a:t>FC layer has 6 different permutations to explore.</a:t>
          </a:r>
          <a:endParaRPr lang="en-IN" sz="1200" dirty="0"/>
        </a:p>
      </dgm:t>
    </dgm:pt>
    <dgm:pt modelId="{1C99E8A2-317E-4433-9CB9-4E5B05F38A41}" type="parTrans" cxnId="{6F90BD78-A46A-48EE-8EF5-37352D220632}">
      <dgm:prSet/>
      <dgm:spPr/>
      <dgm:t>
        <a:bodyPr/>
        <a:lstStyle/>
        <a:p>
          <a:endParaRPr lang="en-IN"/>
        </a:p>
      </dgm:t>
    </dgm:pt>
    <dgm:pt modelId="{EA591313-7259-4AA8-B451-311C247924CF}" type="sibTrans" cxnId="{6F90BD78-A46A-48EE-8EF5-37352D220632}">
      <dgm:prSet/>
      <dgm:spPr/>
      <dgm:t>
        <a:bodyPr/>
        <a:lstStyle/>
        <a:p>
          <a:endParaRPr lang="en-IN"/>
        </a:p>
      </dgm:t>
    </dgm:pt>
    <dgm:pt modelId="{2B8FB963-C69C-4945-8D23-1E7E0A58920A}" type="pres">
      <dgm:prSet presAssocID="{BB2AB386-B2BF-48B3-B13A-0813B3C858D5}" presName="linear" presStyleCnt="0">
        <dgm:presLayoutVars>
          <dgm:animLvl val="lvl"/>
          <dgm:resizeHandles val="exact"/>
        </dgm:presLayoutVars>
      </dgm:prSet>
      <dgm:spPr/>
    </dgm:pt>
    <dgm:pt modelId="{DEAFBBDC-11BE-41E9-AADA-B891AFF371D4}" type="pres">
      <dgm:prSet presAssocID="{7569C872-7A49-4588-B9F5-28406BAC50F1}" presName="parentText" presStyleLbl="node1" presStyleIdx="0" presStyleCnt="3">
        <dgm:presLayoutVars>
          <dgm:chMax val="0"/>
          <dgm:bulletEnabled val="1"/>
        </dgm:presLayoutVars>
      </dgm:prSet>
      <dgm:spPr/>
    </dgm:pt>
    <dgm:pt modelId="{35F96FD0-58D0-4307-8D27-AF83C8B02FA7}" type="pres">
      <dgm:prSet presAssocID="{5B788FFF-A97F-41A9-A601-D83A3B6ABAB4}" presName="spacer" presStyleCnt="0"/>
      <dgm:spPr/>
    </dgm:pt>
    <dgm:pt modelId="{1612FE46-3E4B-4B8E-851C-D859F22565C0}" type="pres">
      <dgm:prSet presAssocID="{36DF8955-8E7F-497B-BE38-233ED2727BC6}" presName="parentText" presStyleLbl="node1" presStyleIdx="1" presStyleCnt="3">
        <dgm:presLayoutVars>
          <dgm:chMax val="0"/>
          <dgm:bulletEnabled val="1"/>
        </dgm:presLayoutVars>
      </dgm:prSet>
      <dgm:spPr/>
    </dgm:pt>
    <dgm:pt modelId="{272D18F6-2EFF-4D31-9AFC-0C41326927F5}" type="pres">
      <dgm:prSet presAssocID="{616C14F0-22FD-4299-A3C9-3D7D3BA42D1A}" presName="spacer" presStyleCnt="0"/>
      <dgm:spPr/>
    </dgm:pt>
    <dgm:pt modelId="{54D777E7-25F8-4FDC-B1C6-2E4E04BACFFE}" type="pres">
      <dgm:prSet presAssocID="{F988543D-81E2-42B1-A901-A1351D665892}" presName="parentText" presStyleLbl="node1" presStyleIdx="2" presStyleCnt="3">
        <dgm:presLayoutVars>
          <dgm:chMax val="0"/>
          <dgm:bulletEnabled val="1"/>
        </dgm:presLayoutVars>
      </dgm:prSet>
      <dgm:spPr/>
    </dgm:pt>
  </dgm:ptLst>
  <dgm:cxnLst>
    <dgm:cxn modelId="{BEE26315-D5C6-4801-A7AD-B94FA6ECAFD5}" srcId="{BB2AB386-B2BF-48B3-B13A-0813B3C858D5}" destId="{7569C872-7A49-4588-B9F5-28406BAC50F1}" srcOrd="0" destOrd="0" parTransId="{4075DF16-08F7-451C-AABA-E43FC206E31C}" sibTransId="{5B788FFF-A97F-41A9-A601-D83A3B6ABAB4}"/>
    <dgm:cxn modelId="{2B6BDA30-E05B-43C7-A5AD-2E2AF7F77A79}" type="presOf" srcId="{F988543D-81E2-42B1-A901-A1351D665892}" destId="{54D777E7-25F8-4FDC-B1C6-2E4E04BACFFE}" srcOrd="0" destOrd="0" presId="urn:microsoft.com/office/officeart/2005/8/layout/vList2"/>
    <dgm:cxn modelId="{694A6174-F55B-411B-AC21-6A2735F8CD05}" type="presOf" srcId="{7569C872-7A49-4588-B9F5-28406BAC50F1}" destId="{DEAFBBDC-11BE-41E9-AADA-B891AFF371D4}" srcOrd="0" destOrd="0" presId="urn:microsoft.com/office/officeart/2005/8/layout/vList2"/>
    <dgm:cxn modelId="{6F90BD78-A46A-48EE-8EF5-37352D220632}" srcId="{BB2AB386-B2BF-48B3-B13A-0813B3C858D5}" destId="{F988543D-81E2-42B1-A901-A1351D665892}" srcOrd="2" destOrd="0" parTransId="{1C99E8A2-317E-4433-9CB9-4E5B05F38A41}" sibTransId="{EA591313-7259-4AA8-B451-311C247924CF}"/>
    <dgm:cxn modelId="{057F01B8-A51C-404A-8BC1-BD2D2F16CABD}" type="presOf" srcId="{BB2AB386-B2BF-48B3-B13A-0813B3C858D5}" destId="{2B8FB963-C69C-4945-8D23-1E7E0A58920A}" srcOrd="0" destOrd="0" presId="urn:microsoft.com/office/officeart/2005/8/layout/vList2"/>
    <dgm:cxn modelId="{72E317E3-BB33-4F92-B39F-78B2A4F256FD}" type="presOf" srcId="{36DF8955-8E7F-497B-BE38-233ED2727BC6}" destId="{1612FE46-3E4B-4B8E-851C-D859F22565C0}" srcOrd="0" destOrd="0" presId="urn:microsoft.com/office/officeart/2005/8/layout/vList2"/>
    <dgm:cxn modelId="{D7A200F6-7AA5-446D-A211-68EF978ACED4}" srcId="{BB2AB386-B2BF-48B3-B13A-0813B3C858D5}" destId="{36DF8955-8E7F-497B-BE38-233ED2727BC6}" srcOrd="1" destOrd="0" parTransId="{F28F668A-6E1E-4CB0-A26E-22FCE46276F7}" sibTransId="{616C14F0-22FD-4299-A3C9-3D7D3BA42D1A}"/>
    <dgm:cxn modelId="{9FD237B2-86CA-48B1-A54D-AD4EB7978FE4}" type="presParOf" srcId="{2B8FB963-C69C-4945-8D23-1E7E0A58920A}" destId="{DEAFBBDC-11BE-41E9-AADA-B891AFF371D4}" srcOrd="0" destOrd="0" presId="urn:microsoft.com/office/officeart/2005/8/layout/vList2"/>
    <dgm:cxn modelId="{04F9A83E-745F-455A-BD7B-EB9C06010F45}" type="presParOf" srcId="{2B8FB963-C69C-4945-8D23-1E7E0A58920A}" destId="{35F96FD0-58D0-4307-8D27-AF83C8B02FA7}" srcOrd="1" destOrd="0" presId="urn:microsoft.com/office/officeart/2005/8/layout/vList2"/>
    <dgm:cxn modelId="{9A2E6A32-3C6E-4FAF-ABE0-CE40696F134F}" type="presParOf" srcId="{2B8FB963-C69C-4945-8D23-1E7E0A58920A}" destId="{1612FE46-3E4B-4B8E-851C-D859F22565C0}" srcOrd="2" destOrd="0" presId="urn:microsoft.com/office/officeart/2005/8/layout/vList2"/>
    <dgm:cxn modelId="{A76DBAA0-FE3E-4B9B-A1E3-F15341B2FFFC}" type="presParOf" srcId="{2B8FB963-C69C-4945-8D23-1E7E0A58920A}" destId="{272D18F6-2EFF-4D31-9AFC-0C41326927F5}" srcOrd="3" destOrd="0" presId="urn:microsoft.com/office/officeart/2005/8/layout/vList2"/>
    <dgm:cxn modelId="{CA814C7E-6B9A-48E6-9260-ACC0B6D4AB7A}" type="presParOf" srcId="{2B8FB963-C69C-4945-8D23-1E7E0A58920A}" destId="{54D777E7-25F8-4FDC-B1C6-2E4E04BACFFE}" srcOrd="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F2E3A4-3162-4747-9091-F0458BB64E34}"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40E4A780-E130-49E4-AE7A-510B0ECD15F5}">
      <dgm:prSet custT="1"/>
      <dgm:spPr/>
      <dgm:t>
        <a:bodyPr/>
        <a:lstStyle/>
        <a:p>
          <a:r>
            <a:rPr lang="en-IN" sz="1200" b="0" i="0" dirty="0"/>
            <a:t>For FC layer, output height, output width, and kernel width are tiled in powers of 2 from 4 to the maximum dimension.</a:t>
          </a:r>
          <a:endParaRPr lang="en-IN" sz="1200" dirty="0"/>
        </a:p>
      </dgm:t>
    </dgm:pt>
    <dgm:pt modelId="{6ADCA626-2207-4889-8E35-CA9ACF90E89A}" type="parTrans" cxnId="{738DCAE7-1898-44DF-B0F0-82FAA4085782}">
      <dgm:prSet/>
      <dgm:spPr/>
      <dgm:t>
        <a:bodyPr/>
        <a:lstStyle/>
        <a:p>
          <a:endParaRPr lang="en-IN" sz="1200"/>
        </a:p>
      </dgm:t>
    </dgm:pt>
    <dgm:pt modelId="{31A4BB65-160C-40A5-8EAD-3C9B954B8089}" type="sibTrans" cxnId="{738DCAE7-1898-44DF-B0F0-82FAA4085782}">
      <dgm:prSet/>
      <dgm:spPr/>
      <dgm:t>
        <a:bodyPr/>
        <a:lstStyle/>
        <a:p>
          <a:endParaRPr lang="en-IN" sz="1200"/>
        </a:p>
      </dgm:t>
    </dgm:pt>
    <dgm:pt modelId="{E6DBD2BE-F399-4E9A-BAE8-9782AEB3DBB4}">
      <dgm:prSet custT="1"/>
      <dgm:spPr/>
      <dgm:t>
        <a:bodyPr/>
        <a:lstStyle/>
        <a:p>
          <a:r>
            <a:rPr lang="en-IN" sz="1200" b="0" i="0" dirty="0"/>
            <a:t>For Conv. and D-Conv. layers output height/width, kernel height/width and input channels are tiled.</a:t>
          </a:r>
          <a:endParaRPr lang="en-IN" sz="1200" dirty="0"/>
        </a:p>
      </dgm:t>
    </dgm:pt>
    <dgm:pt modelId="{C2EAD40A-EAC1-427C-8AAA-FEB28C8E51FD}" type="parTrans" cxnId="{30A70676-EE45-4A08-A25C-9C13CA093FB8}">
      <dgm:prSet/>
      <dgm:spPr/>
      <dgm:t>
        <a:bodyPr/>
        <a:lstStyle/>
        <a:p>
          <a:endParaRPr lang="en-IN"/>
        </a:p>
      </dgm:t>
    </dgm:pt>
    <dgm:pt modelId="{E4309533-6DDD-4C13-B7D4-A9ED36E0D68C}" type="sibTrans" cxnId="{30A70676-EE45-4A08-A25C-9C13CA093FB8}">
      <dgm:prSet/>
      <dgm:spPr/>
      <dgm:t>
        <a:bodyPr/>
        <a:lstStyle/>
        <a:p>
          <a:endParaRPr lang="en-IN"/>
        </a:p>
      </dgm:t>
    </dgm:pt>
    <dgm:pt modelId="{4A834F9C-695D-404C-9B57-22F6E3F8CEF1}" type="pres">
      <dgm:prSet presAssocID="{4AF2E3A4-3162-4747-9091-F0458BB64E34}" presName="linear" presStyleCnt="0">
        <dgm:presLayoutVars>
          <dgm:animLvl val="lvl"/>
          <dgm:resizeHandles val="exact"/>
        </dgm:presLayoutVars>
      </dgm:prSet>
      <dgm:spPr/>
    </dgm:pt>
    <dgm:pt modelId="{5111D9E0-E271-4777-9678-3DDAD4EC74DB}" type="pres">
      <dgm:prSet presAssocID="{E6DBD2BE-F399-4E9A-BAE8-9782AEB3DBB4}" presName="parentText" presStyleLbl="node1" presStyleIdx="0" presStyleCnt="2" custLinFactY="-15361" custLinFactNeighborY="-100000">
        <dgm:presLayoutVars>
          <dgm:chMax val="0"/>
          <dgm:bulletEnabled val="1"/>
        </dgm:presLayoutVars>
      </dgm:prSet>
      <dgm:spPr/>
    </dgm:pt>
    <dgm:pt modelId="{9A38A69A-EC49-4712-B404-0DC6E403399E}" type="pres">
      <dgm:prSet presAssocID="{E4309533-6DDD-4C13-B7D4-A9ED36E0D68C}" presName="spacer" presStyleCnt="0"/>
      <dgm:spPr/>
    </dgm:pt>
    <dgm:pt modelId="{95DA4F9E-9655-48A3-9E83-438A354781E1}" type="pres">
      <dgm:prSet presAssocID="{40E4A780-E130-49E4-AE7A-510B0ECD15F5}" presName="parentText" presStyleLbl="node1" presStyleIdx="1" presStyleCnt="2">
        <dgm:presLayoutVars>
          <dgm:chMax val="0"/>
          <dgm:bulletEnabled val="1"/>
        </dgm:presLayoutVars>
      </dgm:prSet>
      <dgm:spPr/>
    </dgm:pt>
  </dgm:ptLst>
  <dgm:cxnLst>
    <dgm:cxn modelId="{D0949A17-6894-4182-8AFD-56C47BA40486}" type="presOf" srcId="{4AF2E3A4-3162-4747-9091-F0458BB64E34}" destId="{4A834F9C-695D-404C-9B57-22F6E3F8CEF1}" srcOrd="0" destOrd="0" presId="urn:microsoft.com/office/officeart/2005/8/layout/vList2"/>
    <dgm:cxn modelId="{30A70676-EE45-4A08-A25C-9C13CA093FB8}" srcId="{4AF2E3A4-3162-4747-9091-F0458BB64E34}" destId="{E6DBD2BE-F399-4E9A-BAE8-9782AEB3DBB4}" srcOrd="0" destOrd="0" parTransId="{C2EAD40A-EAC1-427C-8AAA-FEB28C8E51FD}" sibTransId="{E4309533-6DDD-4C13-B7D4-A9ED36E0D68C}"/>
    <dgm:cxn modelId="{5B3465AC-FA95-4787-8E41-59B915EAD4FA}" type="presOf" srcId="{40E4A780-E130-49E4-AE7A-510B0ECD15F5}" destId="{95DA4F9E-9655-48A3-9E83-438A354781E1}" srcOrd="0" destOrd="0" presId="urn:microsoft.com/office/officeart/2005/8/layout/vList2"/>
    <dgm:cxn modelId="{CBDE4FB2-C08D-45EF-818E-D7B68BF603EE}" type="presOf" srcId="{E6DBD2BE-F399-4E9A-BAE8-9782AEB3DBB4}" destId="{5111D9E0-E271-4777-9678-3DDAD4EC74DB}" srcOrd="0" destOrd="0" presId="urn:microsoft.com/office/officeart/2005/8/layout/vList2"/>
    <dgm:cxn modelId="{738DCAE7-1898-44DF-B0F0-82FAA4085782}" srcId="{4AF2E3A4-3162-4747-9091-F0458BB64E34}" destId="{40E4A780-E130-49E4-AE7A-510B0ECD15F5}" srcOrd="1" destOrd="0" parTransId="{6ADCA626-2207-4889-8E35-CA9ACF90E89A}" sibTransId="{31A4BB65-160C-40A5-8EAD-3C9B954B8089}"/>
    <dgm:cxn modelId="{5CEBE036-922B-45DE-8E36-6B4A7E1F5C43}" type="presParOf" srcId="{4A834F9C-695D-404C-9B57-22F6E3F8CEF1}" destId="{5111D9E0-E271-4777-9678-3DDAD4EC74DB}" srcOrd="0" destOrd="0" presId="urn:microsoft.com/office/officeart/2005/8/layout/vList2"/>
    <dgm:cxn modelId="{8702065E-0502-4A6C-B730-75C6D9D6113D}" type="presParOf" srcId="{4A834F9C-695D-404C-9B57-22F6E3F8CEF1}" destId="{9A38A69A-EC49-4712-B404-0DC6E403399E}" srcOrd="1" destOrd="0" presId="urn:microsoft.com/office/officeart/2005/8/layout/vList2"/>
    <dgm:cxn modelId="{851E1FDE-F32D-4DC1-BFA1-DCACCE12A0BA}" type="presParOf" srcId="{4A834F9C-695D-404C-9B57-22F6E3F8CEF1}" destId="{95DA4F9E-9655-48A3-9E83-438A354781E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1E8E5BD-8476-4E14-9883-B20FEC10D53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1121ABD3-6DCA-4C48-B9D8-10A329AA3F75}">
      <dgm:prSet/>
      <dgm:spPr/>
      <dgm:t>
        <a:bodyPr/>
        <a:lstStyle/>
        <a:p>
          <a:pPr algn="ctr"/>
          <a:r>
            <a:rPr lang="en-IN" b="0" i="0" dirty="0"/>
            <a:t>FC layer before tiling</a:t>
          </a:r>
          <a:endParaRPr lang="en-IN" dirty="0"/>
        </a:p>
      </dgm:t>
    </dgm:pt>
    <dgm:pt modelId="{3B542444-E4D5-464B-B634-DD8928C3BDAA}" type="parTrans" cxnId="{283BB049-0D1E-4D9F-AC66-082797A10A21}">
      <dgm:prSet/>
      <dgm:spPr/>
      <dgm:t>
        <a:bodyPr/>
        <a:lstStyle/>
        <a:p>
          <a:endParaRPr lang="en-IN"/>
        </a:p>
      </dgm:t>
    </dgm:pt>
    <dgm:pt modelId="{C09D6BAC-2A04-4AC4-956B-8681D4BED03A}" type="sibTrans" cxnId="{283BB049-0D1E-4D9F-AC66-082797A10A21}">
      <dgm:prSet/>
      <dgm:spPr/>
      <dgm:t>
        <a:bodyPr/>
        <a:lstStyle/>
        <a:p>
          <a:endParaRPr lang="en-IN"/>
        </a:p>
      </dgm:t>
    </dgm:pt>
    <dgm:pt modelId="{3A5F206C-F23F-4547-8976-A4838846DEB3}" type="pres">
      <dgm:prSet presAssocID="{B1E8E5BD-8476-4E14-9883-B20FEC10D530}" presName="linear" presStyleCnt="0">
        <dgm:presLayoutVars>
          <dgm:animLvl val="lvl"/>
          <dgm:resizeHandles val="exact"/>
        </dgm:presLayoutVars>
      </dgm:prSet>
      <dgm:spPr/>
    </dgm:pt>
    <dgm:pt modelId="{6875819D-653B-48F7-B381-FB7440DD7C34}" type="pres">
      <dgm:prSet presAssocID="{1121ABD3-6DCA-4C48-B9D8-10A329AA3F75}" presName="parentText" presStyleLbl="node1" presStyleIdx="0" presStyleCnt="1">
        <dgm:presLayoutVars>
          <dgm:chMax val="0"/>
          <dgm:bulletEnabled val="1"/>
        </dgm:presLayoutVars>
      </dgm:prSet>
      <dgm:spPr/>
    </dgm:pt>
  </dgm:ptLst>
  <dgm:cxnLst>
    <dgm:cxn modelId="{0DC28B2E-22EB-4C17-BFFB-14E9509974ED}" type="presOf" srcId="{1121ABD3-6DCA-4C48-B9D8-10A329AA3F75}" destId="{6875819D-653B-48F7-B381-FB7440DD7C34}" srcOrd="0" destOrd="0" presId="urn:microsoft.com/office/officeart/2005/8/layout/vList2"/>
    <dgm:cxn modelId="{283BB049-0D1E-4D9F-AC66-082797A10A21}" srcId="{B1E8E5BD-8476-4E14-9883-B20FEC10D530}" destId="{1121ABD3-6DCA-4C48-B9D8-10A329AA3F75}" srcOrd="0" destOrd="0" parTransId="{3B542444-E4D5-464B-B634-DD8928C3BDAA}" sibTransId="{C09D6BAC-2A04-4AC4-956B-8681D4BED03A}"/>
    <dgm:cxn modelId="{2EB69ACD-C203-48F1-A119-9871ECDC60EF}" type="presOf" srcId="{B1E8E5BD-8476-4E14-9883-B20FEC10D530}" destId="{3A5F206C-F23F-4547-8976-A4838846DEB3}" srcOrd="0" destOrd="0" presId="urn:microsoft.com/office/officeart/2005/8/layout/vList2"/>
    <dgm:cxn modelId="{BF5BCFE7-AF30-4309-8D8B-56F0096EDA53}" type="presParOf" srcId="{3A5F206C-F23F-4547-8976-A4838846DEB3}" destId="{6875819D-653B-48F7-B381-FB7440DD7C34}"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42F4A82-5020-40D6-9A23-7AC3A0A75A52}"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61ADC30C-7841-4624-9F28-133EC0CC2491}">
      <dgm:prSet/>
      <dgm:spPr/>
      <dgm:t>
        <a:bodyPr/>
        <a:lstStyle/>
        <a:p>
          <a:pPr algn="ctr"/>
          <a:r>
            <a:rPr lang="en-IN" b="0" i="0" dirty="0"/>
            <a:t>FC layer tiled to size 16</a:t>
          </a:r>
          <a:endParaRPr lang="en-IN" dirty="0"/>
        </a:p>
      </dgm:t>
    </dgm:pt>
    <dgm:pt modelId="{EDB26CBA-5561-4E5E-96A9-5305EF10F10C}" type="parTrans" cxnId="{0402FD21-9877-4D53-80F6-2B3CBA775DBD}">
      <dgm:prSet/>
      <dgm:spPr/>
      <dgm:t>
        <a:bodyPr/>
        <a:lstStyle/>
        <a:p>
          <a:pPr algn="ctr"/>
          <a:endParaRPr lang="en-IN"/>
        </a:p>
      </dgm:t>
    </dgm:pt>
    <dgm:pt modelId="{E245F82F-5831-4C43-A761-3FC58B19D3C5}" type="sibTrans" cxnId="{0402FD21-9877-4D53-80F6-2B3CBA775DBD}">
      <dgm:prSet/>
      <dgm:spPr/>
      <dgm:t>
        <a:bodyPr/>
        <a:lstStyle/>
        <a:p>
          <a:pPr algn="ctr"/>
          <a:endParaRPr lang="en-IN"/>
        </a:p>
      </dgm:t>
    </dgm:pt>
    <dgm:pt modelId="{73902FB0-59DA-4976-8407-8ADFDE35812A}" type="pres">
      <dgm:prSet presAssocID="{642F4A82-5020-40D6-9A23-7AC3A0A75A52}" presName="linear" presStyleCnt="0">
        <dgm:presLayoutVars>
          <dgm:animLvl val="lvl"/>
          <dgm:resizeHandles val="exact"/>
        </dgm:presLayoutVars>
      </dgm:prSet>
      <dgm:spPr/>
    </dgm:pt>
    <dgm:pt modelId="{EDBCEE49-5335-4479-B43F-EFEB752102F4}" type="pres">
      <dgm:prSet presAssocID="{61ADC30C-7841-4624-9F28-133EC0CC2491}" presName="parentText" presStyleLbl="node1" presStyleIdx="0" presStyleCnt="1">
        <dgm:presLayoutVars>
          <dgm:chMax val="0"/>
          <dgm:bulletEnabled val="1"/>
        </dgm:presLayoutVars>
      </dgm:prSet>
      <dgm:spPr/>
    </dgm:pt>
  </dgm:ptLst>
  <dgm:cxnLst>
    <dgm:cxn modelId="{0402FD21-9877-4D53-80F6-2B3CBA775DBD}" srcId="{642F4A82-5020-40D6-9A23-7AC3A0A75A52}" destId="{61ADC30C-7841-4624-9F28-133EC0CC2491}" srcOrd="0" destOrd="0" parTransId="{EDB26CBA-5561-4E5E-96A9-5305EF10F10C}" sibTransId="{E245F82F-5831-4C43-A761-3FC58B19D3C5}"/>
    <dgm:cxn modelId="{32A8A47D-2687-44C6-A004-3D31D0248607}" type="presOf" srcId="{642F4A82-5020-40D6-9A23-7AC3A0A75A52}" destId="{73902FB0-59DA-4976-8407-8ADFDE35812A}" srcOrd="0" destOrd="0" presId="urn:microsoft.com/office/officeart/2005/8/layout/vList2"/>
    <dgm:cxn modelId="{1FE01499-8674-4BE9-B922-A48AF9597352}" type="presOf" srcId="{61ADC30C-7841-4624-9F28-133EC0CC2491}" destId="{EDBCEE49-5335-4479-B43F-EFEB752102F4}" srcOrd="0" destOrd="0" presId="urn:microsoft.com/office/officeart/2005/8/layout/vList2"/>
    <dgm:cxn modelId="{D9B933CF-7DBC-43AA-88D4-B4E7BC0DDA45}" type="presParOf" srcId="{73902FB0-59DA-4976-8407-8ADFDE35812A}" destId="{EDBCEE49-5335-4479-B43F-EFEB752102F4}" srcOrd="0"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1C1883-9D99-4AB5-8962-19DFB62B8859}"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4CB0746D-7042-4731-9979-A5551CB808EB}">
      <dgm:prSet/>
      <dgm:spPr/>
      <dgm:t>
        <a:bodyPr/>
        <a:lstStyle/>
        <a:p>
          <a:r>
            <a:rPr lang="en-IN" b="0" i="0" dirty="0"/>
            <a:t>For FC layer with no. of unrolls 1 and 2 with factors 4, 8, 16, and full-unroll are performed.</a:t>
          </a:r>
          <a:endParaRPr lang="en-IN" dirty="0"/>
        </a:p>
      </dgm:t>
    </dgm:pt>
    <dgm:pt modelId="{7563861A-02F3-4D4E-AF4C-BD44EF234AF7}" type="parTrans" cxnId="{C1D0E5E7-36DD-4FAB-9EF1-2962B25156B4}">
      <dgm:prSet/>
      <dgm:spPr/>
      <dgm:t>
        <a:bodyPr/>
        <a:lstStyle/>
        <a:p>
          <a:endParaRPr lang="en-IN"/>
        </a:p>
      </dgm:t>
    </dgm:pt>
    <dgm:pt modelId="{61CD529F-0A77-4FEA-A6BC-C6A3AE73D522}" type="sibTrans" cxnId="{C1D0E5E7-36DD-4FAB-9EF1-2962B25156B4}">
      <dgm:prSet/>
      <dgm:spPr/>
      <dgm:t>
        <a:bodyPr/>
        <a:lstStyle/>
        <a:p>
          <a:endParaRPr lang="en-IN"/>
        </a:p>
      </dgm:t>
    </dgm:pt>
    <dgm:pt modelId="{AFD0FF4D-21DC-4413-AE1E-5D9531CDD2D5}">
      <dgm:prSet/>
      <dgm:spPr/>
      <dgm:t>
        <a:bodyPr/>
        <a:lstStyle/>
        <a:p>
          <a:r>
            <a:rPr lang="en-IN" b="0" i="0" dirty="0"/>
            <a:t>For Conv. and D-Conv. layers with no. of unrolls 1, 2, and 3 with factors 4, 8, 16, until full-unroll are performed.</a:t>
          </a:r>
          <a:endParaRPr lang="en-IN" dirty="0"/>
        </a:p>
      </dgm:t>
    </dgm:pt>
    <dgm:pt modelId="{413DF501-ED18-42E5-880C-07A36F5B13D7}" type="parTrans" cxnId="{CAA3A35E-06A4-4530-BB63-FD6A75584187}">
      <dgm:prSet/>
      <dgm:spPr/>
      <dgm:t>
        <a:bodyPr/>
        <a:lstStyle/>
        <a:p>
          <a:endParaRPr lang="en-IN"/>
        </a:p>
      </dgm:t>
    </dgm:pt>
    <dgm:pt modelId="{3AC2B007-0608-4BB2-AC27-51ED1FBCC303}" type="sibTrans" cxnId="{CAA3A35E-06A4-4530-BB63-FD6A75584187}">
      <dgm:prSet/>
      <dgm:spPr/>
      <dgm:t>
        <a:bodyPr/>
        <a:lstStyle/>
        <a:p>
          <a:endParaRPr lang="en-IN"/>
        </a:p>
      </dgm:t>
    </dgm:pt>
    <dgm:pt modelId="{9CA2CC2E-6C41-4346-8977-3EE15FA5A31C}" type="pres">
      <dgm:prSet presAssocID="{C71C1883-9D99-4AB5-8962-19DFB62B8859}" presName="linear" presStyleCnt="0">
        <dgm:presLayoutVars>
          <dgm:animLvl val="lvl"/>
          <dgm:resizeHandles val="exact"/>
        </dgm:presLayoutVars>
      </dgm:prSet>
      <dgm:spPr/>
    </dgm:pt>
    <dgm:pt modelId="{F43460A1-8F73-4A00-80F2-A5407360CFBB}" type="pres">
      <dgm:prSet presAssocID="{AFD0FF4D-21DC-4413-AE1E-5D9531CDD2D5}" presName="parentText" presStyleLbl="node1" presStyleIdx="0" presStyleCnt="2" custScaleY="134733" custLinFactY="-26459" custLinFactNeighborY="-100000">
        <dgm:presLayoutVars>
          <dgm:chMax val="0"/>
          <dgm:bulletEnabled val="1"/>
        </dgm:presLayoutVars>
      </dgm:prSet>
      <dgm:spPr/>
    </dgm:pt>
    <dgm:pt modelId="{805B1E2A-339E-44A0-9E67-88764E335D56}" type="pres">
      <dgm:prSet presAssocID="{3AC2B007-0608-4BB2-AC27-51ED1FBCC303}" presName="spacer" presStyleCnt="0"/>
      <dgm:spPr/>
    </dgm:pt>
    <dgm:pt modelId="{C4B98A9C-96FF-4F46-BAD4-A87E1E5997FD}" type="pres">
      <dgm:prSet presAssocID="{4CB0746D-7042-4731-9979-A5551CB808EB}" presName="parentText" presStyleLbl="node1" presStyleIdx="1" presStyleCnt="2" custScaleY="127594">
        <dgm:presLayoutVars>
          <dgm:chMax val="0"/>
          <dgm:bulletEnabled val="1"/>
        </dgm:presLayoutVars>
      </dgm:prSet>
      <dgm:spPr/>
    </dgm:pt>
  </dgm:ptLst>
  <dgm:cxnLst>
    <dgm:cxn modelId="{CB5DA103-8B61-4DC9-9998-E20CA03CC95A}" type="presOf" srcId="{AFD0FF4D-21DC-4413-AE1E-5D9531CDD2D5}" destId="{F43460A1-8F73-4A00-80F2-A5407360CFBB}" srcOrd="0" destOrd="0" presId="urn:microsoft.com/office/officeart/2005/8/layout/vList2"/>
    <dgm:cxn modelId="{88DD6A0E-849B-4EE8-A3E2-390DC0795353}" type="presOf" srcId="{4CB0746D-7042-4731-9979-A5551CB808EB}" destId="{C4B98A9C-96FF-4F46-BAD4-A87E1E5997FD}" srcOrd="0" destOrd="0" presId="urn:microsoft.com/office/officeart/2005/8/layout/vList2"/>
    <dgm:cxn modelId="{F4F63639-DF32-46ED-A910-7D371B3429BB}" type="presOf" srcId="{C71C1883-9D99-4AB5-8962-19DFB62B8859}" destId="{9CA2CC2E-6C41-4346-8977-3EE15FA5A31C}" srcOrd="0" destOrd="0" presId="urn:microsoft.com/office/officeart/2005/8/layout/vList2"/>
    <dgm:cxn modelId="{CAA3A35E-06A4-4530-BB63-FD6A75584187}" srcId="{C71C1883-9D99-4AB5-8962-19DFB62B8859}" destId="{AFD0FF4D-21DC-4413-AE1E-5D9531CDD2D5}" srcOrd="0" destOrd="0" parTransId="{413DF501-ED18-42E5-880C-07A36F5B13D7}" sibTransId="{3AC2B007-0608-4BB2-AC27-51ED1FBCC303}"/>
    <dgm:cxn modelId="{C1D0E5E7-36DD-4FAB-9EF1-2962B25156B4}" srcId="{C71C1883-9D99-4AB5-8962-19DFB62B8859}" destId="{4CB0746D-7042-4731-9979-A5551CB808EB}" srcOrd="1" destOrd="0" parTransId="{7563861A-02F3-4D4E-AF4C-BD44EF234AF7}" sibTransId="{61CD529F-0A77-4FEA-A6BC-C6A3AE73D522}"/>
    <dgm:cxn modelId="{3D5BDCAE-A686-4690-B26D-2F40E1950613}" type="presParOf" srcId="{9CA2CC2E-6C41-4346-8977-3EE15FA5A31C}" destId="{F43460A1-8F73-4A00-80F2-A5407360CFBB}" srcOrd="0" destOrd="0" presId="urn:microsoft.com/office/officeart/2005/8/layout/vList2"/>
    <dgm:cxn modelId="{40585652-4243-48AA-828D-7BCC7FD5E95D}" type="presParOf" srcId="{9CA2CC2E-6C41-4346-8977-3EE15FA5A31C}" destId="{805B1E2A-339E-44A0-9E67-88764E335D56}" srcOrd="1" destOrd="0" presId="urn:microsoft.com/office/officeart/2005/8/layout/vList2"/>
    <dgm:cxn modelId="{D0EC1082-CC0B-4111-A873-4F2D9D6441DB}" type="presParOf" srcId="{9CA2CC2E-6C41-4346-8977-3EE15FA5A31C}" destId="{C4B98A9C-96FF-4F46-BAD4-A87E1E5997F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1E8E5BD-8476-4E14-9883-B20FEC10D53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1121ABD3-6DCA-4C48-B9D8-10A329AA3F75}">
      <dgm:prSet/>
      <dgm:spPr/>
      <dgm:t>
        <a:bodyPr/>
        <a:lstStyle/>
        <a:p>
          <a:pPr algn="ctr"/>
          <a:r>
            <a:rPr lang="en-IN" b="0" i="0" dirty="0"/>
            <a:t>FC layer before unrolling</a:t>
          </a:r>
          <a:endParaRPr lang="en-IN" dirty="0"/>
        </a:p>
      </dgm:t>
    </dgm:pt>
    <dgm:pt modelId="{3B542444-E4D5-464B-B634-DD8928C3BDAA}" type="parTrans" cxnId="{283BB049-0D1E-4D9F-AC66-082797A10A21}">
      <dgm:prSet/>
      <dgm:spPr/>
      <dgm:t>
        <a:bodyPr/>
        <a:lstStyle/>
        <a:p>
          <a:endParaRPr lang="en-IN"/>
        </a:p>
      </dgm:t>
    </dgm:pt>
    <dgm:pt modelId="{C09D6BAC-2A04-4AC4-956B-8681D4BED03A}" type="sibTrans" cxnId="{283BB049-0D1E-4D9F-AC66-082797A10A21}">
      <dgm:prSet/>
      <dgm:spPr/>
      <dgm:t>
        <a:bodyPr/>
        <a:lstStyle/>
        <a:p>
          <a:endParaRPr lang="en-IN"/>
        </a:p>
      </dgm:t>
    </dgm:pt>
    <dgm:pt modelId="{3A5F206C-F23F-4547-8976-A4838846DEB3}" type="pres">
      <dgm:prSet presAssocID="{B1E8E5BD-8476-4E14-9883-B20FEC10D530}" presName="linear" presStyleCnt="0">
        <dgm:presLayoutVars>
          <dgm:animLvl val="lvl"/>
          <dgm:resizeHandles val="exact"/>
        </dgm:presLayoutVars>
      </dgm:prSet>
      <dgm:spPr/>
    </dgm:pt>
    <dgm:pt modelId="{6875819D-653B-48F7-B381-FB7440DD7C34}" type="pres">
      <dgm:prSet presAssocID="{1121ABD3-6DCA-4C48-B9D8-10A329AA3F75}" presName="parentText" presStyleLbl="node1" presStyleIdx="0" presStyleCnt="1">
        <dgm:presLayoutVars>
          <dgm:chMax val="0"/>
          <dgm:bulletEnabled val="1"/>
        </dgm:presLayoutVars>
      </dgm:prSet>
      <dgm:spPr/>
    </dgm:pt>
  </dgm:ptLst>
  <dgm:cxnLst>
    <dgm:cxn modelId="{0DC28B2E-22EB-4C17-BFFB-14E9509974ED}" type="presOf" srcId="{1121ABD3-6DCA-4C48-B9D8-10A329AA3F75}" destId="{6875819D-653B-48F7-B381-FB7440DD7C34}" srcOrd="0" destOrd="0" presId="urn:microsoft.com/office/officeart/2005/8/layout/vList2"/>
    <dgm:cxn modelId="{283BB049-0D1E-4D9F-AC66-082797A10A21}" srcId="{B1E8E5BD-8476-4E14-9883-B20FEC10D530}" destId="{1121ABD3-6DCA-4C48-B9D8-10A329AA3F75}" srcOrd="0" destOrd="0" parTransId="{3B542444-E4D5-464B-B634-DD8928C3BDAA}" sibTransId="{C09D6BAC-2A04-4AC4-956B-8681D4BED03A}"/>
    <dgm:cxn modelId="{2EB69ACD-C203-48F1-A119-9871ECDC60EF}" type="presOf" srcId="{B1E8E5BD-8476-4E14-9883-B20FEC10D530}" destId="{3A5F206C-F23F-4547-8976-A4838846DEB3}" srcOrd="0" destOrd="0" presId="urn:microsoft.com/office/officeart/2005/8/layout/vList2"/>
    <dgm:cxn modelId="{BF5BCFE7-AF30-4309-8D8B-56F0096EDA53}" type="presParOf" srcId="{3A5F206C-F23F-4547-8976-A4838846DEB3}" destId="{6875819D-653B-48F7-B381-FB7440DD7C34}" srcOrd="0"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1E8E5BD-8476-4E14-9883-B20FEC10D53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1121ABD3-6DCA-4C48-B9D8-10A329AA3F75}">
      <dgm:prSet/>
      <dgm:spPr/>
      <dgm:t>
        <a:bodyPr/>
        <a:lstStyle/>
        <a:p>
          <a:pPr algn="ctr"/>
          <a:r>
            <a:rPr lang="en-IN" b="0" i="0" dirty="0"/>
            <a:t>Unroll 1 with Full-unroll</a:t>
          </a:r>
          <a:endParaRPr lang="en-IN" dirty="0"/>
        </a:p>
      </dgm:t>
    </dgm:pt>
    <dgm:pt modelId="{3B542444-E4D5-464B-B634-DD8928C3BDAA}" type="parTrans" cxnId="{283BB049-0D1E-4D9F-AC66-082797A10A21}">
      <dgm:prSet/>
      <dgm:spPr/>
      <dgm:t>
        <a:bodyPr/>
        <a:lstStyle/>
        <a:p>
          <a:endParaRPr lang="en-IN"/>
        </a:p>
      </dgm:t>
    </dgm:pt>
    <dgm:pt modelId="{C09D6BAC-2A04-4AC4-956B-8681D4BED03A}" type="sibTrans" cxnId="{283BB049-0D1E-4D9F-AC66-082797A10A21}">
      <dgm:prSet/>
      <dgm:spPr/>
      <dgm:t>
        <a:bodyPr/>
        <a:lstStyle/>
        <a:p>
          <a:endParaRPr lang="en-IN"/>
        </a:p>
      </dgm:t>
    </dgm:pt>
    <dgm:pt modelId="{3A5F206C-F23F-4547-8976-A4838846DEB3}" type="pres">
      <dgm:prSet presAssocID="{B1E8E5BD-8476-4E14-9883-B20FEC10D530}" presName="linear" presStyleCnt="0">
        <dgm:presLayoutVars>
          <dgm:animLvl val="lvl"/>
          <dgm:resizeHandles val="exact"/>
        </dgm:presLayoutVars>
      </dgm:prSet>
      <dgm:spPr/>
    </dgm:pt>
    <dgm:pt modelId="{6875819D-653B-48F7-B381-FB7440DD7C34}" type="pres">
      <dgm:prSet presAssocID="{1121ABD3-6DCA-4C48-B9D8-10A329AA3F75}" presName="parentText" presStyleLbl="node1" presStyleIdx="0" presStyleCnt="1">
        <dgm:presLayoutVars>
          <dgm:chMax val="0"/>
          <dgm:bulletEnabled val="1"/>
        </dgm:presLayoutVars>
      </dgm:prSet>
      <dgm:spPr/>
    </dgm:pt>
  </dgm:ptLst>
  <dgm:cxnLst>
    <dgm:cxn modelId="{0DC28B2E-22EB-4C17-BFFB-14E9509974ED}" type="presOf" srcId="{1121ABD3-6DCA-4C48-B9D8-10A329AA3F75}" destId="{6875819D-653B-48F7-B381-FB7440DD7C34}" srcOrd="0" destOrd="0" presId="urn:microsoft.com/office/officeart/2005/8/layout/vList2"/>
    <dgm:cxn modelId="{283BB049-0D1E-4D9F-AC66-082797A10A21}" srcId="{B1E8E5BD-8476-4E14-9883-B20FEC10D530}" destId="{1121ABD3-6DCA-4C48-B9D8-10A329AA3F75}" srcOrd="0" destOrd="0" parTransId="{3B542444-E4D5-464B-B634-DD8928C3BDAA}" sibTransId="{C09D6BAC-2A04-4AC4-956B-8681D4BED03A}"/>
    <dgm:cxn modelId="{2EB69ACD-C203-48F1-A119-9871ECDC60EF}" type="presOf" srcId="{B1E8E5BD-8476-4E14-9883-B20FEC10D530}" destId="{3A5F206C-F23F-4547-8976-A4838846DEB3}" srcOrd="0" destOrd="0" presId="urn:microsoft.com/office/officeart/2005/8/layout/vList2"/>
    <dgm:cxn modelId="{BF5BCFE7-AF30-4309-8D8B-56F0096EDA53}" type="presParOf" srcId="{3A5F206C-F23F-4547-8976-A4838846DEB3}" destId="{6875819D-653B-48F7-B381-FB7440DD7C34}" srcOrd="0"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2443BDD-A92F-4C79-AD9D-9679280F080E}"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736C13E0-F438-42B3-9ADE-351ED024FF73}">
      <dgm:prSet custT="1"/>
      <dgm:spPr/>
      <dgm:t>
        <a:bodyPr/>
        <a:lstStyle/>
        <a:p>
          <a:pPr algn="ctr"/>
          <a:r>
            <a:rPr lang="en-IN" sz="1800" dirty="0"/>
            <a:t>Refinements for SODA pipeline</a:t>
          </a:r>
        </a:p>
      </dgm:t>
    </dgm:pt>
    <dgm:pt modelId="{629830B4-84EE-48DF-B691-EDC8F3E6BFCE}" type="parTrans" cxnId="{C8327337-F230-4A02-A634-441C85394DE9}">
      <dgm:prSet/>
      <dgm:spPr/>
      <dgm:t>
        <a:bodyPr/>
        <a:lstStyle/>
        <a:p>
          <a:endParaRPr lang="en-IN"/>
        </a:p>
      </dgm:t>
    </dgm:pt>
    <dgm:pt modelId="{C3B71F5F-8EB1-4CA4-A92A-2EF8000F0732}" type="sibTrans" cxnId="{C8327337-F230-4A02-A634-441C85394DE9}">
      <dgm:prSet/>
      <dgm:spPr/>
      <dgm:t>
        <a:bodyPr/>
        <a:lstStyle/>
        <a:p>
          <a:endParaRPr lang="en-IN"/>
        </a:p>
      </dgm:t>
    </dgm:pt>
    <dgm:pt modelId="{FEC07121-19F5-478F-B0E2-B004EB2BC195}">
      <dgm:prSet custT="1"/>
      <dgm:spPr/>
      <dgm:t>
        <a:bodyPr/>
        <a:lstStyle/>
        <a:p>
          <a:r>
            <a:rPr lang="en-US" sz="1600" dirty="0"/>
            <a:t>Affine Scalar Replacement</a:t>
          </a:r>
          <a:endParaRPr lang="en-IN" sz="1600" dirty="0"/>
        </a:p>
      </dgm:t>
    </dgm:pt>
    <dgm:pt modelId="{C6AE05DE-1497-41C6-8804-10598CA47F4A}" type="parTrans" cxnId="{ADA1847A-0C49-4FE0-BE6E-CA7FA63784E8}">
      <dgm:prSet/>
      <dgm:spPr/>
      <dgm:t>
        <a:bodyPr/>
        <a:lstStyle/>
        <a:p>
          <a:endParaRPr lang="en-IN"/>
        </a:p>
      </dgm:t>
    </dgm:pt>
    <dgm:pt modelId="{8C84D7D0-3CBD-4022-856E-109B18F41746}" type="sibTrans" cxnId="{ADA1847A-0C49-4FE0-BE6E-CA7FA63784E8}">
      <dgm:prSet/>
      <dgm:spPr/>
      <dgm:t>
        <a:bodyPr/>
        <a:lstStyle/>
        <a:p>
          <a:endParaRPr lang="en-IN"/>
        </a:p>
      </dgm:t>
    </dgm:pt>
    <dgm:pt modelId="{B2E2DFCC-A314-4B9C-BED0-3FB621BD8C6D}">
      <dgm:prSet custT="1"/>
      <dgm:spPr/>
      <dgm:t>
        <a:bodyPr/>
        <a:lstStyle/>
        <a:p>
          <a:r>
            <a:rPr lang="en-US" sz="1600" dirty="0"/>
            <a:t>Affine data copy generate</a:t>
          </a:r>
          <a:endParaRPr lang="en-IN" sz="1600" dirty="0"/>
        </a:p>
      </dgm:t>
    </dgm:pt>
    <dgm:pt modelId="{C16FDA97-42FE-41DD-A1D6-B5097908D056}" type="parTrans" cxnId="{8DEE2E7E-1EAD-477C-AD95-EB3F6A3FCE74}">
      <dgm:prSet/>
      <dgm:spPr/>
      <dgm:t>
        <a:bodyPr/>
        <a:lstStyle/>
        <a:p>
          <a:endParaRPr lang="en-IN"/>
        </a:p>
      </dgm:t>
    </dgm:pt>
    <dgm:pt modelId="{F7DB40A2-7184-4515-B67D-815D3D051D5F}" type="sibTrans" cxnId="{8DEE2E7E-1EAD-477C-AD95-EB3F6A3FCE74}">
      <dgm:prSet/>
      <dgm:spPr/>
      <dgm:t>
        <a:bodyPr/>
        <a:lstStyle/>
        <a:p>
          <a:endParaRPr lang="en-IN"/>
        </a:p>
      </dgm:t>
    </dgm:pt>
    <dgm:pt modelId="{BA7C3108-B932-431E-8F18-275384F16047}">
      <dgm:prSet custT="1"/>
      <dgm:spPr/>
      <dgm:t>
        <a:bodyPr/>
        <a:lstStyle/>
        <a:p>
          <a:r>
            <a:rPr lang="en-US" sz="1600" dirty="0"/>
            <a:t>Loop optimization order</a:t>
          </a:r>
          <a:endParaRPr lang="en-IN" sz="1600" dirty="0"/>
        </a:p>
      </dgm:t>
    </dgm:pt>
    <dgm:pt modelId="{57381DD0-08B4-4A73-AB30-998117A88B22}" type="parTrans" cxnId="{167025BE-1F13-4755-A6EF-FBF6E6FF66D8}">
      <dgm:prSet/>
      <dgm:spPr/>
      <dgm:t>
        <a:bodyPr/>
        <a:lstStyle/>
        <a:p>
          <a:endParaRPr lang="en-IN"/>
        </a:p>
      </dgm:t>
    </dgm:pt>
    <dgm:pt modelId="{58CFB0DD-AFC7-4D6F-8254-075DA3ED367D}" type="sibTrans" cxnId="{167025BE-1F13-4755-A6EF-FBF6E6FF66D8}">
      <dgm:prSet/>
      <dgm:spPr/>
      <dgm:t>
        <a:bodyPr/>
        <a:lstStyle/>
        <a:p>
          <a:endParaRPr lang="en-IN"/>
        </a:p>
      </dgm:t>
    </dgm:pt>
    <dgm:pt modelId="{8B2F8AC1-2708-4759-ACF5-00BA74DB52E4}">
      <dgm:prSet custT="1"/>
      <dgm:spPr/>
      <dgm:t>
        <a:bodyPr/>
        <a:lstStyle/>
        <a:p>
          <a:pPr algn="ctr"/>
          <a:r>
            <a:rPr lang="en-IN" sz="1800" b="0" i="0" dirty="0"/>
            <a:t>Loop optimization issues</a:t>
          </a:r>
          <a:endParaRPr lang="en-IN" sz="1800" dirty="0"/>
        </a:p>
      </dgm:t>
    </dgm:pt>
    <dgm:pt modelId="{69E2897F-EB88-4379-9C1F-2DBE3F100971}" type="parTrans" cxnId="{96C1D33C-5069-46E2-9BC5-DFAEF4BB34F6}">
      <dgm:prSet/>
      <dgm:spPr/>
      <dgm:t>
        <a:bodyPr/>
        <a:lstStyle/>
        <a:p>
          <a:endParaRPr lang="en-IN"/>
        </a:p>
      </dgm:t>
    </dgm:pt>
    <dgm:pt modelId="{97732207-C785-49AA-BF9B-CDA6194028F0}" type="sibTrans" cxnId="{96C1D33C-5069-46E2-9BC5-DFAEF4BB34F6}">
      <dgm:prSet/>
      <dgm:spPr/>
      <dgm:t>
        <a:bodyPr/>
        <a:lstStyle/>
        <a:p>
          <a:endParaRPr lang="en-IN"/>
        </a:p>
      </dgm:t>
    </dgm:pt>
    <dgm:pt modelId="{F3242331-9C44-4333-8D87-A8905B0F2FD8}">
      <dgm:prSet custT="1"/>
      <dgm:spPr/>
      <dgm:t>
        <a:bodyPr/>
        <a:lstStyle/>
        <a:p>
          <a:r>
            <a:rPr lang="en-IN" sz="1600" b="0" i="0" dirty="0"/>
            <a:t>Loop permutation – 1 issue</a:t>
          </a:r>
          <a:endParaRPr lang="en-IN" sz="1600" dirty="0"/>
        </a:p>
      </dgm:t>
    </dgm:pt>
    <dgm:pt modelId="{67DF3847-EF21-4644-ACE5-108D7AA026A7}" type="parTrans" cxnId="{7E608607-3CB3-4C80-8575-7F4CC9742E6F}">
      <dgm:prSet/>
      <dgm:spPr/>
      <dgm:t>
        <a:bodyPr/>
        <a:lstStyle/>
        <a:p>
          <a:endParaRPr lang="en-IN"/>
        </a:p>
      </dgm:t>
    </dgm:pt>
    <dgm:pt modelId="{F3BF14B0-E0EE-4950-9DBA-4620B21D4388}" type="sibTrans" cxnId="{7E608607-3CB3-4C80-8575-7F4CC9742E6F}">
      <dgm:prSet/>
      <dgm:spPr/>
      <dgm:t>
        <a:bodyPr/>
        <a:lstStyle/>
        <a:p>
          <a:endParaRPr lang="en-IN"/>
        </a:p>
      </dgm:t>
    </dgm:pt>
    <dgm:pt modelId="{08F5D54A-B744-4A3C-8045-6A23CBFC0EB1}">
      <dgm:prSet custT="1"/>
      <dgm:spPr/>
      <dgm:t>
        <a:bodyPr/>
        <a:lstStyle/>
        <a:p>
          <a:r>
            <a:rPr lang="en-IN" sz="1600" b="0" i="0" dirty="0"/>
            <a:t>Loop tiling – 2 issues</a:t>
          </a:r>
          <a:endParaRPr lang="en-IN" sz="1600" dirty="0"/>
        </a:p>
      </dgm:t>
    </dgm:pt>
    <dgm:pt modelId="{E8C3CE28-D22F-4BF3-B87C-F181C52B8F9D}" type="parTrans" cxnId="{0880BE55-1879-4B6F-A4AA-9807DD5C76DD}">
      <dgm:prSet/>
      <dgm:spPr/>
      <dgm:t>
        <a:bodyPr/>
        <a:lstStyle/>
        <a:p>
          <a:endParaRPr lang="en-IN"/>
        </a:p>
      </dgm:t>
    </dgm:pt>
    <dgm:pt modelId="{86F34FF3-07FD-424E-9ABA-C45D24407E02}" type="sibTrans" cxnId="{0880BE55-1879-4B6F-A4AA-9807DD5C76DD}">
      <dgm:prSet/>
      <dgm:spPr/>
      <dgm:t>
        <a:bodyPr/>
        <a:lstStyle/>
        <a:p>
          <a:endParaRPr lang="en-IN"/>
        </a:p>
      </dgm:t>
    </dgm:pt>
    <dgm:pt modelId="{25104753-3AFA-488C-8FA1-450E56D9ACAB}">
      <dgm:prSet custT="1"/>
      <dgm:spPr/>
      <dgm:t>
        <a:bodyPr/>
        <a:lstStyle/>
        <a:p>
          <a:r>
            <a:rPr lang="en-IN" sz="1600" b="0" i="0" dirty="0"/>
            <a:t>Loop unrolling – 2 issues</a:t>
          </a:r>
          <a:endParaRPr lang="en-IN" sz="1600" dirty="0"/>
        </a:p>
      </dgm:t>
    </dgm:pt>
    <dgm:pt modelId="{A2189CBE-4098-4890-9B98-DCFF15E6790B}" type="parTrans" cxnId="{992C117E-882A-431B-93D6-D5DAB21FB1FF}">
      <dgm:prSet/>
      <dgm:spPr/>
      <dgm:t>
        <a:bodyPr/>
        <a:lstStyle/>
        <a:p>
          <a:endParaRPr lang="en-IN"/>
        </a:p>
      </dgm:t>
    </dgm:pt>
    <dgm:pt modelId="{FF1E6DC6-15FC-4181-893E-3609B12F1DA4}" type="sibTrans" cxnId="{992C117E-882A-431B-93D6-D5DAB21FB1FF}">
      <dgm:prSet/>
      <dgm:spPr/>
      <dgm:t>
        <a:bodyPr/>
        <a:lstStyle/>
        <a:p>
          <a:endParaRPr lang="en-IN"/>
        </a:p>
      </dgm:t>
    </dgm:pt>
    <dgm:pt modelId="{7A1023C7-0E05-457D-A52D-B2A405908233}">
      <dgm:prSet custT="1"/>
      <dgm:spPr/>
      <dgm:t>
        <a:bodyPr/>
        <a:lstStyle/>
        <a:p>
          <a:pPr algn="ctr"/>
          <a:r>
            <a:rPr lang="en-IN" sz="1800" dirty="0"/>
            <a:t>Folding neural network layers</a:t>
          </a:r>
        </a:p>
      </dgm:t>
    </dgm:pt>
    <dgm:pt modelId="{50DDCF0D-9D37-456B-837C-78F83DA47D7C}" type="parTrans" cxnId="{19193FD6-64C6-4C49-8834-9955F10C2C44}">
      <dgm:prSet/>
      <dgm:spPr/>
      <dgm:t>
        <a:bodyPr/>
        <a:lstStyle/>
        <a:p>
          <a:endParaRPr lang="en-IN"/>
        </a:p>
      </dgm:t>
    </dgm:pt>
    <dgm:pt modelId="{EA466C67-807E-4687-BDCF-055203FA59DF}" type="sibTrans" cxnId="{19193FD6-64C6-4C49-8834-9955F10C2C44}">
      <dgm:prSet/>
      <dgm:spPr/>
      <dgm:t>
        <a:bodyPr/>
        <a:lstStyle/>
        <a:p>
          <a:endParaRPr lang="en-IN"/>
        </a:p>
      </dgm:t>
    </dgm:pt>
    <dgm:pt modelId="{C5636468-26DC-4E95-BD08-81AB6002AF18}">
      <dgm:prSet custT="1"/>
      <dgm:spPr/>
      <dgm:t>
        <a:bodyPr/>
        <a:lstStyle/>
        <a:p>
          <a:pPr algn="ctr"/>
          <a:r>
            <a:rPr lang="en-IN" sz="1800" dirty="0"/>
            <a:t>Depth-wise Convolution mapping</a:t>
          </a:r>
        </a:p>
      </dgm:t>
    </dgm:pt>
    <dgm:pt modelId="{91EA5E34-899C-44E8-B576-6EC44ABDA706}" type="parTrans" cxnId="{0FA7BC73-B13C-45B5-BAEE-224989DF27B5}">
      <dgm:prSet/>
      <dgm:spPr/>
      <dgm:t>
        <a:bodyPr/>
        <a:lstStyle/>
        <a:p>
          <a:endParaRPr lang="en-IN"/>
        </a:p>
      </dgm:t>
    </dgm:pt>
    <dgm:pt modelId="{2B12CCA0-6093-4174-83DF-0BD6BF1149FF}" type="sibTrans" cxnId="{0FA7BC73-B13C-45B5-BAEE-224989DF27B5}">
      <dgm:prSet/>
      <dgm:spPr/>
      <dgm:t>
        <a:bodyPr/>
        <a:lstStyle/>
        <a:p>
          <a:endParaRPr lang="en-IN"/>
        </a:p>
      </dgm:t>
    </dgm:pt>
    <dgm:pt modelId="{C063F9B6-DD37-4390-A29D-599D88B36D65}" type="pres">
      <dgm:prSet presAssocID="{D2443BDD-A92F-4C79-AD9D-9679280F080E}" presName="linear" presStyleCnt="0">
        <dgm:presLayoutVars>
          <dgm:animLvl val="lvl"/>
          <dgm:resizeHandles val="exact"/>
        </dgm:presLayoutVars>
      </dgm:prSet>
      <dgm:spPr/>
    </dgm:pt>
    <dgm:pt modelId="{9A230F29-E3CB-4E1D-9715-B4D944E24789}" type="pres">
      <dgm:prSet presAssocID="{736C13E0-F438-42B3-9ADE-351ED024FF73}" presName="parentText" presStyleLbl="node1" presStyleIdx="0" presStyleCnt="4">
        <dgm:presLayoutVars>
          <dgm:chMax val="0"/>
          <dgm:bulletEnabled val="1"/>
        </dgm:presLayoutVars>
      </dgm:prSet>
      <dgm:spPr/>
    </dgm:pt>
    <dgm:pt modelId="{212033F6-6C86-4EAD-8071-5395286B68D8}" type="pres">
      <dgm:prSet presAssocID="{736C13E0-F438-42B3-9ADE-351ED024FF73}" presName="childText" presStyleLbl="revTx" presStyleIdx="0" presStyleCnt="2">
        <dgm:presLayoutVars>
          <dgm:bulletEnabled val="1"/>
        </dgm:presLayoutVars>
      </dgm:prSet>
      <dgm:spPr/>
    </dgm:pt>
    <dgm:pt modelId="{8B8E6592-081E-4513-8998-CB21DDEAEF4C}" type="pres">
      <dgm:prSet presAssocID="{8B2F8AC1-2708-4759-ACF5-00BA74DB52E4}" presName="parentText" presStyleLbl="node1" presStyleIdx="1" presStyleCnt="4">
        <dgm:presLayoutVars>
          <dgm:chMax val="0"/>
          <dgm:bulletEnabled val="1"/>
        </dgm:presLayoutVars>
      </dgm:prSet>
      <dgm:spPr/>
    </dgm:pt>
    <dgm:pt modelId="{184D2473-5C77-4A3D-9BBD-D96230B9E300}" type="pres">
      <dgm:prSet presAssocID="{8B2F8AC1-2708-4759-ACF5-00BA74DB52E4}" presName="childText" presStyleLbl="revTx" presStyleIdx="1" presStyleCnt="2">
        <dgm:presLayoutVars>
          <dgm:bulletEnabled val="1"/>
        </dgm:presLayoutVars>
      </dgm:prSet>
      <dgm:spPr/>
    </dgm:pt>
    <dgm:pt modelId="{A4C9887A-0562-41A3-B496-F99763379A79}" type="pres">
      <dgm:prSet presAssocID="{7A1023C7-0E05-457D-A52D-B2A405908233}" presName="parentText" presStyleLbl="node1" presStyleIdx="2" presStyleCnt="4">
        <dgm:presLayoutVars>
          <dgm:chMax val="0"/>
          <dgm:bulletEnabled val="1"/>
        </dgm:presLayoutVars>
      </dgm:prSet>
      <dgm:spPr/>
    </dgm:pt>
    <dgm:pt modelId="{4BBEB501-B8BF-4991-A422-87B26652A36B}" type="pres">
      <dgm:prSet presAssocID="{EA466C67-807E-4687-BDCF-055203FA59DF}" presName="spacer" presStyleCnt="0"/>
      <dgm:spPr/>
    </dgm:pt>
    <dgm:pt modelId="{DA51AB79-B0F9-4774-B092-464CD03661D4}" type="pres">
      <dgm:prSet presAssocID="{C5636468-26DC-4E95-BD08-81AB6002AF18}" presName="parentText" presStyleLbl="node1" presStyleIdx="3" presStyleCnt="4">
        <dgm:presLayoutVars>
          <dgm:chMax val="0"/>
          <dgm:bulletEnabled val="1"/>
        </dgm:presLayoutVars>
      </dgm:prSet>
      <dgm:spPr/>
    </dgm:pt>
  </dgm:ptLst>
  <dgm:cxnLst>
    <dgm:cxn modelId="{107E3701-AB02-492D-9F23-D8ADBA20ADD6}" type="presOf" srcId="{D2443BDD-A92F-4C79-AD9D-9679280F080E}" destId="{C063F9B6-DD37-4390-A29D-599D88B36D65}" srcOrd="0" destOrd="0" presId="urn:microsoft.com/office/officeart/2005/8/layout/vList2"/>
    <dgm:cxn modelId="{A5C07E04-AECF-4CED-B93E-A8856247345B}" type="presOf" srcId="{B2E2DFCC-A314-4B9C-BED0-3FB621BD8C6D}" destId="{212033F6-6C86-4EAD-8071-5395286B68D8}" srcOrd="0" destOrd="1" presId="urn:microsoft.com/office/officeart/2005/8/layout/vList2"/>
    <dgm:cxn modelId="{E84EFC04-EE69-46A9-BD75-CAEF9C5DEA99}" type="presOf" srcId="{08F5D54A-B744-4A3C-8045-6A23CBFC0EB1}" destId="{184D2473-5C77-4A3D-9BBD-D96230B9E300}" srcOrd="0" destOrd="1" presId="urn:microsoft.com/office/officeart/2005/8/layout/vList2"/>
    <dgm:cxn modelId="{7E608607-3CB3-4C80-8575-7F4CC9742E6F}" srcId="{8B2F8AC1-2708-4759-ACF5-00BA74DB52E4}" destId="{F3242331-9C44-4333-8D87-A8905B0F2FD8}" srcOrd="0" destOrd="0" parTransId="{67DF3847-EF21-4644-ACE5-108D7AA026A7}" sibTransId="{F3BF14B0-E0EE-4950-9DBA-4620B21D4388}"/>
    <dgm:cxn modelId="{714F8F1E-3221-47C4-9C2C-A6D7F75E6B53}" type="presOf" srcId="{F3242331-9C44-4333-8D87-A8905B0F2FD8}" destId="{184D2473-5C77-4A3D-9BBD-D96230B9E300}" srcOrd="0" destOrd="0" presId="urn:microsoft.com/office/officeart/2005/8/layout/vList2"/>
    <dgm:cxn modelId="{E667761F-A857-4F84-9888-34AA6AB94EEF}" type="presOf" srcId="{8B2F8AC1-2708-4759-ACF5-00BA74DB52E4}" destId="{8B8E6592-081E-4513-8998-CB21DDEAEF4C}" srcOrd="0" destOrd="0" presId="urn:microsoft.com/office/officeart/2005/8/layout/vList2"/>
    <dgm:cxn modelId="{C8327337-F230-4A02-A634-441C85394DE9}" srcId="{D2443BDD-A92F-4C79-AD9D-9679280F080E}" destId="{736C13E0-F438-42B3-9ADE-351ED024FF73}" srcOrd="0" destOrd="0" parTransId="{629830B4-84EE-48DF-B691-EDC8F3E6BFCE}" sibTransId="{C3B71F5F-8EB1-4CA4-A92A-2EF8000F0732}"/>
    <dgm:cxn modelId="{96C1D33C-5069-46E2-9BC5-DFAEF4BB34F6}" srcId="{D2443BDD-A92F-4C79-AD9D-9679280F080E}" destId="{8B2F8AC1-2708-4759-ACF5-00BA74DB52E4}" srcOrd="1" destOrd="0" parTransId="{69E2897F-EB88-4379-9C1F-2DBE3F100971}" sibTransId="{97732207-C785-49AA-BF9B-CDA6194028F0}"/>
    <dgm:cxn modelId="{F404D66B-794F-4592-8F98-5345B336AE3A}" type="presOf" srcId="{FEC07121-19F5-478F-B0E2-B004EB2BC195}" destId="{212033F6-6C86-4EAD-8071-5395286B68D8}" srcOrd="0" destOrd="0" presId="urn:microsoft.com/office/officeart/2005/8/layout/vList2"/>
    <dgm:cxn modelId="{3B0FCF6C-B665-4C8D-961F-9BAE2D2DF76A}" type="presOf" srcId="{736C13E0-F438-42B3-9ADE-351ED024FF73}" destId="{9A230F29-E3CB-4E1D-9715-B4D944E24789}" srcOrd="0" destOrd="0" presId="urn:microsoft.com/office/officeart/2005/8/layout/vList2"/>
    <dgm:cxn modelId="{3E978C6D-BC3D-4F70-BB40-08BA64331B37}" type="presOf" srcId="{25104753-3AFA-488C-8FA1-450E56D9ACAB}" destId="{184D2473-5C77-4A3D-9BBD-D96230B9E300}" srcOrd="0" destOrd="2" presId="urn:microsoft.com/office/officeart/2005/8/layout/vList2"/>
    <dgm:cxn modelId="{0FA7BC73-B13C-45B5-BAEE-224989DF27B5}" srcId="{D2443BDD-A92F-4C79-AD9D-9679280F080E}" destId="{C5636468-26DC-4E95-BD08-81AB6002AF18}" srcOrd="3" destOrd="0" parTransId="{91EA5E34-899C-44E8-B576-6EC44ABDA706}" sibTransId="{2B12CCA0-6093-4174-83DF-0BD6BF1149FF}"/>
    <dgm:cxn modelId="{0880BE55-1879-4B6F-A4AA-9807DD5C76DD}" srcId="{8B2F8AC1-2708-4759-ACF5-00BA74DB52E4}" destId="{08F5D54A-B744-4A3C-8045-6A23CBFC0EB1}" srcOrd="1" destOrd="0" parTransId="{E8C3CE28-D22F-4BF3-B87C-F181C52B8F9D}" sibTransId="{86F34FF3-07FD-424E-9ABA-C45D24407E02}"/>
    <dgm:cxn modelId="{ADA1847A-0C49-4FE0-BE6E-CA7FA63784E8}" srcId="{736C13E0-F438-42B3-9ADE-351ED024FF73}" destId="{FEC07121-19F5-478F-B0E2-B004EB2BC195}" srcOrd="0" destOrd="0" parTransId="{C6AE05DE-1497-41C6-8804-10598CA47F4A}" sibTransId="{8C84D7D0-3CBD-4022-856E-109B18F41746}"/>
    <dgm:cxn modelId="{992C117E-882A-431B-93D6-D5DAB21FB1FF}" srcId="{8B2F8AC1-2708-4759-ACF5-00BA74DB52E4}" destId="{25104753-3AFA-488C-8FA1-450E56D9ACAB}" srcOrd="2" destOrd="0" parTransId="{A2189CBE-4098-4890-9B98-DCFF15E6790B}" sibTransId="{FF1E6DC6-15FC-4181-893E-3609B12F1DA4}"/>
    <dgm:cxn modelId="{8DEE2E7E-1EAD-477C-AD95-EB3F6A3FCE74}" srcId="{736C13E0-F438-42B3-9ADE-351ED024FF73}" destId="{B2E2DFCC-A314-4B9C-BED0-3FB621BD8C6D}" srcOrd="1" destOrd="0" parTransId="{C16FDA97-42FE-41DD-A1D6-B5097908D056}" sibTransId="{F7DB40A2-7184-4515-B67D-815D3D051D5F}"/>
    <dgm:cxn modelId="{EDECB88B-E8D2-4A32-A090-C34A5FC0B3DB}" type="presOf" srcId="{7A1023C7-0E05-457D-A52D-B2A405908233}" destId="{A4C9887A-0562-41A3-B496-F99763379A79}" srcOrd="0" destOrd="0" presId="urn:microsoft.com/office/officeart/2005/8/layout/vList2"/>
    <dgm:cxn modelId="{5CA990A6-9C09-4779-B362-E28973E9D1F5}" type="presOf" srcId="{C5636468-26DC-4E95-BD08-81AB6002AF18}" destId="{DA51AB79-B0F9-4774-B092-464CD03661D4}" srcOrd="0" destOrd="0" presId="urn:microsoft.com/office/officeart/2005/8/layout/vList2"/>
    <dgm:cxn modelId="{167025BE-1F13-4755-A6EF-FBF6E6FF66D8}" srcId="{736C13E0-F438-42B3-9ADE-351ED024FF73}" destId="{BA7C3108-B932-431E-8F18-275384F16047}" srcOrd="2" destOrd="0" parTransId="{57381DD0-08B4-4A73-AB30-998117A88B22}" sibTransId="{58CFB0DD-AFC7-4D6F-8254-075DA3ED367D}"/>
    <dgm:cxn modelId="{D8BA7BC8-3C73-412E-8707-84912F54426C}" type="presOf" srcId="{BA7C3108-B932-431E-8F18-275384F16047}" destId="{212033F6-6C86-4EAD-8071-5395286B68D8}" srcOrd="0" destOrd="2" presId="urn:microsoft.com/office/officeart/2005/8/layout/vList2"/>
    <dgm:cxn modelId="{19193FD6-64C6-4C49-8834-9955F10C2C44}" srcId="{D2443BDD-A92F-4C79-AD9D-9679280F080E}" destId="{7A1023C7-0E05-457D-A52D-B2A405908233}" srcOrd="2" destOrd="0" parTransId="{50DDCF0D-9D37-456B-837C-78F83DA47D7C}" sibTransId="{EA466C67-807E-4687-BDCF-055203FA59DF}"/>
    <dgm:cxn modelId="{2F084EA7-7C54-4F5E-B5C2-88F813F12F63}" type="presParOf" srcId="{C063F9B6-DD37-4390-A29D-599D88B36D65}" destId="{9A230F29-E3CB-4E1D-9715-B4D944E24789}" srcOrd="0" destOrd="0" presId="urn:microsoft.com/office/officeart/2005/8/layout/vList2"/>
    <dgm:cxn modelId="{6B8A762D-8E58-482A-90E7-52243B9E6A6A}" type="presParOf" srcId="{C063F9B6-DD37-4390-A29D-599D88B36D65}" destId="{212033F6-6C86-4EAD-8071-5395286B68D8}" srcOrd="1" destOrd="0" presId="urn:microsoft.com/office/officeart/2005/8/layout/vList2"/>
    <dgm:cxn modelId="{52AADACD-AE9E-4C21-917A-31EC5B711235}" type="presParOf" srcId="{C063F9B6-DD37-4390-A29D-599D88B36D65}" destId="{8B8E6592-081E-4513-8998-CB21DDEAEF4C}" srcOrd="2" destOrd="0" presId="urn:microsoft.com/office/officeart/2005/8/layout/vList2"/>
    <dgm:cxn modelId="{2708D63A-4F8B-4E2C-B033-321873020597}" type="presParOf" srcId="{C063F9B6-DD37-4390-A29D-599D88B36D65}" destId="{184D2473-5C77-4A3D-9BBD-D96230B9E300}" srcOrd="3" destOrd="0" presId="urn:microsoft.com/office/officeart/2005/8/layout/vList2"/>
    <dgm:cxn modelId="{6E1FF822-3AC5-4371-9E4A-459C25BF682B}" type="presParOf" srcId="{C063F9B6-DD37-4390-A29D-599D88B36D65}" destId="{A4C9887A-0562-41A3-B496-F99763379A79}" srcOrd="4" destOrd="0" presId="urn:microsoft.com/office/officeart/2005/8/layout/vList2"/>
    <dgm:cxn modelId="{C173DF9C-377D-41A2-94CA-0EB6C9279969}" type="presParOf" srcId="{C063F9B6-DD37-4390-A29D-599D88B36D65}" destId="{4BBEB501-B8BF-4991-A422-87B26652A36B}" srcOrd="5" destOrd="0" presId="urn:microsoft.com/office/officeart/2005/8/layout/vList2"/>
    <dgm:cxn modelId="{116D7DCA-8771-406C-8F54-24E7C0904713}" type="presParOf" srcId="{C063F9B6-DD37-4390-A29D-599D88B36D65}" destId="{DA51AB79-B0F9-4774-B092-464CD03661D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219CDDF-F223-45C3-9C4A-A09912990F7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78F43C0C-D606-4BF3-98C0-294FF42C56E7}">
      <dgm:prSet custT="1"/>
      <dgm:spPr/>
      <dgm:t>
        <a:bodyPr/>
        <a:lstStyle/>
        <a:p>
          <a:r>
            <a:rPr lang="en-IN" sz="1200" b="1" dirty="0"/>
            <a:t>Problem</a:t>
          </a:r>
          <a:r>
            <a:rPr lang="en-IN" sz="1200" b="0" dirty="0"/>
            <a:t>: Repeated access of scalar values with loops.</a:t>
          </a:r>
        </a:p>
      </dgm:t>
    </dgm:pt>
    <dgm:pt modelId="{4783B742-DFB0-4015-8AB5-4482DBAE299C}" type="parTrans" cxnId="{120A2DD9-7DD4-43C6-95ED-1D308239C6CA}">
      <dgm:prSet/>
      <dgm:spPr/>
      <dgm:t>
        <a:bodyPr/>
        <a:lstStyle/>
        <a:p>
          <a:endParaRPr lang="en-IN"/>
        </a:p>
      </dgm:t>
    </dgm:pt>
    <dgm:pt modelId="{B8519ED4-82F1-48DD-98B5-FC8B5DD9B469}" type="sibTrans" cxnId="{120A2DD9-7DD4-43C6-95ED-1D308239C6CA}">
      <dgm:prSet/>
      <dgm:spPr/>
      <dgm:t>
        <a:bodyPr/>
        <a:lstStyle/>
        <a:p>
          <a:endParaRPr lang="en-IN"/>
        </a:p>
      </dgm:t>
    </dgm:pt>
    <dgm:pt modelId="{9A98CCE4-97FC-4F86-8D23-4843A0EFC38E}">
      <dgm:prSet custT="1"/>
      <dgm:spPr/>
      <dgm:t>
        <a:bodyPr/>
        <a:lstStyle/>
        <a:p>
          <a:r>
            <a:rPr lang="en-IN" sz="1200" b="1" dirty="0"/>
            <a:t>Effect</a:t>
          </a:r>
          <a:r>
            <a:rPr lang="en-IN" sz="1200" b="0" dirty="0"/>
            <a:t>: The number of scalar variables increases after unrolling, resulting in inefficiencies in the loop's performance. It is possible that SODA struggles at this stage while attempting to replace all the scalars</a:t>
          </a:r>
        </a:p>
      </dgm:t>
    </dgm:pt>
    <dgm:pt modelId="{CFC1990C-C1AA-4F1A-922B-DF15C8A3FBD6}" type="parTrans" cxnId="{9008BF59-7052-4132-9D2A-34E47BC38B34}">
      <dgm:prSet/>
      <dgm:spPr/>
      <dgm:t>
        <a:bodyPr/>
        <a:lstStyle/>
        <a:p>
          <a:endParaRPr lang="en-IN"/>
        </a:p>
      </dgm:t>
    </dgm:pt>
    <dgm:pt modelId="{BD47001E-0331-4A89-BE95-351A8D304F4B}" type="sibTrans" cxnId="{9008BF59-7052-4132-9D2A-34E47BC38B34}">
      <dgm:prSet/>
      <dgm:spPr/>
      <dgm:t>
        <a:bodyPr/>
        <a:lstStyle/>
        <a:p>
          <a:endParaRPr lang="en-IN"/>
        </a:p>
      </dgm:t>
    </dgm:pt>
    <dgm:pt modelId="{4B45E188-1319-44FC-B030-80E4F1FE2A9B}">
      <dgm:prSet custT="1"/>
      <dgm:spPr>
        <a:solidFill>
          <a:schemeClr val="accent3"/>
        </a:solidFill>
      </dgm:spPr>
      <dgm:t>
        <a:bodyPr/>
        <a:lstStyle/>
        <a:p>
          <a:r>
            <a:rPr lang="en-IN" sz="1200" b="1" dirty="0"/>
            <a:t>Impact</a:t>
          </a:r>
          <a:r>
            <a:rPr lang="en-IN" sz="1200" b="0" dirty="0"/>
            <a:t>: Reduces redundant memory accesses, simplifies unrolled loops, and improves overall loop performance.</a:t>
          </a:r>
        </a:p>
      </dgm:t>
    </dgm:pt>
    <dgm:pt modelId="{08E7C475-F8CF-4486-AB45-344F77EFB6C0}" type="parTrans" cxnId="{FD3B2AF6-5B5D-43DC-9EB9-B73657A2F4E2}">
      <dgm:prSet/>
      <dgm:spPr/>
      <dgm:t>
        <a:bodyPr/>
        <a:lstStyle/>
        <a:p>
          <a:endParaRPr lang="en-IN"/>
        </a:p>
      </dgm:t>
    </dgm:pt>
    <dgm:pt modelId="{0FF0247D-80BB-4FC8-9B0C-6470122AE0F1}" type="sibTrans" cxnId="{FD3B2AF6-5B5D-43DC-9EB9-B73657A2F4E2}">
      <dgm:prSet/>
      <dgm:spPr/>
      <dgm:t>
        <a:bodyPr/>
        <a:lstStyle/>
        <a:p>
          <a:endParaRPr lang="en-IN"/>
        </a:p>
      </dgm:t>
    </dgm:pt>
    <dgm:pt modelId="{4BEA15BC-B331-466F-A0C4-891762BD0EE3}">
      <dgm:prSet custT="1"/>
      <dgm:spPr>
        <a:solidFill>
          <a:schemeClr val="accent3"/>
        </a:solidFill>
      </dgm:spPr>
      <dgm:t>
        <a:bodyPr/>
        <a:lstStyle/>
        <a:p>
          <a:r>
            <a:rPr lang="en-IN" sz="1200" b="1" dirty="0"/>
            <a:t>Solution</a:t>
          </a:r>
          <a:r>
            <a:rPr lang="en-IN" sz="1200" b="0" dirty="0"/>
            <a:t>: Apply affine scalar replacement before loop unrolling to move scalar variables to registers.</a:t>
          </a:r>
        </a:p>
      </dgm:t>
    </dgm:pt>
    <dgm:pt modelId="{24EE8E24-132E-4452-A45D-8BF3E151FE1E}" type="parTrans" cxnId="{DB52048E-778E-4E21-9DD8-CCD3C277BE79}">
      <dgm:prSet/>
      <dgm:spPr/>
      <dgm:t>
        <a:bodyPr/>
        <a:lstStyle/>
        <a:p>
          <a:endParaRPr lang="en-IN"/>
        </a:p>
      </dgm:t>
    </dgm:pt>
    <dgm:pt modelId="{32509E41-8004-40B8-908D-4E53922E860C}" type="sibTrans" cxnId="{DB52048E-778E-4E21-9DD8-CCD3C277BE79}">
      <dgm:prSet/>
      <dgm:spPr/>
      <dgm:t>
        <a:bodyPr/>
        <a:lstStyle/>
        <a:p>
          <a:endParaRPr lang="en-IN"/>
        </a:p>
      </dgm:t>
    </dgm:pt>
    <dgm:pt modelId="{63687E88-0D9E-496A-903C-14ED2D2B919E}" type="pres">
      <dgm:prSet presAssocID="{0219CDDF-F223-45C3-9C4A-A09912990F7B}" presName="linear" presStyleCnt="0">
        <dgm:presLayoutVars>
          <dgm:animLvl val="lvl"/>
          <dgm:resizeHandles val="exact"/>
        </dgm:presLayoutVars>
      </dgm:prSet>
      <dgm:spPr/>
    </dgm:pt>
    <dgm:pt modelId="{8C276ABE-F3DE-44C9-8204-174C9E0B020A}" type="pres">
      <dgm:prSet presAssocID="{78F43C0C-D606-4BF3-98C0-294FF42C56E7}" presName="parentText" presStyleLbl="node1" presStyleIdx="0" presStyleCnt="4">
        <dgm:presLayoutVars>
          <dgm:chMax val="0"/>
          <dgm:bulletEnabled val="1"/>
        </dgm:presLayoutVars>
      </dgm:prSet>
      <dgm:spPr/>
    </dgm:pt>
    <dgm:pt modelId="{A2EBF7AE-1ED9-4C5F-BC72-4644C1E397C4}" type="pres">
      <dgm:prSet presAssocID="{B8519ED4-82F1-48DD-98B5-FC8B5DD9B469}" presName="spacer" presStyleCnt="0"/>
      <dgm:spPr/>
    </dgm:pt>
    <dgm:pt modelId="{AA03E84C-CD97-40DD-8CBF-EE4AC8121458}" type="pres">
      <dgm:prSet presAssocID="{9A98CCE4-97FC-4F86-8D23-4843A0EFC38E}" presName="parentText" presStyleLbl="node1" presStyleIdx="1" presStyleCnt="4">
        <dgm:presLayoutVars>
          <dgm:chMax val="0"/>
          <dgm:bulletEnabled val="1"/>
        </dgm:presLayoutVars>
      </dgm:prSet>
      <dgm:spPr/>
    </dgm:pt>
    <dgm:pt modelId="{0DE01BDB-8A4D-4F33-A6B0-A4F2B87AE507}" type="pres">
      <dgm:prSet presAssocID="{BD47001E-0331-4A89-BE95-351A8D304F4B}" presName="spacer" presStyleCnt="0"/>
      <dgm:spPr/>
    </dgm:pt>
    <dgm:pt modelId="{9CD97EBB-B61C-404E-8C85-F48DEBB967C2}" type="pres">
      <dgm:prSet presAssocID="{4BEA15BC-B331-466F-A0C4-891762BD0EE3}" presName="parentText" presStyleLbl="node1" presStyleIdx="2" presStyleCnt="4">
        <dgm:presLayoutVars>
          <dgm:chMax val="0"/>
          <dgm:bulletEnabled val="1"/>
        </dgm:presLayoutVars>
      </dgm:prSet>
      <dgm:spPr/>
    </dgm:pt>
    <dgm:pt modelId="{73A84880-C1F4-4403-895B-E965F15FC790}" type="pres">
      <dgm:prSet presAssocID="{32509E41-8004-40B8-908D-4E53922E860C}" presName="spacer" presStyleCnt="0"/>
      <dgm:spPr/>
    </dgm:pt>
    <dgm:pt modelId="{C4E2BBF6-E041-4068-BF45-DE13462A0155}" type="pres">
      <dgm:prSet presAssocID="{4B45E188-1319-44FC-B030-80E4F1FE2A9B}" presName="parentText" presStyleLbl="node1" presStyleIdx="3" presStyleCnt="4">
        <dgm:presLayoutVars>
          <dgm:chMax val="0"/>
          <dgm:bulletEnabled val="1"/>
        </dgm:presLayoutVars>
      </dgm:prSet>
      <dgm:spPr/>
    </dgm:pt>
  </dgm:ptLst>
  <dgm:cxnLst>
    <dgm:cxn modelId="{8603C52A-E558-4EBA-87C4-EA26C5C50753}" type="presOf" srcId="{9A98CCE4-97FC-4F86-8D23-4843A0EFC38E}" destId="{AA03E84C-CD97-40DD-8CBF-EE4AC8121458}" srcOrd="0" destOrd="0" presId="urn:microsoft.com/office/officeart/2005/8/layout/vList2"/>
    <dgm:cxn modelId="{39869030-FAB7-48BB-BEBD-C4BFE698EF16}" type="presOf" srcId="{0219CDDF-F223-45C3-9C4A-A09912990F7B}" destId="{63687E88-0D9E-496A-903C-14ED2D2B919E}" srcOrd="0" destOrd="0" presId="urn:microsoft.com/office/officeart/2005/8/layout/vList2"/>
    <dgm:cxn modelId="{7E2D2A5F-9066-4742-B421-0BF9010DF0F9}" type="presOf" srcId="{4BEA15BC-B331-466F-A0C4-891762BD0EE3}" destId="{9CD97EBB-B61C-404E-8C85-F48DEBB967C2}" srcOrd="0" destOrd="0" presId="urn:microsoft.com/office/officeart/2005/8/layout/vList2"/>
    <dgm:cxn modelId="{9008BF59-7052-4132-9D2A-34E47BC38B34}" srcId="{0219CDDF-F223-45C3-9C4A-A09912990F7B}" destId="{9A98CCE4-97FC-4F86-8D23-4843A0EFC38E}" srcOrd="1" destOrd="0" parTransId="{CFC1990C-C1AA-4F1A-922B-DF15C8A3FBD6}" sibTransId="{BD47001E-0331-4A89-BE95-351A8D304F4B}"/>
    <dgm:cxn modelId="{DB52048E-778E-4E21-9DD8-CCD3C277BE79}" srcId="{0219CDDF-F223-45C3-9C4A-A09912990F7B}" destId="{4BEA15BC-B331-466F-A0C4-891762BD0EE3}" srcOrd="2" destOrd="0" parTransId="{24EE8E24-132E-4452-A45D-8BF3E151FE1E}" sibTransId="{32509E41-8004-40B8-908D-4E53922E860C}"/>
    <dgm:cxn modelId="{84F8F694-3E05-4408-B2E9-FCF88D11D9B4}" type="presOf" srcId="{4B45E188-1319-44FC-B030-80E4F1FE2A9B}" destId="{C4E2BBF6-E041-4068-BF45-DE13462A0155}" srcOrd="0" destOrd="0" presId="urn:microsoft.com/office/officeart/2005/8/layout/vList2"/>
    <dgm:cxn modelId="{1932D7C9-B919-4BF5-978F-1DE5B6D6B2A3}" type="presOf" srcId="{78F43C0C-D606-4BF3-98C0-294FF42C56E7}" destId="{8C276ABE-F3DE-44C9-8204-174C9E0B020A}" srcOrd="0" destOrd="0" presId="urn:microsoft.com/office/officeart/2005/8/layout/vList2"/>
    <dgm:cxn modelId="{120A2DD9-7DD4-43C6-95ED-1D308239C6CA}" srcId="{0219CDDF-F223-45C3-9C4A-A09912990F7B}" destId="{78F43C0C-D606-4BF3-98C0-294FF42C56E7}" srcOrd="0" destOrd="0" parTransId="{4783B742-DFB0-4015-8AB5-4482DBAE299C}" sibTransId="{B8519ED4-82F1-48DD-98B5-FC8B5DD9B469}"/>
    <dgm:cxn modelId="{FD3B2AF6-5B5D-43DC-9EB9-B73657A2F4E2}" srcId="{0219CDDF-F223-45C3-9C4A-A09912990F7B}" destId="{4B45E188-1319-44FC-B030-80E4F1FE2A9B}" srcOrd="3" destOrd="0" parTransId="{08E7C475-F8CF-4486-AB45-344F77EFB6C0}" sibTransId="{0FF0247D-80BB-4FC8-9B0C-6470122AE0F1}"/>
    <dgm:cxn modelId="{9814B164-5AC4-406E-A9BC-B09B7F3E8E79}" type="presParOf" srcId="{63687E88-0D9E-496A-903C-14ED2D2B919E}" destId="{8C276ABE-F3DE-44C9-8204-174C9E0B020A}" srcOrd="0" destOrd="0" presId="urn:microsoft.com/office/officeart/2005/8/layout/vList2"/>
    <dgm:cxn modelId="{D0E7FCEB-DC65-417C-B86B-851B9A138A2C}" type="presParOf" srcId="{63687E88-0D9E-496A-903C-14ED2D2B919E}" destId="{A2EBF7AE-1ED9-4C5F-BC72-4644C1E397C4}" srcOrd="1" destOrd="0" presId="urn:microsoft.com/office/officeart/2005/8/layout/vList2"/>
    <dgm:cxn modelId="{0FAA6A73-FA3B-4144-9EB7-36E7F17193AD}" type="presParOf" srcId="{63687E88-0D9E-496A-903C-14ED2D2B919E}" destId="{AA03E84C-CD97-40DD-8CBF-EE4AC8121458}" srcOrd="2" destOrd="0" presId="urn:microsoft.com/office/officeart/2005/8/layout/vList2"/>
    <dgm:cxn modelId="{2861A4AE-BFE2-43A9-8CB4-7FDF55A936EA}" type="presParOf" srcId="{63687E88-0D9E-496A-903C-14ED2D2B919E}" destId="{0DE01BDB-8A4D-4F33-A6B0-A4F2B87AE507}" srcOrd="3" destOrd="0" presId="urn:microsoft.com/office/officeart/2005/8/layout/vList2"/>
    <dgm:cxn modelId="{96A047CE-7BFB-48FB-BBA7-295C56ACA011}" type="presParOf" srcId="{63687E88-0D9E-496A-903C-14ED2D2B919E}" destId="{9CD97EBB-B61C-404E-8C85-F48DEBB967C2}" srcOrd="4" destOrd="0" presId="urn:microsoft.com/office/officeart/2005/8/layout/vList2"/>
    <dgm:cxn modelId="{91ADFE89-D1B6-412B-8641-565E83F225BB}" type="presParOf" srcId="{63687E88-0D9E-496A-903C-14ED2D2B919E}" destId="{73A84880-C1F4-4403-895B-E965F15FC790}" srcOrd="5" destOrd="0" presId="urn:microsoft.com/office/officeart/2005/8/layout/vList2"/>
    <dgm:cxn modelId="{20A4341C-C8D2-4B6C-B537-92B198B773A3}" type="presParOf" srcId="{63687E88-0D9E-496A-903C-14ED2D2B919E}" destId="{C4E2BBF6-E041-4068-BF45-DE13462A015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84ADE-96D8-4AB1-B6BC-92D8CA51826F}"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0479ADA5-1719-4B72-8E8E-E09D11DDB4A9}">
      <dgm:prSet custT="1"/>
      <dgm:spPr/>
      <dgm:t>
        <a:bodyPr/>
        <a:lstStyle/>
        <a:p>
          <a:r>
            <a:rPr lang="en-US" sz="1400" dirty="0"/>
            <a:t>1. Perform Design Space Exploration (DSE) for SODA framework with loop optimizations.</a:t>
          </a:r>
          <a:endParaRPr lang="en-IN" sz="1200" b="0" dirty="0"/>
        </a:p>
      </dgm:t>
    </dgm:pt>
    <dgm:pt modelId="{E18E5D3C-47C6-4826-8562-467033654C3A}" type="parTrans" cxnId="{4AC90E80-F815-4660-B575-D3D587300E9C}">
      <dgm:prSet/>
      <dgm:spPr/>
      <dgm:t>
        <a:bodyPr/>
        <a:lstStyle/>
        <a:p>
          <a:endParaRPr lang="en-IN" sz="1400"/>
        </a:p>
      </dgm:t>
    </dgm:pt>
    <dgm:pt modelId="{7E9AF4A0-422C-4A1A-B95A-272761EA8659}" type="sibTrans" cxnId="{4AC90E80-F815-4660-B575-D3D587300E9C}">
      <dgm:prSet/>
      <dgm:spPr/>
      <dgm:t>
        <a:bodyPr/>
        <a:lstStyle/>
        <a:p>
          <a:endParaRPr lang="en-IN" sz="1400"/>
        </a:p>
      </dgm:t>
    </dgm:pt>
    <dgm:pt modelId="{3C65D0FD-4A62-44FB-A97B-F524EAFD30F0}">
      <dgm:prSet custT="1"/>
      <dgm:spPr/>
      <dgm:t>
        <a:bodyPr/>
        <a:lstStyle/>
        <a:p>
          <a:r>
            <a:rPr lang="en-IN" sz="1400" dirty="0"/>
            <a:t>2. Results analysis and heuristic development for SODA framework.</a:t>
          </a:r>
        </a:p>
      </dgm:t>
    </dgm:pt>
    <dgm:pt modelId="{3DCE20DC-584E-4BE3-AA16-F8BD454BCCFF}" type="parTrans" cxnId="{6FAE1265-3B6D-4DF9-9090-37E1CCAAC142}">
      <dgm:prSet/>
      <dgm:spPr/>
      <dgm:t>
        <a:bodyPr/>
        <a:lstStyle/>
        <a:p>
          <a:endParaRPr lang="en-IN"/>
        </a:p>
      </dgm:t>
    </dgm:pt>
    <dgm:pt modelId="{B84535AD-FF2C-4E0D-BD3B-36E0059ECAAF}" type="sibTrans" cxnId="{6FAE1265-3B6D-4DF9-9090-37E1CCAAC142}">
      <dgm:prSet/>
      <dgm:spPr/>
      <dgm:t>
        <a:bodyPr/>
        <a:lstStyle/>
        <a:p>
          <a:endParaRPr lang="en-IN"/>
        </a:p>
      </dgm:t>
    </dgm:pt>
    <dgm:pt modelId="{22AB6924-59BB-4187-B4E8-8EEA1BCC2275}">
      <dgm:prSet custT="1"/>
      <dgm:spPr/>
      <dgm:t>
        <a:bodyPr/>
        <a:lstStyle/>
        <a:p>
          <a:pPr>
            <a:lnSpc>
              <a:spcPct val="150000"/>
            </a:lnSpc>
          </a:pPr>
          <a:r>
            <a:rPr lang="en-US" sz="1400" b="0" i="0" dirty="0"/>
            <a:t>Addressing loop optimization challenges for SODA.</a:t>
          </a:r>
          <a:endParaRPr lang="en-IN" sz="1400" dirty="0"/>
        </a:p>
      </dgm:t>
    </dgm:pt>
    <dgm:pt modelId="{C9D661AB-6F88-4098-B4E0-DC5B9CB866B7}" type="parTrans" cxnId="{BE825548-BFC0-4D5E-9D04-5CA7805AF4B3}">
      <dgm:prSet/>
      <dgm:spPr/>
      <dgm:t>
        <a:bodyPr/>
        <a:lstStyle/>
        <a:p>
          <a:endParaRPr lang="en-IN"/>
        </a:p>
      </dgm:t>
    </dgm:pt>
    <dgm:pt modelId="{0E2060AD-91BE-4FD0-89D7-D1194348DC93}" type="sibTrans" cxnId="{BE825548-BFC0-4D5E-9D04-5CA7805AF4B3}">
      <dgm:prSet/>
      <dgm:spPr/>
      <dgm:t>
        <a:bodyPr/>
        <a:lstStyle/>
        <a:p>
          <a:endParaRPr lang="en-IN"/>
        </a:p>
      </dgm:t>
    </dgm:pt>
    <dgm:pt modelId="{C8AB3F71-8BAD-45C3-BFB4-C06D34A30D0C}">
      <dgm:prSet custT="1"/>
      <dgm:spPr/>
      <dgm:t>
        <a:bodyPr/>
        <a:lstStyle/>
        <a:p>
          <a:pPr>
            <a:lnSpc>
              <a:spcPct val="150000"/>
            </a:lnSpc>
          </a:pPr>
          <a:r>
            <a:rPr lang="en-US" sz="1400" dirty="0"/>
            <a:t>Fold layers to synthesize large neural networks architectures.</a:t>
          </a:r>
          <a:endParaRPr lang="en-IN" sz="1400" dirty="0"/>
        </a:p>
      </dgm:t>
    </dgm:pt>
    <dgm:pt modelId="{0B3DFB17-BCBD-4061-9C69-195ED67D8E58}" type="parTrans" cxnId="{8E692F79-F182-4D2B-A603-73018CE517C0}">
      <dgm:prSet/>
      <dgm:spPr/>
      <dgm:t>
        <a:bodyPr/>
        <a:lstStyle/>
        <a:p>
          <a:endParaRPr lang="en-IN"/>
        </a:p>
      </dgm:t>
    </dgm:pt>
    <dgm:pt modelId="{7EABE1F7-43F9-4F99-914D-E17F78D0731F}" type="sibTrans" cxnId="{8E692F79-F182-4D2B-A603-73018CE517C0}">
      <dgm:prSet/>
      <dgm:spPr/>
      <dgm:t>
        <a:bodyPr/>
        <a:lstStyle/>
        <a:p>
          <a:endParaRPr lang="en-IN"/>
        </a:p>
      </dgm:t>
    </dgm:pt>
    <dgm:pt modelId="{29A07E7E-D412-4C44-B518-573E3305136A}">
      <dgm:prSet custT="1"/>
      <dgm:spPr/>
      <dgm:t>
        <a:bodyPr/>
        <a:lstStyle/>
        <a:p>
          <a:pPr>
            <a:lnSpc>
              <a:spcPct val="150000"/>
            </a:lnSpc>
          </a:pPr>
          <a:r>
            <a:rPr lang="en-IN" sz="1400" dirty="0"/>
            <a:t>Derive strategies to find best optimizations for neural network architectures.</a:t>
          </a:r>
        </a:p>
      </dgm:t>
    </dgm:pt>
    <dgm:pt modelId="{2637CD42-6B22-4BB0-B5AC-CFE4940E69C7}" type="parTrans" cxnId="{1B0EDC4C-29FE-4616-885F-DB7312BB2860}">
      <dgm:prSet/>
      <dgm:spPr/>
      <dgm:t>
        <a:bodyPr/>
        <a:lstStyle/>
        <a:p>
          <a:endParaRPr lang="en-IN"/>
        </a:p>
      </dgm:t>
    </dgm:pt>
    <dgm:pt modelId="{E11D9CE2-C7DE-4D38-BA12-6EF893518B16}" type="sibTrans" cxnId="{1B0EDC4C-29FE-4616-885F-DB7312BB2860}">
      <dgm:prSet/>
      <dgm:spPr/>
      <dgm:t>
        <a:bodyPr/>
        <a:lstStyle/>
        <a:p>
          <a:endParaRPr lang="en-IN"/>
        </a:p>
      </dgm:t>
    </dgm:pt>
    <dgm:pt modelId="{0D5645A5-E023-4A8E-8849-002ED2353A94}">
      <dgm:prSet custT="1"/>
      <dgm:spPr/>
      <dgm:t>
        <a:bodyPr/>
        <a:lstStyle/>
        <a:p>
          <a:pPr>
            <a:lnSpc>
              <a:spcPct val="150000"/>
            </a:lnSpc>
          </a:pPr>
          <a:r>
            <a:rPr lang="en-IN" sz="1400" dirty="0"/>
            <a:t>Implement these heuristics on test architectures.</a:t>
          </a:r>
        </a:p>
      </dgm:t>
    </dgm:pt>
    <dgm:pt modelId="{CFA1D3B8-485A-492D-9F9C-FDC60A924ADA}" type="parTrans" cxnId="{BD7C5EE5-42DC-439E-A6AF-27195D7A9156}">
      <dgm:prSet/>
      <dgm:spPr/>
      <dgm:t>
        <a:bodyPr/>
        <a:lstStyle/>
        <a:p>
          <a:endParaRPr lang="en-IN"/>
        </a:p>
      </dgm:t>
    </dgm:pt>
    <dgm:pt modelId="{B6F80808-275E-4F46-8D15-2A337BB29E0B}" type="sibTrans" cxnId="{BD7C5EE5-42DC-439E-A6AF-27195D7A9156}">
      <dgm:prSet/>
      <dgm:spPr/>
      <dgm:t>
        <a:bodyPr/>
        <a:lstStyle/>
        <a:p>
          <a:endParaRPr lang="en-IN"/>
        </a:p>
      </dgm:t>
    </dgm:pt>
    <dgm:pt modelId="{2533A31E-31D6-4C81-B272-4B4D0B5226AC}">
      <dgm:prSet custT="1"/>
      <dgm:spPr/>
      <dgm:t>
        <a:bodyPr/>
        <a:lstStyle/>
        <a:p>
          <a:pPr>
            <a:lnSpc>
              <a:spcPct val="150000"/>
            </a:lnSpc>
          </a:pPr>
          <a:r>
            <a:rPr lang="en-IN" sz="1400" dirty="0"/>
            <a:t>Evaluate the Power, Performance, and Area (PPA) of the test architectures.</a:t>
          </a:r>
        </a:p>
      </dgm:t>
    </dgm:pt>
    <dgm:pt modelId="{E08D068F-5FBA-4E18-97F2-10A3BCE81747}" type="parTrans" cxnId="{0B21E250-5FC4-475B-AE04-BFA557EFDACF}">
      <dgm:prSet/>
      <dgm:spPr/>
      <dgm:t>
        <a:bodyPr/>
        <a:lstStyle/>
        <a:p>
          <a:endParaRPr lang="en-IN"/>
        </a:p>
      </dgm:t>
    </dgm:pt>
    <dgm:pt modelId="{A718E0AD-0FDD-4A86-8CE6-2A3AA569FAAC}" type="sibTrans" cxnId="{0B21E250-5FC4-475B-AE04-BFA557EFDACF}">
      <dgm:prSet/>
      <dgm:spPr/>
      <dgm:t>
        <a:bodyPr/>
        <a:lstStyle/>
        <a:p>
          <a:endParaRPr lang="en-IN"/>
        </a:p>
      </dgm:t>
    </dgm:pt>
    <dgm:pt modelId="{D5FF325D-2BF1-4C24-8068-C071524D37FB}">
      <dgm:prSet custT="1"/>
      <dgm:spPr/>
      <dgm:t>
        <a:bodyPr/>
        <a:lstStyle/>
        <a:p>
          <a:pPr>
            <a:lnSpc>
              <a:spcPct val="150000"/>
            </a:lnSpc>
          </a:pPr>
          <a:r>
            <a:rPr lang="en-IN" sz="1400" dirty="0"/>
            <a:t>Refine SODA pipeline for Bambu.</a:t>
          </a:r>
        </a:p>
      </dgm:t>
    </dgm:pt>
    <dgm:pt modelId="{882D1A85-1535-423C-870B-06D1501A4539}" type="parTrans" cxnId="{4884F4B9-695E-4D80-AAAB-2F7F8F8F8217}">
      <dgm:prSet/>
      <dgm:spPr/>
      <dgm:t>
        <a:bodyPr/>
        <a:lstStyle/>
        <a:p>
          <a:endParaRPr lang="en-IN"/>
        </a:p>
      </dgm:t>
    </dgm:pt>
    <dgm:pt modelId="{05A6B52B-52A6-4105-AAC4-491A640DBC76}" type="sibTrans" cxnId="{4884F4B9-695E-4D80-AAAB-2F7F8F8F8217}">
      <dgm:prSet/>
      <dgm:spPr/>
      <dgm:t>
        <a:bodyPr/>
        <a:lstStyle/>
        <a:p>
          <a:endParaRPr lang="en-IN"/>
        </a:p>
      </dgm:t>
    </dgm:pt>
    <dgm:pt modelId="{E653A0DB-637D-4BDB-B7E6-3EE049F9CC7C}" type="pres">
      <dgm:prSet presAssocID="{18784ADE-96D8-4AB1-B6BC-92D8CA51826F}" presName="linear" presStyleCnt="0">
        <dgm:presLayoutVars>
          <dgm:animLvl val="lvl"/>
          <dgm:resizeHandles val="exact"/>
        </dgm:presLayoutVars>
      </dgm:prSet>
      <dgm:spPr/>
    </dgm:pt>
    <dgm:pt modelId="{E6899684-5B27-460A-9132-F4E7CA312D43}" type="pres">
      <dgm:prSet presAssocID="{0479ADA5-1719-4B72-8E8E-E09D11DDB4A9}" presName="parentText" presStyleLbl="node1" presStyleIdx="0" presStyleCnt="2" custScaleY="50029">
        <dgm:presLayoutVars>
          <dgm:chMax val="0"/>
          <dgm:bulletEnabled val="1"/>
        </dgm:presLayoutVars>
      </dgm:prSet>
      <dgm:spPr/>
    </dgm:pt>
    <dgm:pt modelId="{052D916D-5B46-4DF1-9409-0D683064EF90}" type="pres">
      <dgm:prSet presAssocID="{0479ADA5-1719-4B72-8E8E-E09D11DDB4A9}" presName="childText" presStyleLbl="revTx" presStyleIdx="0" presStyleCnt="2">
        <dgm:presLayoutVars>
          <dgm:bulletEnabled val="1"/>
        </dgm:presLayoutVars>
      </dgm:prSet>
      <dgm:spPr/>
    </dgm:pt>
    <dgm:pt modelId="{2548603D-C8D3-4780-A2A1-0B4528B6E468}" type="pres">
      <dgm:prSet presAssocID="{3C65D0FD-4A62-44FB-A97B-F524EAFD30F0}" presName="parentText" presStyleLbl="node1" presStyleIdx="1" presStyleCnt="2" custScaleY="45321">
        <dgm:presLayoutVars>
          <dgm:chMax val="0"/>
          <dgm:bulletEnabled val="1"/>
        </dgm:presLayoutVars>
      </dgm:prSet>
      <dgm:spPr/>
    </dgm:pt>
    <dgm:pt modelId="{589A991E-2D2E-4772-9595-2D39D4489749}" type="pres">
      <dgm:prSet presAssocID="{3C65D0FD-4A62-44FB-A97B-F524EAFD30F0}" presName="childText" presStyleLbl="revTx" presStyleIdx="1" presStyleCnt="2">
        <dgm:presLayoutVars>
          <dgm:bulletEnabled val="1"/>
        </dgm:presLayoutVars>
      </dgm:prSet>
      <dgm:spPr/>
    </dgm:pt>
  </dgm:ptLst>
  <dgm:cxnLst>
    <dgm:cxn modelId="{A8ADAC14-8807-451A-ADD5-39F188B3F344}" type="presOf" srcId="{18784ADE-96D8-4AB1-B6BC-92D8CA51826F}" destId="{E653A0DB-637D-4BDB-B7E6-3EE049F9CC7C}" srcOrd="0" destOrd="0" presId="urn:microsoft.com/office/officeart/2005/8/layout/vList2"/>
    <dgm:cxn modelId="{4C7F8334-2BC6-41AA-B881-AA0AEFC82607}" type="presOf" srcId="{29A07E7E-D412-4C44-B518-573E3305136A}" destId="{589A991E-2D2E-4772-9595-2D39D4489749}" srcOrd="0" destOrd="0" presId="urn:microsoft.com/office/officeart/2005/8/layout/vList2"/>
    <dgm:cxn modelId="{2EBBD23D-528A-480E-B2AB-29D219981E6A}" type="presOf" srcId="{22AB6924-59BB-4187-B4E8-8EEA1BCC2275}" destId="{052D916D-5B46-4DF1-9409-0D683064EF90}" srcOrd="0" destOrd="0" presId="urn:microsoft.com/office/officeart/2005/8/layout/vList2"/>
    <dgm:cxn modelId="{C3F9F344-F319-4074-93F3-331CE36D707A}" type="presOf" srcId="{0479ADA5-1719-4B72-8E8E-E09D11DDB4A9}" destId="{E6899684-5B27-460A-9132-F4E7CA312D43}" srcOrd="0" destOrd="0" presId="urn:microsoft.com/office/officeart/2005/8/layout/vList2"/>
    <dgm:cxn modelId="{6FAE1265-3B6D-4DF9-9090-37E1CCAAC142}" srcId="{18784ADE-96D8-4AB1-B6BC-92D8CA51826F}" destId="{3C65D0FD-4A62-44FB-A97B-F524EAFD30F0}" srcOrd="1" destOrd="0" parTransId="{3DCE20DC-584E-4BE3-AA16-F8BD454BCCFF}" sibTransId="{B84535AD-FF2C-4E0D-BD3B-36E0059ECAAF}"/>
    <dgm:cxn modelId="{BE825548-BFC0-4D5E-9D04-5CA7805AF4B3}" srcId="{0479ADA5-1719-4B72-8E8E-E09D11DDB4A9}" destId="{22AB6924-59BB-4187-B4E8-8EEA1BCC2275}" srcOrd="0" destOrd="0" parTransId="{C9D661AB-6F88-4098-B4E0-DC5B9CB866B7}" sibTransId="{0E2060AD-91BE-4FD0-89D7-D1194348DC93}"/>
    <dgm:cxn modelId="{DE1F3B4A-E589-4AAE-9AA6-DC7F22EC39EA}" type="presOf" srcId="{0D5645A5-E023-4A8E-8849-002ED2353A94}" destId="{589A991E-2D2E-4772-9595-2D39D4489749}" srcOrd="0" destOrd="1" presId="urn:microsoft.com/office/officeart/2005/8/layout/vList2"/>
    <dgm:cxn modelId="{1B0EDC4C-29FE-4616-885F-DB7312BB2860}" srcId="{3C65D0FD-4A62-44FB-A97B-F524EAFD30F0}" destId="{29A07E7E-D412-4C44-B518-573E3305136A}" srcOrd="0" destOrd="0" parTransId="{2637CD42-6B22-4BB0-B5AC-CFE4940E69C7}" sibTransId="{E11D9CE2-C7DE-4D38-BA12-6EF893518B16}"/>
    <dgm:cxn modelId="{0B21E250-5FC4-475B-AE04-BFA557EFDACF}" srcId="{3C65D0FD-4A62-44FB-A97B-F524EAFD30F0}" destId="{2533A31E-31D6-4C81-B272-4B4D0B5226AC}" srcOrd="2" destOrd="0" parTransId="{E08D068F-5FBA-4E18-97F2-10A3BCE81747}" sibTransId="{A718E0AD-0FDD-4A86-8CE6-2A3AA569FAAC}"/>
    <dgm:cxn modelId="{0845F978-AA80-4023-8F2C-8E4A73F9C00D}" type="presOf" srcId="{C8AB3F71-8BAD-45C3-BFB4-C06D34A30D0C}" destId="{052D916D-5B46-4DF1-9409-0D683064EF90}" srcOrd="0" destOrd="2" presId="urn:microsoft.com/office/officeart/2005/8/layout/vList2"/>
    <dgm:cxn modelId="{8E692F79-F182-4D2B-A603-73018CE517C0}" srcId="{0479ADA5-1719-4B72-8E8E-E09D11DDB4A9}" destId="{C8AB3F71-8BAD-45C3-BFB4-C06D34A30D0C}" srcOrd="2" destOrd="0" parTransId="{0B3DFB17-BCBD-4061-9C69-195ED67D8E58}" sibTransId="{7EABE1F7-43F9-4F99-914D-E17F78D0731F}"/>
    <dgm:cxn modelId="{4AC90E80-F815-4660-B575-D3D587300E9C}" srcId="{18784ADE-96D8-4AB1-B6BC-92D8CA51826F}" destId="{0479ADA5-1719-4B72-8E8E-E09D11DDB4A9}" srcOrd="0" destOrd="0" parTransId="{E18E5D3C-47C6-4826-8562-467033654C3A}" sibTransId="{7E9AF4A0-422C-4A1A-B95A-272761EA8659}"/>
    <dgm:cxn modelId="{678993A0-DE11-47E3-BADE-01474484FE26}" type="presOf" srcId="{D5FF325D-2BF1-4C24-8068-C071524D37FB}" destId="{052D916D-5B46-4DF1-9409-0D683064EF90}" srcOrd="0" destOrd="1" presId="urn:microsoft.com/office/officeart/2005/8/layout/vList2"/>
    <dgm:cxn modelId="{99B3C6A5-966D-4DA7-86B2-9A3CF0D423DB}" type="presOf" srcId="{3C65D0FD-4A62-44FB-A97B-F524EAFD30F0}" destId="{2548603D-C8D3-4780-A2A1-0B4528B6E468}" srcOrd="0" destOrd="0" presId="urn:microsoft.com/office/officeart/2005/8/layout/vList2"/>
    <dgm:cxn modelId="{4884F4B9-695E-4D80-AAAB-2F7F8F8F8217}" srcId="{0479ADA5-1719-4B72-8E8E-E09D11DDB4A9}" destId="{D5FF325D-2BF1-4C24-8068-C071524D37FB}" srcOrd="1" destOrd="0" parTransId="{882D1A85-1535-423C-870B-06D1501A4539}" sibTransId="{05A6B52B-52A6-4105-AAC4-491A640DBC76}"/>
    <dgm:cxn modelId="{BD7C5EE5-42DC-439E-A6AF-27195D7A9156}" srcId="{3C65D0FD-4A62-44FB-A97B-F524EAFD30F0}" destId="{0D5645A5-E023-4A8E-8849-002ED2353A94}" srcOrd="1" destOrd="0" parTransId="{CFA1D3B8-485A-492D-9F9C-FDC60A924ADA}" sibTransId="{B6F80808-275E-4F46-8D15-2A337BB29E0B}"/>
    <dgm:cxn modelId="{ABCA8CFE-7ABA-41EE-9473-F3F4B129DC9B}" type="presOf" srcId="{2533A31E-31D6-4C81-B272-4B4D0B5226AC}" destId="{589A991E-2D2E-4772-9595-2D39D4489749}" srcOrd="0" destOrd="2" presId="urn:microsoft.com/office/officeart/2005/8/layout/vList2"/>
    <dgm:cxn modelId="{976D0C57-F1FC-41FA-89DF-141B37631DA8}" type="presParOf" srcId="{E653A0DB-637D-4BDB-B7E6-3EE049F9CC7C}" destId="{E6899684-5B27-460A-9132-F4E7CA312D43}" srcOrd="0" destOrd="0" presId="urn:microsoft.com/office/officeart/2005/8/layout/vList2"/>
    <dgm:cxn modelId="{1C0786BE-BC16-469E-856B-18A2F493C3E5}" type="presParOf" srcId="{E653A0DB-637D-4BDB-B7E6-3EE049F9CC7C}" destId="{052D916D-5B46-4DF1-9409-0D683064EF90}" srcOrd="1" destOrd="0" presId="urn:microsoft.com/office/officeart/2005/8/layout/vList2"/>
    <dgm:cxn modelId="{3E383B30-1E5C-4D27-B4F7-C7D3741C937B}" type="presParOf" srcId="{E653A0DB-637D-4BDB-B7E6-3EE049F9CC7C}" destId="{2548603D-C8D3-4780-A2A1-0B4528B6E468}" srcOrd="2" destOrd="0" presId="urn:microsoft.com/office/officeart/2005/8/layout/vList2"/>
    <dgm:cxn modelId="{7FB1C8C3-6D0A-4C43-9AB9-2E40019617B8}" type="presParOf" srcId="{E653A0DB-637D-4BDB-B7E6-3EE049F9CC7C}" destId="{589A991E-2D2E-4772-9595-2D39D448974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219CDDF-F223-45C3-9C4A-A09912990F7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D3EC4C8D-C96B-46DB-A217-59112EDA2488}">
      <dgm:prSet custT="1"/>
      <dgm:spPr/>
      <dgm:t>
        <a:bodyPr/>
        <a:lstStyle/>
        <a:p>
          <a:r>
            <a:rPr lang="en-IN" sz="1200" b="1" dirty="0"/>
            <a:t>Problem</a:t>
          </a:r>
          <a:r>
            <a:rPr lang="en-IN" sz="1200" b="0" dirty="0"/>
            <a:t>: Unrolling buffer storage loop.</a:t>
          </a:r>
        </a:p>
      </dgm:t>
    </dgm:pt>
    <dgm:pt modelId="{915292D7-E63F-40EC-B938-CD427BDBBC92}" type="parTrans" cxnId="{A7BD44A5-2AB4-46F7-8D0F-9E221CF19CFD}">
      <dgm:prSet/>
      <dgm:spPr/>
      <dgm:t>
        <a:bodyPr/>
        <a:lstStyle/>
        <a:p>
          <a:endParaRPr lang="en-IN" sz="1200" b="0"/>
        </a:p>
      </dgm:t>
    </dgm:pt>
    <dgm:pt modelId="{720B601B-B7B6-4749-BCFF-865B2A082A6A}" type="sibTrans" cxnId="{A7BD44A5-2AB4-46F7-8D0F-9E221CF19CFD}">
      <dgm:prSet/>
      <dgm:spPr/>
      <dgm:t>
        <a:bodyPr/>
        <a:lstStyle/>
        <a:p>
          <a:endParaRPr lang="en-IN" sz="1200" b="0"/>
        </a:p>
      </dgm:t>
    </dgm:pt>
    <dgm:pt modelId="{A9D9161F-2813-449F-AB39-885AE5F99DC2}">
      <dgm:prSet custT="1"/>
      <dgm:spPr/>
      <dgm:t>
        <a:bodyPr/>
        <a:lstStyle/>
        <a:p>
          <a:r>
            <a:rPr lang="en-IN" sz="1200" b="1" dirty="0"/>
            <a:t>Effect</a:t>
          </a:r>
          <a:r>
            <a:rPr lang="en-IN" sz="1200" b="0" dirty="0"/>
            <a:t>: Buffer storage loops are created before unrolling, leading to unnecessary bottlenecks in the operation. Additionally, this process can significantly increase the time required to generate MLIR files.</a:t>
          </a:r>
        </a:p>
      </dgm:t>
    </dgm:pt>
    <dgm:pt modelId="{19A6EBE6-C2D4-4FE8-A5A0-E2CA32A318BD}" type="parTrans" cxnId="{90888B19-FE37-43FB-8001-B4E20994B1A5}">
      <dgm:prSet/>
      <dgm:spPr/>
      <dgm:t>
        <a:bodyPr/>
        <a:lstStyle/>
        <a:p>
          <a:endParaRPr lang="en-IN" sz="1200" b="0"/>
        </a:p>
      </dgm:t>
    </dgm:pt>
    <dgm:pt modelId="{D94880BE-896C-4009-BFE9-F22AF76CC423}" type="sibTrans" cxnId="{90888B19-FE37-43FB-8001-B4E20994B1A5}">
      <dgm:prSet/>
      <dgm:spPr/>
      <dgm:t>
        <a:bodyPr/>
        <a:lstStyle/>
        <a:p>
          <a:endParaRPr lang="en-IN" sz="1200" b="0"/>
        </a:p>
      </dgm:t>
    </dgm:pt>
    <dgm:pt modelId="{59269D55-1171-4D12-9E4C-595B20DE22EB}">
      <dgm:prSet custT="1"/>
      <dgm:spPr>
        <a:solidFill>
          <a:schemeClr val="accent3"/>
        </a:solidFill>
      </dgm:spPr>
      <dgm:t>
        <a:bodyPr/>
        <a:lstStyle/>
        <a:p>
          <a:r>
            <a:rPr lang="en-IN" sz="1200" b="1" dirty="0"/>
            <a:t>Impact</a:t>
          </a:r>
          <a:r>
            <a:rPr lang="en-IN" sz="1200" b="0" dirty="0"/>
            <a:t>: Streamlined memory operations, reduced buffer overhead, and more efficient handling of expanded loop structures.</a:t>
          </a:r>
        </a:p>
      </dgm:t>
    </dgm:pt>
    <dgm:pt modelId="{8709FED2-9501-45A5-890E-5651298A1F33}" type="parTrans" cxnId="{3BE6A992-6784-403B-8783-CAABE7B31CE8}">
      <dgm:prSet/>
      <dgm:spPr/>
      <dgm:t>
        <a:bodyPr/>
        <a:lstStyle/>
        <a:p>
          <a:endParaRPr lang="en-IN" sz="1200" b="0"/>
        </a:p>
      </dgm:t>
    </dgm:pt>
    <dgm:pt modelId="{6D44C165-4F76-473D-81C8-CDE578206024}" type="sibTrans" cxnId="{3BE6A992-6784-403B-8783-CAABE7B31CE8}">
      <dgm:prSet/>
      <dgm:spPr/>
      <dgm:t>
        <a:bodyPr/>
        <a:lstStyle/>
        <a:p>
          <a:endParaRPr lang="en-IN" sz="1200" b="0"/>
        </a:p>
      </dgm:t>
    </dgm:pt>
    <dgm:pt modelId="{D6AA03DC-3898-4A47-80C5-4B50599BF1D5}">
      <dgm:prSet custT="1"/>
      <dgm:spPr>
        <a:solidFill>
          <a:schemeClr val="accent3"/>
        </a:solidFill>
      </dgm:spPr>
      <dgm:t>
        <a:bodyPr/>
        <a:lstStyle/>
        <a:p>
          <a:r>
            <a:rPr lang="en-IN" sz="1200" b="1" dirty="0"/>
            <a:t>Solution</a:t>
          </a:r>
          <a:r>
            <a:rPr lang="en-IN" sz="1200" b="0" dirty="0"/>
            <a:t>: Apply affine data copy generation after loop unrolling to avoid unrolling buffers storing loop.</a:t>
          </a:r>
        </a:p>
      </dgm:t>
    </dgm:pt>
    <dgm:pt modelId="{89546F28-D193-4844-B402-E2C3C1278424}" type="parTrans" cxnId="{C3B2B90F-6F32-444C-9A19-5F3BF8F2A2A8}">
      <dgm:prSet/>
      <dgm:spPr/>
      <dgm:t>
        <a:bodyPr/>
        <a:lstStyle/>
        <a:p>
          <a:endParaRPr lang="en-IN"/>
        </a:p>
      </dgm:t>
    </dgm:pt>
    <dgm:pt modelId="{04C4D9B6-D941-4C56-A6D8-9328D98E7316}" type="sibTrans" cxnId="{C3B2B90F-6F32-444C-9A19-5F3BF8F2A2A8}">
      <dgm:prSet/>
      <dgm:spPr/>
      <dgm:t>
        <a:bodyPr/>
        <a:lstStyle/>
        <a:p>
          <a:endParaRPr lang="en-IN"/>
        </a:p>
      </dgm:t>
    </dgm:pt>
    <dgm:pt modelId="{63687E88-0D9E-496A-903C-14ED2D2B919E}" type="pres">
      <dgm:prSet presAssocID="{0219CDDF-F223-45C3-9C4A-A09912990F7B}" presName="linear" presStyleCnt="0">
        <dgm:presLayoutVars>
          <dgm:animLvl val="lvl"/>
          <dgm:resizeHandles val="exact"/>
        </dgm:presLayoutVars>
      </dgm:prSet>
      <dgm:spPr/>
    </dgm:pt>
    <dgm:pt modelId="{26FEAE7D-055B-4CD9-8318-13C9748273EE}" type="pres">
      <dgm:prSet presAssocID="{D3EC4C8D-C96B-46DB-A217-59112EDA2488}" presName="parentText" presStyleLbl="node1" presStyleIdx="0" presStyleCnt="4">
        <dgm:presLayoutVars>
          <dgm:chMax val="0"/>
          <dgm:bulletEnabled val="1"/>
        </dgm:presLayoutVars>
      </dgm:prSet>
      <dgm:spPr/>
    </dgm:pt>
    <dgm:pt modelId="{2DE57D5A-5D0C-456E-BCAE-B575C7DE6458}" type="pres">
      <dgm:prSet presAssocID="{720B601B-B7B6-4749-BCFF-865B2A082A6A}" presName="spacer" presStyleCnt="0"/>
      <dgm:spPr/>
    </dgm:pt>
    <dgm:pt modelId="{817D35B2-0DA3-4EBE-9AF8-6DA4E3235CF4}" type="pres">
      <dgm:prSet presAssocID="{A9D9161F-2813-449F-AB39-885AE5F99DC2}" presName="parentText" presStyleLbl="node1" presStyleIdx="1" presStyleCnt="4">
        <dgm:presLayoutVars>
          <dgm:chMax val="0"/>
          <dgm:bulletEnabled val="1"/>
        </dgm:presLayoutVars>
      </dgm:prSet>
      <dgm:spPr/>
    </dgm:pt>
    <dgm:pt modelId="{AAC35ACD-3B7B-4921-B52E-B02ED7962BDC}" type="pres">
      <dgm:prSet presAssocID="{D94880BE-896C-4009-BFE9-F22AF76CC423}" presName="spacer" presStyleCnt="0"/>
      <dgm:spPr/>
    </dgm:pt>
    <dgm:pt modelId="{E9954640-542C-405C-8838-593897691A44}" type="pres">
      <dgm:prSet presAssocID="{D6AA03DC-3898-4A47-80C5-4B50599BF1D5}" presName="parentText" presStyleLbl="node1" presStyleIdx="2" presStyleCnt="4">
        <dgm:presLayoutVars>
          <dgm:chMax val="0"/>
          <dgm:bulletEnabled val="1"/>
        </dgm:presLayoutVars>
      </dgm:prSet>
      <dgm:spPr/>
    </dgm:pt>
    <dgm:pt modelId="{10A74440-7411-4FAC-8774-4A654EE96EBF}" type="pres">
      <dgm:prSet presAssocID="{04C4D9B6-D941-4C56-A6D8-9328D98E7316}" presName="spacer" presStyleCnt="0"/>
      <dgm:spPr/>
    </dgm:pt>
    <dgm:pt modelId="{5A4A45FB-7CEE-406C-8FCC-2DB3A6AE41F5}" type="pres">
      <dgm:prSet presAssocID="{59269D55-1171-4D12-9E4C-595B20DE22EB}" presName="parentText" presStyleLbl="node1" presStyleIdx="3" presStyleCnt="4">
        <dgm:presLayoutVars>
          <dgm:chMax val="0"/>
          <dgm:bulletEnabled val="1"/>
        </dgm:presLayoutVars>
      </dgm:prSet>
      <dgm:spPr/>
    </dgm:pt>
  </dgm:ptLst>
  <dgm:cxnLst>
    <dgm:cxn modelId="{C3B2B90F-6F32-444C-9A19-5F3BF8F2A2A8}" srcId="{0219CDDF-F223-45C3-9C4A-A09912990F7B}" destId="{D6AA03DC-3898-4A47-80C5-4B50599BF1D5}" srcOrd="2" destOrd="0" parTransId="{89546F28-D193-4844-B402-E2C3C1278424}" sibTransId="{04C4D9B6-D941-4C56-A6D8-9328D98E7316}"/>
    <dgm:cxn modelId="{90888B19-FE37-43FB-8001-B4E20994B1A5}" srcId="{0219CDDF-F223-45C3-9C4A-A09912990F7B}" destId="{A9D9161F-2813-449F-AB39-885AE5F99DC2}" srcOrd="1" destOrd="0" parTransId="{19A6EBE6-C2D4-4FE8-A5A0-E2CA32A318BD}" sibTransId="{D94880BE-896C-4009-BFE9-F22AF76CC423}"/>
    <dgm:cxn modelId="{D874C72C-D38F-4E1C-88A2-2D5EA6DF4DFF}" type="presOf" srcId="{A9D9161F-2813-449F-AB39-885AE5F99DC2}" destId="{817D35B2-0DA3-4EBE-9AF8-6DA4E3235CF4}" srcOrd="0" destOrd="0" presId="urn:microsoft.com/office/officeart/2005/8/layout/vList2"/>
    <dgm:cxn modelId="{39869030-FAB7-48BB-BEBD-C4BFE698EF16}" type="presOf" srcId="{0219CDDF-F223-45C3-9C4A-A09912990F7B}" destId="{63687E88-0D9E-496A-903C-14ED2D2B919E}" srcOrd="0" destOrd="0" presId="urn:microsoft.com/office/officeart/2005/8/layout/vList2"/>
    <dgm:cxn modelId="{B268834D-8227-48A1-BF9E-6190A6838722}" type="presOf" srcId="{D6AA03DC-3898-4A47-80C5-4B50599BF1D5}" destId="{E9954640-542C-405C-8838-593897691A44}" srcOrd="0" destOrd="0" presId="urn:microsoft.com/office/officeart/2005/8/layout/vList2"/>
    <dgm:cxn modelId="{2F5F5688-6135-488F-B239-1D94446330A5}" type="presOf" srcId="{59269D55-1171-4D12-9E4C-595B20DE22EB}" destId="{5A4A45FB-7CEE-406C-8FCC-2DB3A6AE41F5}" srcOrd="0" destOrd="0" presId="urn:microsoft.com/office/officeart/2005/8/layout/vList2"/>
    <dgm:cxn modelId="{3BE6A992-6784-403B-8783-CAABE7B31CE8}" srcId="{0219CDDF-F223-45C3-9C4A-A09912990F7B}" destId="{59269D55-1171-4D12-9E4C-595B20DE22EB}" srcOrd="3" destOrd="0" parTransId="{8709FED2-9501-45A5-890E-5651298A1F33}" sibTransId="{6D44C165-4F76-473D-81C8-CDE578206024}"/>
    <dgm:cxn modelId="{A7BD44A5-2AB4-46F7-8D0F-9E221CF19CFD}" srcId="{0219CDDF-F223-45C3-9C4A-A09912990F7B}" destId="{D3EC4C8D-C96B-46DB-A217-59112EDA2488}" srcOrd="0" destOrd="0" parTransId="{915292D7-E63F-40EC-B938-CD427BDBBC92}" sibTransId="{720B601B-B7B6-4749-BCFF-865B2A082A6A}"/>
    <dgm:cxn modelId="{647398DD-4A0E-492C-A3DA-533A7F1529AE}" type="presOf" srcId="{D3EC4C8D-C96B-46DB-A217-59112EDA2488}" destId="{26FEAE7D-055B-4CD9-8318-13C9748273EE}" srcOrd="0" destOrd="0" presId="urn:microsoft.com/office/officeart/2005/8/layout/vList2"/>
    <dgm:cxn modelId="{072D588B-6570-4F76-AFE7-A5F94A743732}" type="presParOf" srcId="{63687E88-0D9E-496A-903C-14ED2D2B919E}" destId="{26FEAE7D-055B-4CD9-8318-13C9748273EE}" srcOrd="0" destOrd="0" presId="urn:microsoft.com/office/officeart/2005/8/layout/vList2"/>
    <dgm:cxn modelId="{9E7BDF8A-BBEA-440F-B25B-127EAF870066}" type="presParOf" srcId="{63687E88-0D9E-496A-903C-14ED2D2B919E}" destId="{2DE57D5A-5D0C-456E-BCAE-B575C7DE6458}" srcOrd="1" destOrd="0" presId="urn:microsoft.com/office/officeart/2005/8/layout/vList2"/>
    <dgm:cxn modelId="{3236AB6C-3C0E-4035-97B2-1797F8488D19}" type="presParOf" srcId="{63687E88-0D9E-496A-903C-14ED2D2B919E}" destId="{817D35B2-0DA3-4EBE-9AF8-6DA4E3235CF4}" srcOrd="2" destOrd="0" presId="urn:microsoft.com/office/officeart/2005/8/layout/vList2"/>
    <dgm:cxn modelId="{14CC7B80-C4DB-40BC-9634-B9F60C905826}" type="presParOf" srcId="{63687E88-0D9E-496A-903C-14ED2D2B919E}" destId="{AAC35ACD-3B7B-4921-B52E-B02ED7962BDC}" srcOrd="3" destOrd="0" presId="urn:microsoft.com/office/officeart/2005/8/layout/vList2"/>
    <dgm:cxn modelId="{6C188364-DF6A-4A25-90A3-4AEB323AF02E}" type="presParOf" srcId="{63687E88-0D9E-496A-903C-14ED2D2B919E}" destId="{E9954640-542C-405C-8838-593897691A44}" srcOrd="4" destOrd="0" presId="urn:microsoft.com/office/officeart/2005/8/layout/vList2"/>
    <dgm:cxn modelId="{947BB0D3-CCD0-489F-84EE-3E46520C2B27}" type="presParOf" srcId="{63687E88-0D9E-496A-903C-14ED2D2B919E}" destId="{10A74440-7411-4FAC-8774-4A654EE96EBF}" srcOrd="5" destOrd="0" presId="urn:microsoft.com/office/officeart/2005/8/layout/vList2"/>
    <dgm:cxn modelId="{05DA62B2-EAF4-4A60-AEC6-D1C0AF8A7CDB}" type="presParOf" srcId="{63687E88-0D9E-496A-903C-14ED2D2B919E}" destId="{5A4A45FB-7CEE-406C-8FCC-2DB3A6AE41F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219CDDF-F223-45C3-9C4A-A09912990F7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IN"/>
        </a:p>
      </dgm:t>
    </dgm:pt>
    <dgm:pt modelId="{63687E88-0D9E-496A-903C-14ED2D2B919E}" type="pres">
      <dgm:prSet presAssocID="{0219CDDF-F223-45C3-9C4A-A09912990F7B}" presName="linear" presStyleCnt="0">
        <dgm:presLayoutVars>
          <dgm:animLvl val="lvl"/>
          <dgm:resizeHandles val="exact"/>
        </dgm:presLayoutVars>
      </dgm:prSet>
      <dgm:spPr/>
    </dgm:pt>
  </dgm:ptLst>
  <dgm:cxnLst>
    <dgm:cxn modelId="{39869030-FAB7-48BB-BEBD-C4BFE698EF16}" type="presOf" srcId="{0219CDDF-F223-45C3-9C4A-A09912990F7B}" destId="{63687E88-0D9E-496A-903C-14ED2D2B919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219CDDF-F223-45C3-9C4A-A09912990F7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D3EC4C8D-C96B-46DB-A217-59112EDA2488}">
      <dgm:prSet custT="1"/>
      <dgm:spPr/>
      <dgm:t>
        <a:bodyPr/>
        <a:lstStyle/>
        <a:p>
          <a:r>
            <a:rPr lang="en-IN" sz="1200" b="1" dirty="0"/>
            <a:t>Problem</a:t>
          </a:r>
          <a:r>
            <a:rPr lang="en-IN" sz="1200" b="0" dirty="0"/>
            <a:t>: Performing loop permutation after loop tiling.</a:t>
          </a:r>
        </a:p>
      </dgm:t>
    </dgm:pt>
    <dgm:pt modelId="{915292D7-E63F-40EC-B938-CD427BDBBC92}" type="parTrans" cxnId="{A7BD44A5-2AB4-46F7-8D0F-9E221CF19CFD}">
      <dgm:prSet/>
      <dgm:spPr/>
      <dgm:t>
        <a:bodyPr/>
        <a:lstStyle/>
        <a:p>
          <a:endParaRPr lang="en-IN" sz="1200" b="0"/>
        </a:p>
      </dgm:t>
    </dgm:pt>
    <dgm:pt modelId="{720B601B-B7B6-4749-BCFF-865B2A082A6A}" type="sibTrans" cxnId="{A7BD44A5-2AB4-46F7-8D0F-9E221CF19CFD}">
      <dgm:prSet/>
      <dgm:spPr/>
      <dgm:t>
        <a:bodyPr/>
        <a:lstStyle/>
        <a:p>
          <a:endParaRPr lang="en-IN" sz="1200" b="0"/>
        </a:p>
      </dgm:t>
    </dgm:pt>
    <dgm:pt modelId="{A9D9161F-2813-449F-AB39-885AE5F99DC2}">
      <dgm:prSet custT="1"/>
      <dgm:spPr/>
      <dgm:t>
        <a:bodyPr/>
        <a:lstStyle/>
        <a:p>
          <a:r>
            <a:rPr lang="en-IN" sz="1200" b="1" dirty="0"/>
            <a:t>Challenge</a:t>
          </a:r>
          <a:r>
            <a:rPr lang="en-IN" sz="1200" b="0" dirty="0"/>
            <a:t>: Loop permutation following loop tiling creates an overly expansive exploration space, hindering optimization efficiency.</a:t>
          </a:r>
        </a:p>
      </dgm:t>
    </dgm:pt>
    <dgm:pt modelId="{19A6EBE6-C2D4-4FE8-A5A0-E2CA32A318BD}" type="parTrans" cxnId="{90888B19-FE37-43FB-8001-B4E20994B1A5}">
      <dgm:prSet/>
      <dgm:spPr/>
      <dgm:t>
        <a:bodyPr/>
        <a:lstStyle/>
        <a:p>
          <a:endParaRPr lang="en-IN" sz="1200" b="0"/>
        </a:p>
      </dgm:t>
    </dgm:pt>
    <dgm:pt modelId="{D94880BE-896C-4009-BFE9-F22AF76CC423}" type="sibTrans" cxnId="{90888B19-FE37-43FB-8001-B4E20994B1A5}">
      <dgm:prSet/>
      <dgm:spPr/>
      <dgm:t>
        <a:bodyPr/>
        <a:lstStyle/>
        <a:p>
          <a:endParaRPr lang="en-IN" sz="1200" b="0"/>
        </a:p>
      </dgm:t>
    </dgm:pt>
    <dgm:pt modelId="{D6AA03DC-3898-4A47-80C5-4B50599BF1D5}">
      <dgm:prSet custT="1"/>
      <dgm:spPr>
        <a:solidFill>
          <a:schemeClr val="accent3"/>
        </a:solidFill>
      </dgm:spPr>
      <dgm:t>
        <a:bodyPr/>
        <a:lstStyle/>
        <a:p>
          <a:r>
            <a:rPr lang="en-IN" sz="1200" b="1" dirty="0"/>
            <a:t>Solution</a:t>
          </a:r>
          <a:r>
            <a:rPr lang="en-IN" sz="1200" b="0" dirty="0"/>
            <a:t>: Reorder the optimizations to apply loop permutation before loop tiling, ensuring a more structured and manageable loop nest for permutation.</a:t>
          </a:r>
        </a:p>
      </dgm:t>
    </dgm:pt>
    <dgm:pt modelId="{89546F28-D193-4844-B402-E2C3C1278424}" type="parTrans" cxnId="{C3B2B90F-6F32-444C-9A19-5F3BF8F2A2A8}">
      <dgm:prSet/>
      <dgm:spPr/>
      <dgm:t>
        <a:bodyPr/>
        <a:lstStyle/>
        <a:p>
          <a:endParaRPr lang="en-IN"/>
        </a:p>
      </dgm:t>
    </dgm:pt>
    <dgm:pt modelId="{04C4D9B6-D941-4C56-A6D8-9328D98E7316}" type="sibTrans" cxnId="{C3B2B90F-6F32-444C-9A19-5F3BF8F2A2A8}">
      <dgm:prSet/>
      <dgm:spPr/>
      <dgm:t>
        <a:bodyPr/>
        <a:lstStyle/>
        <a:p>
          <a:endParaRPr lang="en-IN"/>
        </a:p>
      </dgm:t>
    </dgm:pt>
    <dgm:pt modelId="{D8570F2E-AB3F-4863-86FA-FA9315561E46}">
      <dgm:prSet custT="1"/>
      <dgm:spPr>
        <a:solidFill>
          <a:schemeClr val="accent3"/>
        </a:solidFill>
      </dgm:spPr>
      <dgm:t>
        <a:bodyPr/>
        <a:lstStyle/>
        <a:p>
          <a:r>
            <a:rPr lang="en-IN" sz="1200" b="1" dirty="0"/>
            <a:t>Impact</a:t>
          </a:r>
          <a:r>
            <a:rPr lang="en-IN" sz="1200" b="0" dirty="0"/>
            <a:t>: Every optimization builds on top of previous optimization’s improvements.</a:t>
          </a:r>
        </a:p>
      </dgm:t>
    </dgm:pt>
    <dgm:pt modelId="{58A34A4F-9D94-4A92-8D47-2B22295E698E}" type="parTrans" cxnId="{92556AE0-AA36-4FC3-AD29-3988D675906F}">
      <dgm:prSet/>
      <dgm:spPr/>
      <dgm:t>
        <a:bodyPr/>
        <a:lstStyle/>
        <a:p>
          <a:endParaRPr lang="en-IN"/>
        </a:p>
      </dgm:t>
    </dgm:pt>
    <dgm:pt modelId="{C1395F05-1D84-4F94-938C-2F5BF2D78A86}" type="sibTrans" cxnId="{92556AE0-AA36-4FC3-AD29-3988D675906F}">
      <dgm:prSet/>
      <dgm:spPr/>
      <dgm:t>
        <a:bodyPr/>
        <a:lstStyle/>
        <a:p>
          <a:endParaRPr lang="en-IN"/>
        </a:p>
      </dgm:t>
    </dgm:pt>
    <dgm:pt modelId="{63687E88-0D9E-496A-903C-14ED2D2B919E}" type="pres">
      <dgm:prSet presAssocID="{0219CDDF-F223-45C3-9C4A-A09912990F7B}" presName="linear" presStyleCnt="0">
        <dgm:presLayoutVars>
          <dgm:animLvl val="lvl"/>
          <dgm:resizeHandles val="exact"/>
        </dgm:presLayoutVars>
      </dgm:prSet>
      <dgm:spPr/>
    </dgm:pt>
    <dgm:pt modelId="{26FEAE7D-055B-4CD9-8318-13C9748273EE}" type="pres">
      <dgm:prSet presAssocID="{D3EC4C8D-C96B-46DB-A217-59112EDA2488}" presName="parentText" presStyleLbl="node1" presStyleIdx="0" presStyleCnt="4">
        <dgm:presLayoutVars>
          <dgm:chMax val="0"/>
          <dgm:bulletEnabled val="1"/>
        </dgm:presLayoutVars>
      </dgm:prSet>
      <dgm:spPr/>
    </dgm:pt>
    <dgm:pt modelId="{2DE57D5A-5D0C-456E-BCAE-B575C7DE6458}" type="pres">
      <dgm:prSet presAssocID="{720B601B-B7B6-4749-BCFF-865B2A082A6A}" presName="spacer" presStyleCnt="0"/>
      <dgm:spPr/>
    </dgm:pt>
    <dgm:pt modelId="{817D35B2-0DA3-4EBE-9AF8-6DA4E3235CF4}" type="pres">
      <dgm:prSet presAssocID="{A9D9161F-2813-449F-AB39-885AE5F99DC2}" presName="parentText" presStyleLbl="node1" presStyleIdx="1" presStyleCnt="4">
        <dgm:presLayoutVars>
          <dgm:chMax val="0"/>
          <dgm:bulletEnabled val="1"/>
        </dgm:presLayoutVars>
      </dgm:prSet>
      <dgm:spPr/>
    </dgm:pt>
    <dgm:pt modelId="{AAC35ACD-3B7B-4921-B52E-B02ED7962BDC}" type="pres">
      <dgm:prSet presAssocID="{D94880BE-896C-4009-BFE9-F22AF76CC423}" presName="spacer" presStyleCnt="0"/>
      <dgm:spPr/>
    </dgm:pt>
    <dgm:pt modelId="{E9954640-542C-405C-8838-593897691A44}" type="pres">
      <dgm:prSet presAssocID="{D6AA03DC-3898-4A47-80C5-4B50599BF1D5}" presName="parentText" presStyleLbl="node1" presStyleIdx="2" presStyleCnt="4">
        <dgm:presLayoutVars>
          <dgm:chMax val="0"/>
          <dgm:bulletEnabled val="1"/>
        </dgm:presLayoutVars>
      </dgm:prSet>
      <dgm:spPr/>
    </dgm:pt>
    <dgm:pt modelId="{6DA9CBC7-D583-40A2-861F-73FA051E2800}" type="pres">
      <dgm:prSet presAssocID="{04C4D9B6-D941-4C56-A6D8-9328D98E7316}" presName="spacer" presStyleCnt="0"/>
      <dgm:spPr/>
    </dgm:pt>
    <dgm:pt modelId="{B38462A4-5791-4F07-B36A-EC413E9EE2AF}" type="pres">
      <dgm:prSet presAssocID="{D8570F2E-AB3F-4863-86FA-FA9315561E46}" presName="parentText" presStyleLbl="node1" presStyleIdx="3" presStyleCnt="4">
        <dgm:presLayoutVars>
          <dgm:chMax val="0"/>
          <dgm:bulletEnabled val="1"/>
        </dgm:presLayoutVars>
      </dgm:prSet>
      <dgm:spPr/>
    </dgm:pt>
  </dgm:ptLst>
  <dgm:cxnLst>
    <dgm:cxn modelId="{C3B2B90F-6F32-444C-9A19-5F3BF8F2A2A8}" srcId="{0219CDDF-F223-45C3-9C4A-A09912990F7B}" destId="{D6AA03DC-3898-4A47-80C5-4B50599BF1D5}" srcOrd="2" destOrd="0" parTransId="{89546F28-D193-4844-B402-E2C3C1278424}" sibTransId="{04C4D9B6-D941-4C56-A6D8-9328D98E7316}"/>
    <dgm:cxn modelId="{90888B19-FE37-43FB-8001-B4E20994B1A5}" srcId="{0219CDDF-F223-45C3-9C4A-A09912990F7B}" destId="{A9D9161F-2813-449F-AB39-885AE5F99DC2}" srcOrd="1" destOrd="0" parTransId="{19A6EBE6-C2D4-4FE8-A5A0-E2CA32A318BD}" sibTransId="{D94880BE-896C-4009-BFE9-F22AF76CC423}"/>
    <dgm:cxn modelId="{D874C72C-D38F-4E1C-88A2-2D5EA6DF4DFF}" type="presOf" srcId="{A9D9161F-2813-449F-AB39-885AE5F99DC2}" destId="{817D35B2-0DA3-4EBE-9AF8-6DA4E3235CF4}" srcOrd="0" destOrd="0" presId="urn:microsoft.com/office/officeart/2005/8/layout/vList2"/>
    <dgm:cxn modelId="{39869030-FAB7-48BB-BEBD-C4BFE698EF16}" type="presOf" srcId="{0219CDDF-F223-45C3-9C4A-A09912990F7B}" destId="{63687E88-0D9E-496A-903C-14ED2D2B919E}" srcOrd="0" destOrd="0" presId="urn:microsoft.com/office/officeart/2005/8/layout/vList2"/>
    <dgm:cxn modelId="{B268834D-8227-48A1-BF9E-6190A6838722}" type="presOf" srcId="{D6AA03DC-3898-4A47-80C5-4B50599BF1D5}" destId="{E9954640-542C-405C-8838-593897691A44}" srcOrd="0" destOrd="0" presId="urn:microsoft.com/office/officeart/2005/8/layout/vList2"/>
    <dgm:cxn modelId="{A7BD44A5-2AB4-46F7-8D0F-9E221CF19CFD}" srcId="{0219CDDF-F223-45C3-9C4A-A09912990F7B}" destId="{D3EC4C8D-C96B-46DB-A217-59112EDA2488}" srcOrd="0" destOrd="0" parTransId="{915292D7-E63F-40EC-B938-CD427BDBBC92}" sibTransId="{720B601B-B7B6-4749-BCFF-865B2A082A6A}"/>
    <dgm:cxn modelId="{BC3B75B5-41F0-4A40-B2F0-122376EAE360}" type="presOf" srcId="{D8570F2E-AB3F-4863-86FA-FA9315561E46}" destId="{B38462A4-5791-4F07-B36A-EC413E9EE2AF}" srcOrd="0" destOrd="0" presId="urn:microsoft.com/office/officeart/2005/8/layout/vList2"/>
    <dgm:cxn modelId="{647398DD-4A0E-492C-A3DA-533A7F1529AE}" type="presOf" srcId="{D3EC4C8D-C96B-46DB-A217-59112EDA2488}" destId="{26FEAE7D-055B-4CD9-8318-13C9748273EE}" srcOrd="0" destOrd="0" presId="urn:microsoft.com/office/officeart/2005/8/layout/vList2"/>
    <dgm:cxn modelId="{92556AE0-AA36-4FC3-AD29-3988D675906F}" srcId="{0219CDDF-F223-45C3-9C4A-A09912990F7B}" destId="{D8570F2E-AB3F-4863-86FA-FA9315561E46}" srcOrd="3" destOrd="0" parTransId="{58A34A4F-9D94-4A92-8D47-2B22295E698E}" sibTransId="{C1395F05-1D84-4F94-938C-2F5BF2D78A86}"/>
    <dgm:cxn modelId="{072D588B-6570-4F76-AFE7-A5F94A743732}" type="presParOf" srcId="{63687E88-0D9E-496A-903C-14ED2D2B919E}" destId="{26FEAE7D-055B-4CD9-8318-13C9748273EE}" srcOrd="0" destOrd="0" presId="urn:microsoft.com/office/officeart/2005/8/layout/vList2"/>
    <dgm:cxn modelId="{9E7BDF8A-BBEA-440F-B25B-127EAF870066}" type="presParOf" srcId="{63687E88-0D9E-496A-903C-14ED2D2B919E}" destId="{2DE57D5A-5D0C-456E-BCAE-B575C7DE6458}" srcOrd="1" destOrd="0" presId="urn:microsoft.com/office/officeart/2005/8/layout/vList2"/>
    <dgm:cxn modelId="{3236AB6C-3C0E-4035-97B2-1797F8488D19}" type="presParOf" srcId="{63687E88-0D9E-496A-903C-14ED2D2B919E}" destId="{817D35B2-0DA3-4EBE-9AF8-6DA4E3235CF4}" srcOrd="2" destOrd="0" presId="urn:microsoft.com/office/officeart/2005/8/layout/vList2"/>
    <dgm:cxn modelId="{14CC7B80-C4DB-40BC-9634-B9F60C905826}" type="presParOf" srcId="{63687E88-0D9E-496A-903C-14ED2D2B919E}" destId="{AAC35ACD-3B7B-4921-B52E-B02ED7962BDC}" srcOrd="3" destOrd="0" presId="urn:microsoft.com/office/officeart/2005/8/layout/vList2"/>
    <dgm:cxn modelId="{6C188364-DF6A-4A25-90A3-4AEB323AF02E}" type="presParOf" srcId="{63687E88-0D9E-496A-903C-14ED2D2B919E}" destId="{E9954640-542C-405C-8838-593897691A44}" srcOrd="4" destOrd="0" presId="urn:microsoft.com/office/officeart/2005/8/layout/vList2"/>
    <dgm:cxn modelId="{A1E57B61-A1C8-4F01-82EF-24AC2710F24E}" type="presParOf" srcId="{63687E88-0D9E-496A-903C-14ED2D2B919E}" destId="{6DA9CBC7-D583-40A2-861F-73FA051E2800}" srcOrd="5" destOrd="0" presId="urn:microsoft.com/office/officeart/2005/8/layout/vList2"/>
    <dgm:cxn modelId="{D4C8DC0F-94B9-432F-BF1C-F1F767AD5872}" type="presParOf" srcId="{63687E88-0D9E-496A-903C-14ED2D2B919E}" destId="{B38462A4-5791-4F07-B36A-EC413E9EE2AF}" srcOrd="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61B0A6-F1D1-48ED-A0B9-FFAEFEDEBCF2}"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B84A7379-7701-4FAA-A4C3-8AF6A852414F}">
      <dgm:prSet custT="1"/>
      <dgm:spPr/>
      <dgm:t>
        <a:bodyPr/>
        <a:lstStyle/>
        <a:p>
          <a:r>
            <a:rPr lang="en-US" sz="1200" b="0" i="0" dirty="0"/>
            <a:t>Problem 2: Permutation mapping doesn’t work correctly. The issue is in MLIR-OPT.</a:t>
          </a:r>
          <a:endParaRPr lang="en-IN" sz="1200" dirty="0"/>
        </a:p>
      </dgm:t>
    </dgm:pt>
    <dgm:pt modelId="{9C7EB0EC-9FEB-4B57-B249-79C1E00019CC}" type="parTrans" cxnId="{74399D48-CD10-4905-96DC-B0FCCCC99398}">
      <dgm:prSet/>
      <dgm:spPr/>
      <dgm:t>
        <a:bodyPr/>
        <a:lstStyle/>
        <a:p>
          <a:endParaRPr lang="en-IN" sz="1600"/>
        </a:p>
      </dgm:t>
    </dgm:pt>
    <dgm:pt modelId="{40A4FA5B-8218-4817-8049-BF9D7D0B5357}" type="sibTrans" cxnId="{74399D48-CD10-4905-96DC-B0FCCCC99398}">
      <dgm:prSet/>
      <dgm:spPr/>
      <dgm:t>
        <a:bodyPr/>
        <a:lstStyle/>
        <a:p>
          <a:endParaRPr lang="en-IN" sz="1600"/>
        </a:p>
      </dgm:t>
    </dgm:pt>
    <dgm:pt modelId="{15817877-1B54-46AD-AA14-75C6E5C06EB7}">
      <dgm:prSet custT="1"/>
      <dgm:spPr/>
      <dgm:t>
        <a:bodyPr/>
        <a:lstStyle/>
        <a:p>
          <a:r>
            <a:rPr lang="en-IN" sz="1200" dirty="0"/>
            <a:t>Problem 1: Cannot give permutation order to SODA.</a:t>
          </a:r>
        </a:p>
      </dgm:t>
    </dgm:pt>
    <dgm:pt modelId="{71B00CF9-1CE3-4497-9F37-80D78D7D10A9}" type="parTrans" cxnId="{DEB1C99E-51D3-40B7-82BD-E3F5FF4DC293}">
      <dgm:prSet/>
      <dgm:spPr/>
      <dgm:t>
        <a:bodyPr/>
        <a:lstStyle/>
        <a:p>
          <a:endParaRPr lang="en-IN"/>
        </a:p>
      </dgm:t>
    </dgm:pt>
    <dgm:pt modelId="{B545B629-0865-41C2-8598-29B57AECDE0F}" type="sibTrans" cxnId="{DEB1C99E-51D3-40B7-82BD-E3F5FF4DC293}">
      <dgm:prSet/>
      <dgm:spPr/>
      <dgm:t>
        <a:bodyPr/>
        <a:lstStyle/>
        <a:p>
          <a:endParaRPr lang="en-IN"/>
        </a:p>
      </dgm:t>
    </dgm:pt>
    <dgm:pt modelId="{10F762E2-EFD8-40E5-95FC-FF6E0EF74DB7}">
      <dgm:prSet custT="1"/>
      <dgm:spPr/>
      <dgm:t>
        <a:bodyPr/>
        <a:lstStyle/>
        <a:p>
          <a:r>
            <a:rPr lang="en-IN" sz="1200" dirty="0"/>
            <a:t>Create custom set of passes to use perform loop permutation.</a:t>
          </a:r>
        </a:p>
      </dgm:t>
    </dgm:pt>
    <dgm:pt modelId="{B24885E7-FE97-43D1-9DF5-B4CA710849CB}" type="parTrans" cxnId="{647FF434-ACE0-495A-A03D-C2C372C5C1B1}">
      <dgm:prSet/>
      <dgm:spPr/>
      <dgm:t>
        <a:bodyPr/>
        <a:lstStyle/>
        <a:p>
          <a:endParaRPr lang="en-IN"/>
        </a:p>
      </dgm:t>
    </dgm:pt>
    <dgm:pt modelId="{816270A8-1E4C-4ABA-B383-0C769A538EE4}" type="sibTrans" cxnId="{647FF434-ACE0-495A-A03D-C2C372C5C1B1}">
      <dgm:prSet/>
      <dgm:spPr/>
      <dgm:t>
        <a:bodyPr/>
        <a:lstStyle/>
        <a:p>
          <a:endParaRPr lang="en-IN"/>
        </a:p>
      </dgm:t>
    </dgm:pt>
    <dgm:pt modelId="{E86A47C4-B4FF-4565-9C15-8197AA5EEE16}">
      <dgm:prSet custT="1"/>
      <dgm:spPr>
        <a:noFill/>
      </dgm:spPr>
      <dgm:t>
        <a:bodyPr/>
        <a:lstStyle/>
        <a:p>
          <a:r>
            <a:rPr lang="en-US" sz="1200" b="0" i="0" dirty="0"/>
            <a:t>Created CSV files for all 3 </a:t>
          </a:r>
          <a:r>
            <a:rPr lang="en-US" sz="1200" b="0" i="0" dirty="0" err="1"/>
            <a:t>linalgs</a:t>
          </a:r>
          <a:r>
            <a:rPr lang="en-US" sz="1200" b="0" i="0" dirty="0"/>
            <a:t> to map correctly.</a:t>
          </a:r>
          <a:endParaRPr lang="en-IN" sz="1200" dirty="0"/>
        </a:p>
      </dgm:t>
    </dgm:pt>
    <dgm:pt modelId="{34942FAA-EAE9-42CD-8C38-8315B84D4629}" type="parTrans" cxnId="{AEF4C555-39B5-4010-AC02-6D407CA8A831}">
      <dgm:prSet/>
      <dgm:spPr/>
      <dgm:t>
        <a:bodyPr/>
        <a:lstStyle/>
        <a:p>
          <a:endParaRPr lang="en-IN"/>
        </a:p>
      </dgm:t>
    </dgm:pt>
    <dgm:pt modelId="{DD0905C4-A8FF-4766-AE67-AC0866011EE7}" type="sibTrans" cxnId="{AEF4C555-39B5-4010-AC02-6D407CA8A831}">
      <dgm:prSet/>
      <dgm:spPr/>
      <dgm:t>
        <a:bodyPr/>
        <a:lstStyle/>
        <a:p>
          <a:endParaRPr lang="en-IN"/>
        </a:p>
      </dgm:t>
    </dgm:pt>
    <dgm:pt modelId="{2F8F6449-3E9A-4C3B-A1CC-A8590BB87B32}" type="pres">
      <dgm:prSet presAssocID="{4F61B0A6-F1D1-48ED-A0B9-FFAEFEDEBCF2}" presName="linear" presStyleCnt="0">
        <dgm:presLayoutVars>
          <dgm:animLvl val="lvl"/>
          <dgm:resizeHandles val="exact"/>
        </dgm:presLayoutVars>
      </dgm:prSet>
      <dgm:spPr/>
    </dgm:pt>
    <dgm:pt modelId="{3A02E015-CDB9-4672-8541-9655A9AF8C8F}" type="pres">
      <dgm:prSet presAssocID="{15817877-1B54-46AD-AA14-75C6E5C06EB7}" presName="parentText" presStyleLbl="node1" presStyleIdx="0" presStyleCnt="2" custLinFactNeighborY="-21088">
        <dgm:presLayoutVars>
          <dgm:chMax val="0"/>
          <dgm:bulletEnabled val="1"/>
        </dgm:presLayoutVars>
      </dgm:prSet>
      <dgm:spPr/>
    </dgm:pt>
    <dgm:pt modelId="{3C86D4C7-4B08-4F41-9B53-9D99F23E7C3D}" type="pres">
      <dgm:prSet presAssocID="{15817877-1B54-46AD-AA14-75C6E5C06EB7}" presName="childText" presStyleLbl="revTx" presStyleIdx="0" presStyleCnt="2" custLinFactNeighborY="13568">
        <dgm:presLayoutVars>
          <dgm:bulletEnabled val="1"/>
        </dgm:presLayoutVars>
      </dgm:prSet>
      <dgm:spPr/>
    </dgm:pt>
    <dgm:pt modelId="{C8961CB4-E310-4439-BF80-061F8A7F4E22}" type="pres">
      <dgm:prSet presAssocID="{B84A7379-7701-4FAA-A4C3-8AF6A852414F}" presName="parentText" presStyleLbl="node1" presStyleIdx="1" presStyleCnt="2" custLinFactNeighborY="-10319">
        <dgm:presLayoutVars>
          <dgm:chMax val="0"/>
          <dgm:bulletEnabled val="1"/>
        </dgm:presLayoutVars>
      </dgm:prSet>
      <dgm:spPr/>
    </dgm:pt>
    <dgm:pt modelId="{70D35EC4-D5DB-40DE-81B3-E34DB0A77A8C}" type="pres">
      <dgm:prSet presAssocID="{B84A7379-7701-4FAA-A4C3-8AF6A852414F}" presName="childText" presStyleLbl="revTx" presStyleIdx="1" presStyleCnt="2" custLinFactNeighborY="60967">
        <dgm:presLayoutVars>
          <dgm:bulletEnabled val="1"/>
        </dgm:presLayoutVars>
      </dgm:prSet>
      <dgm:spPr/>
    </dgm:pt>
  </dgm:ptLst>
  <dgm:cxnLst>
    <dgm:cxn modelId="{EB1B3300-2083-4C7D-94A5-1A0D9BA7BE49}" type="presOf" srcId="{B84A7379-7701-4FAA-A4C3-8AF6A852414F}" destId="{C8961CB4-E310-4439-BF80-061F8A7F4E22}" srcOrd="0" destOrd="0" presId="urn:microsoft.com/office/officeart/2005/8/layout/vList2"/>
    <dgm:cxn modelId="{647FF434-ACE0-495A-A03D-C2C372C5C1B1}" srcId="{15817877-1B54-46AD-AA14-75C6E5C06EB7}" destId="{10F762E2-EFD8-40E5-95FC-FF6E0EF74DB7}" srcOrd="0" destOrd="0" parTransId="{B24885E7-FE97-43D1-9DF5-B4CA710849CB}" sibTransId="{816270A8-1E4C-4ABA-B383-0C769A538EE4}"/>
    <dgm:cxn modelId="{CC3C0F5B-2D99-4642-9713-745D7FDE6243}" type="presOf" srcId="{10F762E2-EFD8-40E5-95FC-FF6E0EF74DB7}" destId="{3C86D4C7-4B08-4F41-9B53-9D99F23E7C3D}" srcOrd="0" destOrd="0" presId="urn:microsoft.com/office/officeart/2005/8/layout/vList2"/>
    <dgm:cxn modelId="{E75F7F62-4072-49ED-82F7-505912B957D5}" type="presOf" srcId="{E86A47C4-B4FF-4565-9C15-8197AA5EEE16}" destId="{70D35EC4-D5DB-40DE-81B3-E34DB0A77A8C}" srcOrd="0" destOrd="0" presId="urn:microsoft.com/office/officeart/2005/8/layout/vList2"/>
    <dgm:cxn modelId="{74399D48-CD10-4905-96DC-B0FCCCC99398}" srcId="{4F61B0A6-F1D1-48ED-A0B9-FFAEFEDEBCF2}" destId="{B84A7379-7701-4FAA-A4C3-8AF6A852414F}" srcOrd="1" destOrd="0" parTransId="{9C7EB0EC-9FEB-4B57-B249-79C1E00019CC}" sibTransId="{40A4FA5B-8218-4817-8049-BF9D7D0B5357}"/>
    <dgm:cxn modelId="{94DCDC4A-CD51-44BE-B6F6-D6498AC8539E}" type="presOf" srcId="{4F61B0A6-F1D1-48ED-A0B9-FFAEFEDEBCF2}" destId="{2F8F6449-3E9A-4C3B-A1CC-A8590BB87B32}" srcOrd="0" destOrd="0" presId="urn:microsoft.com/office/officeart/2005/8/layout/vList2"/>
    <dgm:cxn modelId="{AEF4C555-39B5-4010-AC02-6D407CA8A831}" srcId="{B84A7379-7701-4FAA-A4C3-8AF6A852414F}" destId="{E86A47C4-B4FF-4565-9C15-8197AA5EEE16}" srcOrd="0" destOrd="0" parTransId="{34942FAA-EAE9-42CD-8C38-8315B84D4629}" sibTransId="{DD0905C4-A8FF-4766-AE67-AC0866011EE7}"/>
    <dgm:cxn modelId="{DEB1C99E-51D3-40B7-82BD-E3F5FF4DC293}" srcId="{4F61B0A6-F1D1-48ED-A0B9-FFAEFEDEBCF2}" destId="{15817877-1B54-46AD-AA14-75C6E5C06EB7}" srcOrd="0" destOrd="0" parTransId="{71B00CF9-1CE3-4497-9F37-80D78D7D10A9}" sibTransId="{B545B629-0865-41C2-8598-29B57AECDE0F}"/>
    <dgm:cxn modelId="{537C61A7-B282-45BB-AFCE-A97934AEAF77}" type="presOf" srcId="{15817877-1B54-46AD-AA14-75C6E5C06EB7}" destId="{3A02E015-CDB9-4672-8541-9655A9AF8C8F}" srcOrd="0" destOrd="0" presId="urn:microsoft.com/office/officeart/2005/8/layout/vList2"/>
    <dgm:cxn modelId="{8B37092F-330C-4AFE-9474-AA7675034107}" type="presParOf" srcId="{2F8F6449-3E9A-4C3B-A1CC-A8590BB87B32}" destId="{3A02E015-CDB9-4672-8541-9655A9AF8C8F}" srcOrd="0" destOrd="0" presId="urn:microsoft.com/office/officeart/2005/8/layout/vList2"/>
    <dgm:cxn modelId="{CAC80C69-4BF5-4DC0-AB05-F6DA4B42725F}" type="presParOf" srcId="{2F8F6449-3E9A-4C3B-A1CC-A8590BB87B32}" destId="{3C86D4C7-4B08-4F41-9B53-9D99F23E7C3D}" srcOrd="1" destOrd="0" presId="urn:microsoft.com/office/officeart/2005/8/layout/vList2"/>
    <dgm:cxn modelId="{D2D4D2B3-E475-4958-82F9-238E9EC75CCA}" type="presParOf" srcId="{2F8F6449-3E9A-4C3B-A1CC-A8590BB87B32}" destId="{C8961CB4-E310-4439-BF80-061F8A7F4E22}" srcOrd="2" destOrd="0" presId="urn:microsoft.com/office/officeart/2005/8/layout/vList2"/>
    <dgm:cxn modelId="{C4E3D36A-D143-4621-A99D-12F36CD7B2B3}" type="presParOf" srcId="{2F8F6449-3E9A-4C3B-A1CC-A8590BB87B32}" destId="{70D35EC4-D5DB-40DE-81B3-E34DB0A77A8C}"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B8809AA-3E91-4AF4-96AE-DACA716B8E9A}"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D31E54C3-93A9-4DC0-918E-E3594AA087EA}">
      <dgm:prSet custT="1"/>
      <dgm:spPr/>
      <dgm:t>
        <a:bodyPr/>
        <a:lstStyle/>
        <a:p>
          <a:r>
            <a:rPr lang="en-IN" sz="1800" b="0" i="0" dirty="0"/>
            <a:t>Issue 1: Uniform Tile Size Limitation in SODA Pipeline for Bambu</a:t>
          </a:r>
          <a:endParaRPr lang="en-IN" sz="1800" dirty="0"/>
        </a:p>
      </dgm:t>
    </dgm:pt>
    <dgm:pt modelId="{FCE1C0BD-A649-4505-83F4-C542DF5BAD85}" type="parTrans" cxnId="{991EE572-FD1C-4B23-9B6F-168A90BC2B49}">
      <dgm:prSet/>
      <dgm:spPr/>
      <dgm:t>
        <a:bodyPr/>
        <a:lstStyle/>
        <a:p>
          <a:endParaRPr lang="en-IN"/>
        </a:p>
      </dgm:t>
    </dgm:pt>
    <dgm:pt modelId="{2C719BD1-7439-45A9-8197-6A4CD7F27A4B}" type="sibTrans" cxnId="{991EE572-FD1C-4B23-9B6F-168A90BC2B49}">
      <dgm:prSet/>
      <dgm:spPr/>
      <dgm:t>
        <a:bodyPr/>
        <a:lstStyle/>
        <a:p>
          <a:endParaRPr lang="en-IN"/>
        </a:p>
      </dgm:t>
    </dgm:pt>
    <dgm:pt modelId="{C2CE2261-B0C4-4D6B-811E-94A13359BB34}">
      <dgm:prSet custT="1"/>
      <dgm:spPr/>
      <dgm:t>
        <a:bodyPr/>
        <a:lstStyle/>
        <a:p>
          <a:pPr>
            <a:lnSpc>
              <a:spcPct val="150000"/>
            </a:lnSpc>
          </a:pPr>
          <a:r>
            <a:rPr lang="en-IN" sz="1400" b="1" i="0" dirty="0"/>
            <a:t>Problem</a:t>
          </a:r>
          <a:r>
            <a:rPr lang="en-IN" sz="1400" b="0" i="0" dirty="0"/>
            <a:t>: The SODA pipeline for Bambu only allows one uniform tile size, which limits flexibility in applying tiling optimizations.</a:t>
          </a:r>
          <a:endParaRPr lang="en-IN" sz="1400" dirty="0"/>
        </a:p>
      </dgm:t>
    </dgm:pt>
    <dgm:pt modelId="{A0BE1A0F-72E1-4F6E-8999-7A913395D717}" type="parTrans" cxnId="{E8A3AEF5-C739-4048-B6C5-1145F35A743B}">
      <dgm:prSet/>
      <dgm:spPr/>
      <dgm:t>
        <a:bodyPr/>
        <a:lstStyle/>
        <a:p>
          <a:endParaRPr lang="en-IN"/>
        </a:p>
      </dgm:t>
    </dgm:pt>
    <dgm:pt modelId="{22BEA56D-A7D1-49E8-8433-49BF03BAF4CC}" type="sibTrans" cxnId="{E8A3AEF5-C739-4048-B6C5-1145F35A743B}">
      <dgm:prSet/>
      <dgm:spPr/>
      <dgm:t>
        <a:bodyPr/>
        <a:lstStyle/>
        <a:p>
          <a:endParaRPr lang="en-IN"/>
        </a:p>
      </dgm:t>
    </dgm:pt>
    <dgm:pt modelId="{28CF5135-7DBE-47D4-9114-610725816524}">
      <dgm:prSet custT="1"/>
      <dgm:spPr/>
      <dgm:t>
        <a:bodyPr/>
        <a:lstStyle/>
        <a:p>
          <a:pPr>
            <a:lnSpc>
              <a:spcPct val="150000"/>
            </a:lnSpc>
          </a:pPr>
          <a:r>
            <a:rPr lang="en-IN" sz="1400" b="1" i="0" dirty="0"/>
            <a:t>Solution</a:t>
          </a:r>
          <a:r>
            <a:rPr lang="en-IN" sz="1400" b="0" i="0" dirty="0"/>
            <a:t>: Use the "Affine Tile Sizes" pass and create a custom set of passes to explore different tile sizes and optimize the process.</a:t>
          </a:r>
          <a:endParaRPr lang="en-IN" sz="1400" dirty="0"/>
        </a:p>
      </dgm:t>
    </dgm:pt>
    <dgm:pt modelId="{D8308D96-E4CB-444F-A332-E9FB144BBA73}" type="parTrans" cxnId="{8AD819E6-68D8-42CB-AE75-CD85E3814D8D}">
      <dgm:prSet/>
      <dgm:spPr/>
      <dgm:t>
        <a:bodyPr/>
        <a:lstStyle/>
        <a:p>
          <a:endParaRPr lang="en-IN"/>
        </a:p>
      </dgm:t>
    </dgm:pt>
    <dgm:pt modelId="{01018154-D8CC-4FF2-B52B-7C1232F30852}" type="sibTrans" cxnId="{8AD819E6-68D8-42CB-AE75-CD85E3814D8D}">
      <dgm:prSet/>
      <dgm:spPr/>
      <dgm:t>
        <a:bodyPr/>
        <a:lstStyle/>
        <a:p>
          <a:endParaRPr lang="en-IN"/>
        </a:p>
      </dgm:t>
    </dgm:pt>
    <dgm:pt modelId="{838934B4-490B-4627-A799-7E1BC6AC016B}">
      <dgm:prSet custT="1"/>
      <dgm:spPr/>
      <dgm:t>
        <a:bodyPr/>
        <a:lstStyle/>
        <a:p>
          <a:r>
            <a:rPr lang="en-IN" sz="1800" b="0" i="0" dirty="0"/>
            <a:t>Issue 2: Promote Buffers to Stack Pass</a:t>
          </a:r>
          <a:endParaRPr lang="en-IN" sz="1800" dirty="0"/>
        </a:p>
      </dgm:t>
    </dgm:pt>
    <dgm:pt modelId="{45D3223B-D784-4A09-BDA9-411C3B9A33DD}" type="parTrans" cxnId="{00334A76-5F20-4DE5-8575-93A71CBF7F86}">
      <dgm:prSet/>
      <dgm:spPr/>
      <dgm:t>
        <a:bodyPr/>
        <a:lstStyle/>
        <a:p>
          <a:endParaRPr lang="en-IN"/>
        </a:p>
      </dgm:t>
    </dgm:pt>
    <dgm:pt modelId="{09F26538-1DAF-4360-ABFE-36BFF61FFA79}" type="sibTrans" cxnId="{00334A76-5F20-4DE5-8575-93A71CBF7F86}">
      <dgm:prSet/>
      <dgm:spPr/>
      <dgm:t>
        <a:bodyPr/>
        <a:lstStyle/>
        <a:p>
          <a:endParaRPr lang="en-IN"/>
        </a:p>
      </dgm:t>
    </dgm:pt>
    <dgm:pt modelId="{96E2E954-BECD-4BEC-8E03-666045006124}">
      <dgm:prSet custT="1"/>
      <dgm:spPr/>
      <dgm:t>
        <a:bodyPr/>
        <a:lstStyle/>
        <a:p>
          <a:pPr>
            <a:lnSpc>
              <a:spcPct val="150000"/>
            </a:lnSpc>
          </a:pPr>
          <a:r>
            <a:rPr lang="en-IN" sz="1400" b="1" i="0" dirty="0"/>
            <a:t>Problem</a:t>
          </a:r>
          <a:r>
            <a:rPr lang="en-IN" sz="1400" b="0" i="0" dirty="0"/>
            <a:t>: The "Promote Buffers to Stack" pass causes the affine loop tiling pass to fail, throwing an error.</a:t>
          </a:r>
          <a:endParaRPr lang="en-IN" sz="1400" dirty="0"/>
        </a:p>
      </dgm:t>
    </dgm:pt>
    <dgm:pt modelId="{C60B6602-26D4-44A5-96C1-C66090FC3987}" type="parTrans" cxnId="{C6F5D639-3465-4E05-B520-2D8D43420B8C}">
      <dgm:prSet/>
      <dgm:spPr/>
      <dgm:t>
        <a:bodyPr/>
        <a:lstStyle/>
        <a:p>
          <a:endParaRPr lang="en-IN"/>
        </a:p>
      </dgm:t>
    </dgm:pt>
    <dgm:pt modelId="{A9EDFE1E-F42F-4744-89F4-6B7F2DC1F337}" type="sibTrans" cxnId="{C6F5D639-3465-4E05-B520-2D8D43420B8C}">
      <dgm:prSet/>
      <dgm:spPr/>
      <dgm:t>
        <a:bodyPr/>
        <a:lstStyle/>
        <a:p>
          <a:endParaRPr lang="en-IN"/>
        </a:p>
      </dgm:t>
    </dgm:pt>
    <dgm:pt modelId="{072A94FB-4F7C-4E88-BACE-CC322759EABC}">
      <dgm:prSet custT="1"/>
      <dgm:spPr/>
      <dgm:t>
        <a:bodyPr/>
        <a:lstStyle/>
        <a:p>
          <a:pPr>
            <a:lnSpc>
              <a:spcPct val="150000"/>
            </a:lnSpc>
          </a:pPr>
          <a:r>
            <a:rPr lang="en-IN" sz="1400" b="1" i="0" dirty="0"/>
            <a:t>Solution</a:t>
          </a:r>
          <a:r>
            <a:rPr lang="en-IN" sz="1400" b="0" i="0" dirty="0"/>
            <a:t>: Remove the "Promote Buffers to Stack" pass entirely to allow the affine loop tiling pass to execute without errors, enabling successful tiling optimizations.</a:t>
          </a:r>
          <a:endParaRPr lang="en-IN" sz="1400" dirty="0"/>
        </a:p>
      </dgm:t>
    </dgm:pt>
    <dgm:pt modelId="{F66B4FA1-2F62-4DB3-B530-1A9A7A0453C3}" type="parTrans" cxnId="{9FEBA0A5-8C50-4CED-88D9-A8D7B89C7A63}">
      <dgm:prSet/>
      <dgm:spPr/>
      <dgm:t>
        <a:bodyPr/>
        <a:lstStyle/>
        <a:p>
          <a:endParaRPr lang="en-IN"/>
        </a:p>
      </dgm:t>
    </dgm:pt>
    <dgm:pt modelId="{4222310D-653E-4F68-87E6-D89ADF8AC728}" type="sibTrans" cxnId="{9FEBA0A5-8C50-4CED-88D9-A8D7B89C7A63}">
      <dgm:prSet/>
      <dgm:spPr/>
      <dgm:t>
        <a:bodyPr/>
        <a:lstStyle/>
        <a:p>
          <a:endParaRPr lang="en-IN"/>
        </a:p>
      </dgm:t>
    </dgm:pt>
    <dgm:pt modelId="{F8D1B55D-D1C6-4306-8F69-8FD1AB4453A7}" type="pres">
      <dgm:prSet presAssocID="{3B8809AA-3E91-4AF4-96AE-DACA716B8E9A}" presName="linear" presStyleCnt="0">
        <dgm:presLayoutVars>
          <dgm:animLvl val="lvl"/>
          <dgm:resizeHandles val="exact"/>
        </dgm:presLayoutVars>
      </dgm:prSet>
      <dgm:spPr/>
    </dgm:pt>
    <dgm:pt modelId="{DB788EDF-4947-4570-8174-69CB79B146FB}" type="pres">
      <dgm:prSet presAssocID="{D31E54C3-93A9-4DC0-918E-E3594AA087EA}" presName="parentText" presStyleLbl="node1" presStyleIdx="0" presStyleCnt="2">
        <dgm:presLayoutVars>
          <dgm:chMax val="0"/>
          <dgm:bulletEnabled val="1"/>
        </dgm:presLayoutVars>
      </dgm:prSet>
      <dgm:spPr/>
    </dgm:pt>
    <dgm:pt modelId="{F63C9A39-4CAF-4454-8F08-819D5F5E3F81}" type="pres">
      <dgm:prSet presAssocID="{D31E54C3-93A9-4DC0-918E-E3594AA087EA}" presName="childText" presStyleLbl="revTx" presStyleIdx="0" presStyleCnt="2">
        <dgm:presLayoutVars>
          <dgm:bulletEnabled val="1"/>
        </dgm:presLayoutVars>
      </dgm:prSet>
      <dgm:spPr/>
    </dgm:pt>
    <dgm:pt modelId="{2EF80744-E193-4219-BBBE-15D7D3DE0C7A}" type="pres">
      <dgm:prSet presAssocID="{838934B4-490B-4627-A799-7E1BC6AC016B}" presName="parentText" presStyleLbl="node1" presStyleIdx="1" presStyleCnt="2">
        <dgm:presLayoutVars>
          <dgm:chMax val="0"/>
          <dgm:bulletEnabled val="1"/>
        </dgm:presLayoutVars>
      </dgm:prSet>
      <dgm:spPr/>
    </dgm:pt>
    <dgm:pt modelId="{F5C354C3-A65A-4E8A-ABB8-89D4E6EEF945}" type="pres">
      <dgm:prSet presAssocID="{838934B4-490B-4627-A799-7E1BC6AC016B}" presName="childText" presStyleLbl="revTx" presStyleIdx="1" presStyleCnt="2">
        <dgm:presLayoutVars>
          <dgm:bulletEnabled val="1"/>
        </dgm:presLayoutVars>
      </dgm:prSet>
      <dgm:spPr/>
    </dgm:pt>
  </dgm:ptLst>
  <dgm:cxnLst>
    <dgm:cxn modelId="{139DD021-059E-4DFC-ACC5-E7069760E70D}" type="presOf" srcId="{28CF5135-7DBE-47D4-9114-610725816524}" destId="{F63C9A39-4CAF-4454-8F08-819D5F5E3F81}" srcOrd="0" destOrd="1" presId="urn:microsoft.com/office/officeart/2005/8/layout/vList2"/>
    <dgm:cxn modelId="{CA4E8C25-1578-446D-8BAD-533DD7BB3D4B}" type="presOf" srcId="{C2CE2261-B0C4-4D6B-811E-94A13359BB34}" destId="{F63C9A39-4CAF-4454-8F08-819D5F5E3F81}" srcOrd="0" destOrd="0" presId="urn:microsoft.com/office/officeart/2005/8/layout/vList2"/>
    <dgm:cxn modelId="{FE911C2B-3A2C-4BE2-8FD3-642BA1B4D0C4}" type="presOf" srcId="{3B8809AA-3E91-4AF4-96AE-DACA716B8E9A}" destId="{F8D1B55D-D1C6-4306-8F69-8FD1AB4453A7}" srcOrd="0" destOrd="0" presId="urn:microsoft.com/office/officeart/2005/8/layout/vList2"/>
    <dgm:cxn modelId="{C6F5D639-3465-4E05-B520-2D8D43420B8C}" srcId="{838934B4-490B-4627-A799-7E1BC6AC016B}" destId="{96E2E954-BECD-4BEC-8E03-666045006124}" srcOrd="0" destOrd="0" parTransId="{C60B6602-26D4-44A5-96C1-C66090FC3987}" sibTransId="{A9EDFE1E-F42F-4744-89F4-6B7F2DC1F337}"/>
    <dgm:cxn modelId="{11F38A4B-A025-4069-B0D5-A98C6A92A2C4}" type="presOf" srcId="{072A94FB-4F7C-4E88-BACE-CC322759EABC}" destId="{F5C354C3-A65A-4E8A-ABB8-89D4E6EEF945}" srcOrd="0" destOrd="1" presId="urn:microsoft.com/office/officeart/2005/8/layout/vList2"/>
    <dgm:cxn modelId="{991EE572-FD1C-4B23-9B6F-168A90BC2B49}" srcId="{3B8809AA-3E91-4AF4-96AE-DACA716B8E9A}" destId="{D31E54C3-93A9-4DC0-918E-E3594AA087EA}" srcOrd="0" destOrd="0" parTransId="{FCE1C0BD-A649-4505-83F4-C542DF5BAD85}" sibTransId="{2C719BD1-7439-45A9-8197-6A4CD7F27A4B}"/>
    <dgm:cxn modelId="{00334A76-5F20-4DE5-8575-93A71CBF7F86}" srcId="{3B8809AA-3E91-4AF4-96AE-DACA716B8E9A}" destId="{838934B4-490B-4627-A799-7E1BC6AC016B}" srcOrd="1" destOrd="0" parTransId="{45D3223B-D784-4A09-BDA9-411C3B9A33DD}" sibTransId="{09F26538-1DAF-4360-ABFE-36BFF61FFA79}"/>
    <dgm:cxn modelId="{5C401457-8A76-4843-B355-D277A59BF74B}" type="presOf" srcId="{838934B4-490B-4627-A799-7E1BC6AC016B}" destId="{2EF80744-E193-4219-BBBE-15D7D3DE0C7A}" srcOrd="0" destOrd="0" presId="urn:microsoft.com/office/officeart/2005/8/layout/vList2"/>
    <dgm:cxn modelId="{69D94394-3F66-4E86-8076-737415FE0F90}" type="presOf" srcId="{96E2E954-BECD-4BEC-8E03-666045006124}" destId="{F5C354C3-A65A-4E8A-ABB8-89D4E6EEF945}" srcOrd="0" destOrd="0" presId="urn:microsoft.com/office/officeart/2005/8/layout/vList2"/>
    <dgm:cxn modelId="{9FEBA0A5-8C50-4CED-88D9-A8D7B89C7A63}" srcId="{838934B4-490B-4627-A799-7E1BC6AC016B}" destId="{072A94FB-4F7C-4E88-BACE-CC322759EABC}" srcOrd="1" destOrd="0" parTransId="{F66B4FA1-2F62-4DB3-B530-1A9A7A0453C3}" sibTransId="{4222310D-653E-4F68-87E6-D89ADF8AC728}"/>
    <dgm:cxn modelId="{D04EFDC7-7659-4E5D-8D48-F11FCEBA109E}" type="presOf" srcId="{D31E54C3-93A9-4DC0-918E-E3594AA087EA}" destId="{DB788EDF-4947-4570-8174-69CB79B146FB}" srcOrd="0" destOrd="0" presId="urn:microsoft.com/office/officeart/2005/8/layout/vList2"/>
    <dgm:cxn modelId="{8AD819E6-68D8-42CB-AE75-CD85E3814D8D}" srcId="{D31E54C3-93A9-4DC0-918E-E3594AA087EA}" destId="{28CF5135-7DBE-47D4-9114-610725816524}" srcOrd="1" destOrd="0" parTransId="{D8308D96-E4CB-444F-A332-E9FB144BBA73}" sibTransId="{01018154-D8CC-4FF2-B52B-7C1232F30852}"/>
    <dgm:cxn modelId="{E8A3AEF5-C739-4048-B6C5-1145F35A743B}" srcId="{D31E54C3-93A9-4DC0-918E-E3594AA087EA}" destId="{C2CE2261-B0C4-4D6B-811E-94A13359BB34}" srcOrd="0" destOrd="0" parTransId="{A0BE1A0F-72E1-4F6E-8999-7A913395D717}" sibTransId="{22BEA56D-A7D1-49E8-8433-49BF03BAF4CC}"/>
    <dgm:cxn modelId="{A40D7F60-F3B7-4ABF-A87E-BD9D87830D8E}" type="presParOf" srcId="{F8D1B55D-D1C6-4306-8F69-8FD1AB4453A7}" destId="{DB788EDF-4947-4570-8174-69CB79B146FB}" srcOrd="0" destOrd="0" presId="urn:microsoft.com/office/officeart/2005/8/layout/vList2"/>
    <dgm:cxn modelId="{98D08C1A-FBAC-4B31-86FA-AE41B73B17A4}" type="presParOf" srcId="{F8D1B55D-D1C6-4306-8F69-8FD1AB4453A7}" destId="{F63C9A39-4CAF-4454-8F08-819D5F5E3F81}" srcOrd="1" destOrd="0" presId="urn:microsoft.com/office/officeart/2005/8/layout/vList2"/>
    <dgm:cxn modelId="{A554E61C-8753-458D-A059-B6378C3CAE43}" type="presParOf" srcId="{F8D1B55D-D1C6-4306-8F69-8FD1AB4453A7}" destId="{2EF80744-E193-4219-BBBE-15D7D3DE0C7A}" srcOrd="2" destOrd="0" presId="urn:microsoft.com/office/officeart/2005/8/layout/vList2"/>
    <dgm:cxn modelId="{681507B8-A05D-435D-BABA-0182C6837F24}" type="presParOf" srcId="{F8D1B55D-D1C6-4306-8F69-8FD1AB4453A7}" destId="{F5C354C3-A65A-4E8A-ABB8-89D4E6EEF94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90A20EF-4C58-43C9-8568-B4A568D59ADB}"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C3974E86-1C99-4717-80DC-71DEF771A1B9}">
      <dgm:prSet custT="1"/>
      <dgm:spPr/>
      <dgm:t>
        <a:bodyPr/>
        <a:lstStyle/>
        <a:p>
          <a:r>
            <a:rPr lang="en-IN" sz="1800" b="0" i="0" dirty="0"/>
            <a:t>Issue 1: Affine Scalar Replacement</a:t>
          </a:r>
          <a:endParaRPr lang="en-IN" sz="1800" dirty="0"/>
        </a:p>
      </dgm:t>
    </dgm:pt>
    <dgm:pt modelId="{D44B8A20-6A41-4B65-9A22-2431CF2D417A}" type="parTrans" cxnId="{7C77A7EA-E4FD-44A0-A763-E24338635C64}">
      <dgm:prSet/>
      <dgm:spPr/>
      <dgm:t>
        <a:bodyPr/>
        <a:lstStyle/>
        <a:p>
          <a:endParaRPr lang="en-IN"/>
        </a:p>
      </dgm:t>
    </dgm:pt>
    <dgm:pt modelId="{B24D8240-2B3C-4C20-A6CE-3206D8F8A592}" type="sibTrans" cxnId="{7C77A7EA-E4FD-44A0-A763-E24338635C64}">
      <dgm:prSet/>
      <dgm:spPr/>
      <dgm:t>
        <a:bodyPr/>
        <a:lstStyle/>
        <a:p>
          <a:endParaRPr lang="en-IN"/>
        </a:p>
      </dgm:t>
    </dgm:pt>
    <dgm:pt modelId="{B68D6E91-5461-4256-BEFC-A9260F3BF894}">
      <dgm:prSet custT="1"/>
      <dgm:spPr/>
      <dgm:t>
        <a:bodyPr/>
        <a:lstStyle/>
        <a:p>
          <a:pPr>
            <a:lnSpc>
              <a:spcPct val="150000"/>
            </a:lnSpc>
          </a:pPr>
          <a:r>
            <a:rPr lang="en-IN" sz="1400" b="1" i="0" dirty="0"/>
            <a:t>Problem</a:t>
          </a:r>
          <a:r>
            <a:rPr lang="en-IN" sz="1400" b="0" i="0" dirty="0"/>
            <a:t>: Performing Affine Scalar Replacement too early can cause significant delays in replacing all scalars in the unrolled affine loop.</a:t>
          </a:r>
          <a:endParaRPr lang="en-IN" sz="1400" dirty="0"/>
        </a:p>
      </dgm:t>
    </dgm:pt>
    <dgm:pt modelId="{CD18C5BC-2E10-474D-98FB-B2840D2D37A5}" type="parTrans" cxnId="{1FC8DB83-80D7-4BF1-8139-B5409B454968}">
      <dgm:prSet/>
      <dgm:spPr/>
      <dgm:t>
        <a:bodyPr/>
        <a:lstStyle/>
        <a:p>
          <a:endParaRPr lang="en-IN"/>
        </a:p>
      </dgm:t>
    </dgm:pt>
    <dgm:pt modelId="{01A91957-87A9-4B35-A4BA-11D8FFC6D2DD}" type="sibTrans" cxnId="{1FC8DB83-80D7-4BF1-8139-B5409B454968}">
      <dgm:prSet/>
      <dgm:spPr/>
      <dgm:t>
        <a:bodyPr/>
        <a:lstStyle/>
        <a:p>
          <a:endParaRPr lang="en-IN"/>
        </a:p>
      </dgm:t>
    </dgm:pt>
    <dgm:pt modelId="{C59BF6BF-900C-405C-80F1-953C7F1DF8A4}">
      <dgm:prSet custT="1"/>
      <dgm:spPr/>
      <dgm:t>
        <a:bodyPr/>
        <a:lstStyle/>
        <a:p>
          <a:pPr>
            <a:lnSpc>
              <a:spcPct val="150000"/>
            </a:lnSpc>
          </a:pPr>
          <a:r>
            <a:rPr lang="en-IN" sz="1400" b="1" i="0" dirty="0"/>
            <a:t>Solution</a:t>
          </a:r>
          <a:r>
            <a:rPr lang="en-IN" sz="1400" b="0" i="0" dirty="0"/>
            <a:t>: Perform loop unrolling after scalar replacement to efficiently handle scalars in unrolled loops.</a:t>
          </a:r>
          <a:endParaRPr lang="en-IN" sz="1400" dirty="0"/>
        </a:p>
      </dgm:t>
    </dgm:pt>
    <dgm:pt modelId="{E66EF9CC-8C79-4B5A-9899-327505D6588E}" type="parTrans" cxnId="{60DAAB43-348F-45B9-9E1D-77BBDECAC3C8}">
      <dgm:prSet/>
      <dgm:spPr/>
      <dgm:t>
        <a:bodyPr/>
        <a:lstStyle/>
        <a:p>
          <a:endParaRPr lang="en-IN"/>
        </a:p>
      </dgm:t>
    </dgm:pt>
    <dgm:pt modelId="{3B4D5C7E-DA96-438D-8FBB-0A0357013A7C}" type="sibTrans" cxnId="{60DAAB43-348F-45B9-9E1D-77BBDECAC3C8}">
      <dgm:prSet/>
      <dgm:spPr/>
      <dgm:t>
        <a:bodyPr/>
        <a:lstStyle/>
        <a:p>
          <a:endParaRPr lang="en-IN"/>
        </a:p>
      </dgm:t>
    </dgm:pt>
    <dgm:pt modelId="{903967C4-6222-44F1-85F1-646180558D00}">
      <dgm:prSet custT="1"/>
      <dgm:spPr/>
      <dgm:t>
        <a:bodyPr/>
        <a:lstStyle/>
        <a:p>
          <a:r>
            <a:rPr lang="en-IN" sz="1800" b="0" i="0" dirty="0"/>
            <a:t>Issue 2: Buffer Trick</a:t>
          </a:r>
          <a:endParaRPr lang="en-IN" sz="1800" dirty="0"/>
        </a:p>
      </dgm:t>
    </dgm:pt>
    <dgm:pt modelId="{E73D7BE6-5917-43F4-BC09-9BBD8A96D69F}" type="parTrans" cxnId="{26842AF3-946E-4F58-94B6-106B137B52BB}">
      <dgm:prSet/>
      <dgm:spPr/>
      <dgm:t>
        <a:bodyPr/>
        <a:lstStyle/>
        <a:p>
          <a:endParaRPr lang="en-IN"/>
        </a:p>
      </dgm:t>
    </dgm:pt>
    <dgm:pt modelId="{81E1B4B0-B0AB-45AE-A907-AF74B44C06D0}" type="sibTrans" cxnId="{26842AF3-946E-4F58-94B6-106B137B52BB}">
      <dgm:prSet/>
      <dgm:spPr/>
      <dgm:t>
        <a:bodyPr/>
        <a:lstStyle/>
        <a:p>
          <a:endParaRPr lang="en-IN"/>
        </a:p>
      </dgm:t>
    </dgm:pt>
    <dgm:pt modelId="{4B818FBB-9BE3-48CB-8A71-707D7AA3BB1E}">
      <dgm:prSet custT="1"/>
      <dgm:spPr/>
      <dgm:t>
        <a:bodyPr/>
        <a:lstStyle/>
        <a:p>
          <a:pPr>
            <a:lnSpc>
              <a:spcPct val="150000"/>
            </a:lnSpc>
          </a:pPr>
          <a:r>
            <a:rPr lang="en-IN" sz="1400" b="1" i="0" dirty="0"/>
            <a:t>Problem</a:t>
          </a:r>
          <a:r>
            <a:rPr lang="en-IN" sz="1400" b="0" i="0" dirty="0"/>
            <a:t>: Using temporary buffers to store intermediate values combined with loop unrolling creates an excess of buffers, complicating the synthesis process (e.g., using tools like Bambu for Verilog generation).</a:t>
          </a:r>
          <a:endParaRPr lang="en-IN" sz="1400" dirty="0"/>
        </a:p>
      </dgm:t>
    </dgm:pt>
    <dgm:pt modelId="{8977CB8F-6C7C-4824-9938-93789B4D3D50}" type="parTrans" cxnId="{A82D7AEF-C059-4FC2-AB53-5F6D86EFFE51}">
      <dgm:prSet/>
      <dgm:spPr/>
      <dgm:t>
        <a:bodyPr/>
        <a:lstStyle/>
        <a:p>
          <a:endParaRPr lang="en-IN"/>
        </a:p>
      </dgm:t>
    </dgm:pt>
    <dgm:pt modelId="{5362CD75-AA2A-4881-A43B-8F5DE3CDA9D2}" type="sibTrans" cxnId="{A82D7AEF-C059-4FC2-AB53-5F6D86EFFE51}">
      <dgm:prSet/>
      <dgm:spPr/>
      <dgm:t>
        <a:bodyPr/>
        <a:lstStyle/>
        <a:p>
          <a:endParaRPr lang="en-IN"/>
        </a:p>
      </dgm:t>
    </dgm:pt>
    <dgm:pt modelId="{1D561DB6-DCF2-4783-86C3-48E297843B41}">
      <dgm:prSet custT="1"/>
      <dgm:spPr/>
      <dgm:t>
        <a:bodyPr/>
        <a:lstStyle/>
        <a:p>
          <a:pPr>
            <a:lnSpc>
              <a:spcPct val="150000"/>
            </a:lnSpc>
          </a:pPr>
          <a:r>
            <a:rPr lang="en-IN" sz="1400" b="1" i="0" dirty="0"/>
            <a:t>Solution</a:t>
          </a:r>
          <a:r>
            <a:rPr lang="en-IN" sz="1400" b="0" i="0" dirty="0"/>
            <a:t>: Remove the buffer trick for unrolling to simplify the number of buffers and streamline the synthesis process.</a:t>
          </a:r>
          <a:endParaRPr lang="en-IN" sz="1400" dirty="0"/>
        </a:p>
      </dgm:t>
    </dgm:pt>
    <dgm:pt modelId="{A283CAC5-1145-4ED2-AE1E-4DC7C9DEC5A5}" type="parTrans" cxnId="{DCCB83CE-6810-4395-85AA-BF204EC9114D}">
      <dgm:prSet/>
      <dgm:spPr/>
      <dgm:t>
        <a:bodyPr/>
        <a:lstStyle/>
        <a:p>
          <a:endParaRPr lang="en-IN"/>
        </a:p>
      </dgm:t>
    </dgm:pt>
    <dgm:pt modelId="{B136EA01-761A-4D2E-8028-0A77DE7800CC}" type="sibTrans" cxnId="{DCCB83CE-6810-4395-85AA-BF204EC9114D}">
      <dgm:prSet/>
      <dgm:spPr/>
      <dgm:t>
        <a:bodyPr/>
        <a:lstStyle/>
        <a:p>
          <a:endParaRPr lang="en-IN"/>
        </a:p>
      </dgm:t>
    </dgm:pt>
    <dgm:pt modelId="{8BB4E377-5C57-4D4B-9DAC-5EED196D6F2D}" type="pres">
      <dgm:prSet presAssocID="{F90A20EF-4C58-43C9-8568-B4A568D59ADB}" presName="linear" presStyleCnt="0">
        <dgm:presLayoutVars>
          <dgm:animLvl val="lvl"/>
          <dgm:resizeHandles val="exact"/>
        </dgm:presLayoutVars>
      </dgm:prSet>
      <dgm:spPr/>
    </dgm:pt>
    <dgm:pt modelId="{078AFAE7-D749-4141-82E7-FB40FE8E96EB}" type="pres">
      <dgm:prSet presAssocID="{C3974E86-1C99-4717-80DC-71DEF771A1B9}" presName="parentText" presStyleLbl="node1" presStyleIdx="0" presStyleCnt="2">
        <dgm:presLayoutVars>
          <dgm:chMax val="0"/>
          <dgm:bulletEnabled val="1"/>
        </dgm:presLayoutVars>
      </dgm:prSet>
      <dgm:spPr/>
    </dgm:pt>
    <dgm:pt modelId="{9B079AA6-62AE-4567-B604-E8B7D3FCD79B}" type="pres">
      <dgm:prSet presAssocID="{C3974E86-1C99-4717-80DC-71DEF771A1B9}" presName="childText" presStyleLbl="revTx" presStyleIdx="0" presStyleCnt="2">
        <dgm:presLayoutVars>
          <dgm:bulletEnabled val="1"/>
        </dgm:presLayoutVars>
      </dgm:prSet>
      <dgm:spPr/>
    </dgm:pt>
    <dgm:pt modelId="{B1991E30-EDD1-4E35-B693-51B3373DF237}" type="pres">
      <dgm:prSet presAssocID="{903967C4-6222-44F1-85F1-646180558D00}" presName="parentText" presStyleLbl="node1" presStyleIdx="1" presStyleCnt="2">
        <dgm:presLayoutVars>
          <dgm:chMax val="0"/>
          <dgm:bulletEnabled val="1"/>
        </dgm:presLayoutVars>
      </dgm:prSet>
      <dgm:spPr/>
    </dgm:pt>
    <dgm:pt modelId="{4580FFF7-E08F-4B96-93BF-D88F4E825885}" type="pres">
      <dgm:prSet presAssocID="{903967C4-6222-44F1-85F1-646180558D00}" presName="childText" presStyleLbl="revTx" presStyleIdx="1" presStyleCnt="2">
        <dgm:presLayoutVars>
          <dgm:bulletEnabled val="1"/>
        </dgm:presLayoutVars>
      </dgm:prSet>
      <dgm:spPr/>
    </dgm:pt>
  </dgm:ptLst>
  <dgm:cxnLst>
    <dgm:cxn modelId="{2513F51D-5DF9-4579-8B4F-AA22AC2CB586}" type="presOf" srcId="{C3974E86-1C99-4717-80DC-71DEF771A1B9}" destId="{078AFAE7-D749-4141-82E7-FB40FE8E96EB}" srcOrd="0" destOrd="0" presId="urn:microsoft.com/office/officeart/2005/8/layout/vList2"/>
    <dgm:cxn modelId="{60DAAB43-348F-45B9-9E1D-77BBDECAC3C8}" srcId="{C3974E86-1C99-4717-80DC-71DEF771A1B9}" destId="{C59BF6BF-900C-405C-80F1-953C7F1DF8A4}" srcOrd="1" destOrd="0" parTransId="{E66EF9CC-8C79-4B5A-9899-327505D6588E}" sibTransId="{3B4D5C7E-DA96-438D-8FBB-0A0357013A7C}"/>
    <dgm:cxn modelId="{53517C44-63CF-4E66-9288-009AE605FCA5}" type="presOf" srcId="{1D561DB6-DCF2-4783-86C3-48E297843B41}" destId="{4580FFF7-E08F-4B96-93BF-D88F4E825885}" srcOrd="0" destOrd="1" presId="urn:microsoft.com/office/officeart/2005/8/layout/vList2"/>
    <dgm:cxn modelId="{1FC8DB83-80D7-4BF1-8139-B5409B454968}" srcId="{C3974E86-1C99-4717-80DC-71DEF771A1B9}" destId="{B68D6E91-5461-4256-BEFC-A9260F3BF894}" srcOrd="0" destOrd="0" parTransId="{CD18C5BC-2E10-474D-98FB-B2840D2D37A5}" sibTransId="{01A91957-87A9-4B35-A4BA-11D8FFC6D2DD}"/>
    <dgm:cxn modelId="{FDDC589A-1BBF-4C28-A0C0-6391A0F3D467}" type="presOf" srcId="{C59BF6BF-900C-405C-80F1-953C7F1DF8A4}" destId="{9B079AA6-62AE-4567-B604-E8B7D3FCD79B}" srcOrd="0" destOrd="1" presId="urn:microsoft.com/office/officeart/2005/8/layout/vList2"/>
    <dgm:cxn modelId="{ADF361A3-BC2E-4C2F-8F3A-70737CCDBDAB}" type="presOf" srcId="{F90A20EF-4C58-43C9-8568-B4A568D59ADB}" destId="{8BB4E377-5C57-4D4B-9DAC-5EED196D6F2D}" srcOrd="0" destOrd="0" presId="urn:microsoft.com/office/officeart/2005/8/layout/vList2"/>
    <dgm:cxn modelId="{84D386A5-4B81-44C8-BF16-97D00521F696}" type="presOf" srcId="{4B818FBB-9BE3-48CB-8A71-707D7AA3BB1E}" destId="{4580FFF7-E08F-4B96-93BF-D88F4E825885}" srcOrd="0" destOrd="0" presId="urn:microsoft.com/office/officeart/2005/8/layout/vList2"/>
    <dgm:cxn modelId="{C8C6AEB7-8F4B-4114-B6AD-7FAF1CFF188D}" type="presOf" srcId="{903967C4-6222-44F1-85F1-646180558D00}" destId="{B1991E30-EDD1-4E35-B693-51B3373DF237}" srcOrd="0" destOrd="0" presId="urn:microsoft.com/office/officeart/2005/8/layout/vList2"/>
    <dgm:cxn modelId="{DCCB83CE-6810-4395-85AA-BF204EC9114D}" srcId="{903967C4-6222-44F1-85F1-646180558D00}" destId="{1D561DB6-DCF2-4783-86C3-48E297843B41}" srcOrd="1" destOrd="0" parTransId="{A283CAC5-1145-4ED2-AE1E-4DC7C9DEC5A5}" sibTransId="{B136EA01-761A-4D2E-8028-0A77DE7800CC}"/>
    <dgm:cxn modelId="{C799C6D3-D7D3-4510-9912-8F5B81D13C37}" type="presOf" srcId="{B68D6E91-5461-4256-BEFC-A9260F3BF894}" destId="{9B079AA6-62AE-4567-B604-E8B7D3FCD79B}" srcOrd="0" destOrd="0" presId="urn:microsoft.com/office/officeart/2005/8/layout/vList2"/>
    <dgm:cxn modelId="{7C77A7EA-E4FD-44A0-A763-E24338635C64}" srcId="{F90A20EF-4C58-43C9-8568-B4A568D59ADB}" destId="{C3974E86-1C99-4717-80DC-71DEF771A1B9}" srcOrd="0" destOrd="0" parTransId="{D44B8A20-6A41-4B65-9A22-2431CF2D417A}" sibTransId="{B24D8240-2B3C-4C20-A6CE-3206D8F8A592}"/>
    <dgm:cxn modelId="{A82D7AEF-C059-4FC2-AB53-5F6D86EFFE51}" srcId="{903967C4-6222-44F1-85F1-646180558D00}" destId="{4B818FBB-9BE3-48CB-8A71-707D7AA3BB1E}" srcOrd="0" destOrd="0" parTransId="{8977CB8F-6C7C-4824-9938-93789B4D3D50}" sibTransId="{5362CD75-AA2A-4881-A43B-8F5DE3CDA9D2}"/>
    <dgm:cxn modelId="{26842AF3-946E-4F58-94B6-106B137B52BB}" srcId="{F90A20EF-4C58-43C9-8568-B4A568D59ADB}" destId="{903967C4-6222-44F1-85F1-646180558D00}" srcOrd="1" destOrd="0" parTransId="{E73D7BE6-5917-43F4-BC09-9BBD8A96D69F}" sibTransId="{81E1B4B0-B0AB-45AE-A907-AF74B44C06D0}"/>
    <dgm:cxn modelId="{A10613F9-041A-4203-9F12-816A8E5DCE34}" type="presParOf" srcId="{8BB4E377-5C57-4D4B-9DAC-5EED196D6F2D}" destId="{078AFAE7-D749-4141-82E7-FB40FE8E96EB}" srcOrd="0" destOrd="0" presId="urn:microsoft.com/office/officeart/2005/8/layout/vList2"/>
    <dgm:cxn modelId="{1B16F171-C0DE-4F36-9D5A-45F8ED7A8871}" type="presParOf" srcId="{8BB4E377-5C57-4D4B-9DAC-5EED196D6F2D}" destId="{9B079AA6-62AE-4567-B604-E8B7D3FCD79B}" srcOrd="1" destOrd="0" presId="urn:microsoft.com/office/officeart/2005/8/layout/vList2"/>
    <dgm:cxn modelId="{8E698677-ADEB-41F2-9328-A7140778B09C}" type="presParOf" srcId="{8BB4E377-5C57-4D4B-9DAC-5EED196D6F2D}" destId="{B1991E30-EDD1-4E35-B693-51B3373DF237}" srcOrd="2" destOrd="0" presId="urn:microsoft.com/office/officeart/2005/8/layout/vList2"/>
    <dgm:cxn modelId="{8166577F-2031-4ECB-9A16-345AD1838359}" type="presParOf" srcId="{8BB4E377-5C57-4D4B-9DAC-5EED196D6F2D}" destId="{4580FFF7-E08F-4B96-93BF-D88F4E82588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4020FA3-F438-4290-A619-5BE6D3A3B793}"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3A1B8CCB-D26B-4661-829B-0D498939F9E8}">
      <dgm:prSet custT="1"/>
      <dgm:spPr/>
      <dgm:t>
        <a:bodyPr/>
        <a:lstStyle/>
        <a:p>
          <a:r>
            <a:rPr lang="en-US" sz="1000" b="0" i="0" dirty="0"/>
            <a:t>Test bench has a time limit on how many cycles the design under test can be run for.</a:t>
          </a:r>
          <a:endParaRPr lang="en-IN" sz="1000" dirty="0"/>
        </a:p>
      </dgm:t>
    </dgm:pt>
    <dgm:pt modelId="{87D57862-E79A-4BFD-A16D-BA517E9844AC}" type="parTrans" cxnId="{F37D0F14-3742-4965-9A84-27B597F85D71}">
      <dgm:prSet/>
      <dgm:spPr/>
      <dgm:t>
        <a:bodyPr/>
        <a:lstStyle/>
        <a:p>
          <a:endParaRPr lang="en-IN" sz="1000"/>
        </a:p>
      </dgm:t>
    </dgm:pt>
    <dgm:pt modelId="{1C1F4423-87D5-41F1-AB9A-500CCC2E89E9}" type="sibTrans" cxnId="{F37D0F14-3742-4965-9A84-27B597F85D71}">
      <dgm:prSet/>
      <dgm:spPr/>
      <dgm:t>
        <a:bodyPr/>
        <a:lstStyle/>
        <a:p>
          <a:endParaRPr lang="en-IN" sz="1000"/>
        </a:p>
      </dgm:t>
    </dgm:pt>
    <dgm:pt modelId="{1C755B43-971D-4C8B-AE18-C30057290AC4}">
      <dgm:prSet custT="1"/>
      <dgm:spPr/>
      <dgm:t>
        <a:bodyPr/>
        <a:lstStyle/>
        <a:p>
          <a:pPr>
            <a:lnSpc>
              <a:spcPct val="150000"/>
            </a:lnSpc>
          </a:pPr>
          <a:r>
            <a:rPr lang="en-US" sz="1000" b="0" i="0" dirty="0"/>
            <a:t>Input channels are folded according to input feature map dimension.</a:t>
          </a:r>
        </a:p>
      </dgm:t>
    </dgm:pt>
    <dgm:pt modelId="{154DB1FA-B070-480B-BE9F-04BE094B5DCC}" type="parTrans" cxnId="{5C70E116-486D-4C22-9AC0-4759E0636AF8}">
      <dgm:prSet/>
      <dgm:spPr/>
      <dgm:t>
        <a:bodyPr/>
        <a:lstStyle/>
        <a:p>
          <a:endParaRPr lang="en-IN" sz="1000"/>
        </a:p>
      </dgm:t>
    </dgm:pt>
    <dgm:pt modelId="{7CF3467C-D757-4D22-8B10-21893033FE66}" type="sibTrans" cxnId="{5C70E116-486D-4C22-9AC0-4759E0636AF8}">
      <dgm:prSet/>
      <dgm:spPr/>
      <dgm:t>
        <a:bodyPr/>
        <a:lstStyle/>
        <a:p>
          <a:endParaRPr lang="en-IN" sz="1000"/>
        </a:p>
      </dgm:t>
    </dgm:pt>
    <dgm:pt modelId="{CE625515-CE5D-43D7-9B16-D4DB2C6227CF}">
      <dgm:prSet custT="1"/>
      <dgm:spPr/>
      <dgm:t>
        <a:bodyPr/>
        <a:lstStyle/>
        <a:p>
          <a:pPr>
            <a:lnSpc>
              <a:spcPct val="150000"/>
            </a:lnSpc>
          </a:pPr>
          <a:r>
            <a:rPr lang="en-US" sz="1000" b="0" i="0" dirty="0"/>
            <a:t>All the output channels are folded to 1.</a:t>
          </a:r>
        </a:p>
      </dgm:t>
    </dgm:pt>
    <dgm:pt modelId="{D394055F-DC87-49E2-8540-FF63120AD25D}" type="parTrans" cxnId="{EF647402-01C9-47F4-B6F3-85CF14062052}">
      <dgm:prSet/>
      <dgm:spPr/>
      <dgm:t>
        <a:bodyPr/>
        <a:lstStyle/>
        <a:p>
          <a:endParaRPr lang="en-IN" sz="1000"/>
        </a:p>
      </dgm:t>
    </dgm:pt>
    <dgm:pt modelId="{F57EEDAF-E942-4934-9850-D6839ED98A0F}" type="sibTrans" cxnId="{EF647402-01C9-47F4-B6F3-85CF14062052}">
      <dgm:prSet/>
      <dgm:spPr/>
      <dgm:t>
        <a:bodyPr/>
        <a:lstStyle/>
        <a:p>
          <a:endParaRPr lang="en-IN" sz="1000"/>
        </a:p>
      </dgm:t>
    </dgm:pt>
    <dgm:pt modelId="{39943D1F-452B-4F76-BE15-8289733E93D0}">
      <dgm:prSet custT="1"/>
      <dgm:spPr/>
      <dgm:t>
        <a:bodyPr/>
        <a:lstStyle/>
        <a:p>
          <a:r>
            <a:rPr lang="en-US" sz="1000" b="0" i="0" dirty="0"/>
            <a:t>Convolution and Depth-wise Convolution layers:</a:t>
          </a:r>
        </a:p>
      </dgm:t>
    </dgm:pt>
    <dgm:pt modelId="{36D502E3-B957-4BFF-944B-EA56BE77F70B}" type="parTrans" cxnId="{71C9C0C5-67FD-41D8-A484-A52BF17D7857}">
      <dgm:prSet/>
      <dgm:spPr/>
      <dgm:t>
        <a:bodyPr/>
        <a:lstStyle/>
        <a:p>
          <a:endParaRPr lang="en-IN" sz="1000"/>
        </a:p>
      </dgm:t>
    </dgm:pt>
    <dgm:pt modelId="{D62CF5D0-B82C-493F-804C-3A0E2FC9C341}" type="sibTrans" cxnId="{71C9C0C5-67FD-41D8-A484-A52BF17D7857}">
      <dgm:prSet/>
      <dgm:spPr/>
      <dgm:t>
        <a:bodyPr/>
        <a:lstStyle/>
        <a:p>
          <a:endParaRPr lang="en-IN" sz="1000"/>
        </a:p>
      </dgm:t>
    </dgm:pt>
    <dgm:pt modelId="{F5D7E8D6-8C4D-44E2-A5C5-3766F240D43D}">
      <dgm:prSet custT="1"/>
      <dgm:spPr/>
      <dgm:t>
        <a:bodyPr/>
        <a:lstStyle/>
        <a:p>
          <a:r>
            <a:rPr lang="en-US" sz="1000" b="0" i="0" dirty="0"/>
            <a:t>Fully Connected Layers: All the dimensions are folded to 128 for permutation and tiling) and folded to 32 for unrolling.</a:t>
          </a:r>
        </a:p>
      </dgm:t>
    </dgm:pt>
    <dgm:pt modelId="{AF936C6C-9A63-4A20-80C2-D10AA93D9055}" type="parTrans" cxnId="{5CA32631-32D5-42DD-AF96-190B4B15E320}">
      <dgm:prSet/>
      <dgm:spPr/>
      <dgm:t>
        <a:bodyPr/>
        <a:lstStyle/>
        <a:p>
          <a:endParaRPr lang="en-IN"/>
        </a:p>
      </dgm:t>
    </dgm:pt>
    <dgm:pt modelId="{E7395AA4-13BF-439C-9C41-8D62B208AEB7}" type="sibTrans" cxnId="{5CA32631-32D5-42DD-AF96-190B4B15E320}">
      <dgm:prSet/>
      <dgm:spPr/>
      <dgm:t>
        <a:bodyPr/>
        <a:lstStyle/>
        <a:p>
          <a:endParaRPr lang="en-IN"/>
        </a:p>
      </dgm:t>
    </dgm:pt>
    <dgm:pt modelId="{34BBD84C-5354-48A6-B1DD-CA2306377B83}">
      <dgm:prSet custT="1"/>
      <dgm:spPr/>
      <dgm:t>
        <a:bodyPr/>
        <a:lstStyle/>
        <a:p>
          <a:pPr>
            <a:lnSpc>
              <a:spcPct val="150000"/>
            </a:lnSpc>
          </a:pPr>
          <a:r>
            <a:rPr lang="en-US" sz="1000" b="0" i="0" dirty="0"/>
            <a:t>Further folding is done for unrolling.</a:t>
          </a:r>
        </a:p>
      </dgm:t>
    </dgm:pt>
    <dgm:pt modelId="{46BE182F-8F1E-4272-978E-42547937DE4C}" type="parTrans" cxnId="{DD973B07-22E3-4138-B4E9-C4CBF6875C11}">
      <dgm:prSet/>
      <dgm:spPr/>
      <dgm:t>
        <a:bodyPr/>
        <a:lstStyle/>
        <a:p>
          <a:endParaRPr lang="en-IN"/>
        </a:p>
      </dgm:t>
    </dgm:pt>
    <dgm:pt modelId="{9CF3E20F-9CE1-4247-B609-B5E4AF136A56}" type="sibTrans" cxnId="{DD973B07-22E3-4138-B4E9-C4CBF6875C11}">
      <dgm:prSet/>
      <dgm:spPr/>
      <dgm:t>
        <a:bodyPr/>
        <a:lstStyle/>
        <a:p>
          <a:endParaRPr lang="en-IN"/>
        </a:p>
      </dgm:t>
    </dgm:pt>
    <dgm:pt modelId="{02916083-4151-487C-B157-2BD1CD1F6200}">
      <dgm:prSet custT="1"/>
      <dgm:spPr/>
      <dgm:t>
        <a:bodyPr/>
        <a:lstStyle/>
        <a:p>
          <a:r>
            <a:rPr lang="en-IN" sz="1000" b="0" i="0" dirty="0"/>
            <a:t>Estimate total clock cycles for a layer by multiplying the clock cycles per tile by the number of tiles in the layer.</a:t>
          </a:r>
          <a:endParaRPr lang="en-US" sz="1000" b="0" i="0" dirty="0"/>
        </a:p>
      </dgm:t>
    </dgm:pt>
    <dgm:pt modelId="{601C3A17-EF1E-4C0F-859E-F63E9314A530}" type="parTrans" cxnId="{3A1E5B33-2560-4B8C-B7CC-E5A59DDC29AB}">
      <dgm:prSet/>
      <dgm:spPr/>
      <dgm:t>
        <a:bodyPr/>
        <a:lstStyle/>
        <a:p>
          <a:endParaRPr lang="en-IN"/>
        </a:p>
      </dgm:t>
    </dgm:pt>
    <dgm:pt modelId="{7405B0ED-BF86-487A-AF7B-902E42A1BDB2}" type="sibTrans" cxnId="{3A1E5B33-2560-4B8C-B7CC-E5A59DDC29AB}">
      <dgm:prSet/>
      <dgm:spPr/>
      <dgm:t>
        <a:bodyPr/>
        <a:lstStyle/>
        <a:p>
          <a:endParaRPr lang="en-IN"/>
        </a:p>
      </dgm:t>
    </dgm:pt>
    <dgm:pt modelId="{DD64A40E-8F9B-4824-BB34-1E685CE283CC}" type="pres">
      <dgm:prSet presAssocID="{C4020FA3-F438-4290-A619-5BE6D3A3B793}" presName="linear" presStyleCnt="0">
        <dgm:presLayoutVars>
          <dgm:animLvl val="lvl"/>
          <dgm:resizeHandles val="exact"/>
        </dgm:presLayoutVars>
      </dgm:prSet>
      <dgm:spPr/>
    </dgm:pt>
    <dgm:pt modelId="{BCB53F26-AD56-4205-A441-63FDE80D4ADE}" type="pres">
      <dgm:prSet presAssocID="{3A1B8CCB-D26B-4661-829B-0D498939F9E8}" presName="parentText" presStyleLbl="node1" presStyleIdx="0" presStyleCnt="4">
        <dgm:presLayoutVars>
          <dgm:chMax val="0"/>
          <dgm:bulletEnabled val="1"/>
        </dgm:presLayoutVars>
      </dgm:prSet>
      <dgm:spPr/>
    </dgm:pt>
    <dgm:pt modelId="{6538F7EE-DB96-4DC1-9651-1513E6FC58FE}" type="pres">
      <dgm:prSet presAssocID="{1C1F4423-87D5-41F1-AB9A-500CCC2E89E9}" presName="spacer" presStyleCnt="0"/>
      <dgm:spPr/>
    </dgm:pt>
    <dgm:pt modelId="{BA5B0D91-67BC-4D74-BA90-39218313C2AD}" type="pres">
      <dgm:prSet presAssocID="{39943D1F-452B-4F76-BE15-8289733E93D0}" presName="parentText" presStyleLbl="node1" presStyleIdx="1" presStyleCnt="4">
        <dgm:presLayoutVars>
          <dgm:chMax val="0"/>
          <dgm:bulletEnabled val="1"/>
        </dgm:presLayoutVars>
      </dgm:prSet>
      <dgm:spPr/>
    </dgm:pt>
    <dgm:pt modelId="{A2E80FC4-222B-4FC5-A31B-78DD6D943C54}" type="pres">
      <dgm:prSet presAssocID="{39943D1F-452B-4F76-BE15-8289733E93D0}" presName="childText" presStyleLbl="revTx" presStyleIdx="0" presStyleCnt="1">
        <dgm:presLayoutVars>
          <dgm:bulletEnabled val="1"/>
        </dgm:presLayoutVars>
      </dgm:prSet>
      <dgm:spPr/>
    </dgm:pt>
    <dgm:pt modelId="{234180CC-692D-4989-89A3-2A99ACF86C2B}" type="pres">
      <dgm:prSet presAssocID="{F5D7E8D6-8C4D-44E2-A5C5-3766F240D43D}" presName="parentText" presStyleLbl="node1" presStyleIdx="2" presStyleCnt="4">
        <dgm:presLayoutVars>
          <dgm:chMax val="0"/>
          <dgm:bulletEnabled val="1"/>
        </dgm:presLayoutVars>
      </dgm:prSet>
      <dgm:spPr/>
    </dgm:pt>
    <dgm:pt modelId="{7E327B58-7E10-42F6-A750-70CD1B6E6691}" type="pres">
      <dgm:prSet presAssocID="{E7395AA4-13BF-439C-9C41-8D62B208AEB7}" presName="spacer" presStyleCnt="0"/>
      <dgm:spPr/>
    </dgm:pt>
    <dgm:pt modelId="{DA6BFAA3-79EC-442E-8154-341D257FC742}" type="pres">
      <dgm:prSet presAssocID="{02916083-4151-487C-B157-2BD1CD1F6200}" presName="parentText" presStyleLbl="node1" presStyleIdx="3" presStyleCnt="4">
        <dgm:presLayoutVars>
          <dgm:chMax val="0"/>
          <dgm:bulletEnabled val="1"/>
        </dgm:presLayoutVars>
      </dgm:prSet>
      <dgm:spPr/>
    </dgm:pt>
  </dgm:ptLst>
  <dgm:cxnLst>
    <dgm:cxn modelId="{EF647402-01C9-47F4-B6F3-85CF14062052}" srcId="{39943D1F-452B-4F76-BE15-8289733E93D0}" destId="{CE625515-CE5D-43D7-9B16-D4DB2C6227CF}" srcOrd="0" destOrd="0" parTransId="{D394055F-DC87-49E2-8540-FF63120AD25D}" sibTransId="{F57EEDAF-E942-4934-9850-D6839ED98A0F}"/>
    <dgm:cxn modelId="{6AC5C603-B467-44FB-951D-E74329BA552E}" type="presOf" srcId="{C4020FA3-F438-4290-A619-5BE6D3A3B793}" destId="{DD64A40E-8F9B-4824-BB34-1E685CE283CC}" srcOrd="0" destOrd="0" presId="urn:microsoft.com/office/officeart/2005/8/layout/vList2"/>
    <dgm:cxn modelId="{DD973B07-22E3-4138-B4E9-C4CBF6875C11}" srcId="{39943D1F-452B-4F76-BE15-8289733E93D0}" destId="{34BBD84C-5354-48A6-B1DD-CA2306377B83}" srcOrd="2" destOrd="0" parTransId="{46BE182F-8F1E-4272-978E-42547937DE4C}" sibTransId="{9CF3E20F-9CE1-4247-B609-B5E4AF136A56}"/>
    <dgm:cxn modelId="{F37D0F14-3742-4965-9A84-27B597F85D71}" srcId="{C4020FA3-F438-4290-A619-5BE6D3A3B793}" destId="{3A1B8CCB-D26B-4661-829B-0D498939F9E8}" srcOrd="0" destOrd="0" parTransId="{87D57862-E79A-4BFD-A16D-BA517E9844AC}" sibTransId="{1C1F4423-87D5-41F1-AB9A-500CCC2E89E9}"/>
    <dgm:cxn modelId="{5C70E116-486D-4C22-9AC0-4759E0636AF8}" srcId="{39943D1F-452B-4F76-BE15-8289733E93D0}" destId="{1C755B43-971D-4C8B-AE18-C30057290AC4}" srcOrd="1" destOrd="0" parTransId="{154DB1FA-B070-480B-BE9F-04BE094B5DCC}" sibTransId="{7CF3467C-D757-4D22-8B10-21893033FE66}"/>
    <dgm:cxn modelId="{45A7C330-132E-4C7B-BC26-DFF7DDC6B326}" type="presOf" srcId="{39943D1F-452B-4F76-BE15-8289733E93D0}" destId="{BA5B0D91-67BC-4D74-BA90-39218313C2AD}" srcOrd="0" destOrd="0" presId="urn:microsoft.com/office/officeart/2005/8/layout/vList2"/>
    <dgm:cxn modelId="{5CA32631-32D5-42DD-AF96-190B4B15E320}" srcId="{C4020FA3-F438-4290-A619-5BE6D3A3B793}" destId="{F5D7E8D6-8C4D-44E2-A5C5-3766F240D43D}" srcOrd="2" destOrd="0" parTransId="{AF936C6C-9A63-4A20-80C2-D10AA93D9055}" sibTransId="{E7395AA4-13BF-439C-9C41-8D62B208AEB7}"/>
    <dgm:cxn modelId="{3A1E5B33-2560-4B8C-B7CC-E5A59DDC29AB}" srcId="{C4020FA3-F438-4290-A619-5BE6D3A3B793}" destId="{02916083-4151-487C-B157-2BD1CD1F6200}" srcOrd="3" destOrd="0" parTransId="{601C3A17-EF1E-4C0F-859E-F63E9314A530}" sibTransId="{7405B0ED-BF86-487A-AF7B-902E42A1BDB2}"/>
    <dgm:cxn modelId="{2FE33D6C-0802-4336-9920-B7A89BBCF7B2}" type="presOf" srcId="{CE625515-CE5D-43D7-9B16-D4DB2C6227CF}" destId="{A2E80FC4-222B-4FC5-A31B-78DD6D943C54}" srcOrd="0" destOrd="0" presId="urn:microsoft.com/office/officeart/2005/8/layout/vList2"/>
    <dgm:cxn modelId="{D2E6CD51-5E33-4CED-A265-1A90979767EC}" type="presOf" srcId="{F5D7E8D6-8C4D-44E2-A5C5-3766F240D43D}" destId="{234180CC-692D-4989-89A3-2A99ACF86C2B}" srcOrd="0" destOrd="0" presId="urn:microsoft.com/office/officeart/2005/8/layout/vList2"/>
    <dgm:cxn modelId="{1D762581-00B6-42F1-8A49-3C5987C20F1C}" type="presOf" srcId="{02916083-4151-487C-B157-2BD1CD1F6200}" destId="{DA6BFAA3-79EC-442E-8154-341D257FC742}" srcOrd="0" destOrd="0" presId="urn:microsoft.com/office/officeart/2005/8/layout/vList2"/>
    <dgm:cxn modelId="{9F94B8B8-E3AA-4E63-B089-77284454896B}" type="presOf" srcId="{3A1B8CCB-D26B-4661-829B-0D498939F9E8}" destId="{BCB53F26-AD56-4205-A441-63FDE80D4ADE}" srcOrd="0" destOrd="0" presId="urn:microsoft.com/office/officeart/2005/8/layout/vList2"/>
    <dgm:cxn modelId="{71C9C0C5-67FD-41D8-A484-A52BF17D7857}" srcId="{C4020FA3-F438-4290-A619-5BE6D3A3B793}" destId="{39943D1F-452B-4F76-BE15-8289733E93D0}" srcOrd="1" destOrd="0" parTransId="{36D502E3-B957-4BFF-944B-EA56BE77F70B}" sibTransId="{D62CF5D0-B82C-493F-804C-3A0E2FC9C341}"/>
    <dgm:cxn modelId="{45B99DE9-9DA1-478A-8F29-F61EFB21E7C8}" type="presOf" srcId="{34BBD84C-5354-48A6-B1DD-CA2306377B83}" destId="{A2E80FC4-222B-4FC5-A31B-78DD6D943C54}" srcOrd="0" destOrd="2" presId="urn:microsoft.com/office/officeart/2005/8/layout/vList2"/>
    <dgm:cxn modelId="{BD0A57EA-0E25-474B-92E9-71A387B8D118}" type="presOf" srcId="{1C755B43-971D-4C8B-AE18-C30057290AC4}" destId="{A2E80FC4-222B-4FC5-A31B-78DD6D943C54}" srcOrd="0" destOrd="1" presId="urn:microsoft.com/office/officeart/2005/8/layout/vList2"/>
    <dgm:cxn modelId="{22BE888C-3DA6-43E8-A04A-0005B7DD8AF8}" type="presParOf" srcId="{DD64A40E-8F9B-4824-BB34-1E685CE283CC}" destId="{BCB53F26-AD56-4205-A441-63FDE80D4ADE}" srcOrd="0" destOrd="0" presId="urn:microsoft.com/office/officeart/2005/8/layout/vList2"/>
    <dgm:cxn modelId="{36496C6C-C627-4885-887A-18A8915BCBCD}" type="presParOf" srcId="{DD64A40E-8F9B-4824-BB34-1E685CE283CC}" destId="{6538F7EE-DB96-4DC1-9651-1513E6FC58FE}" srcOrd="1" destOrd="0" presId="urn:microsoft.com/office/officeart/2005/8/layout/vList2"/>
    <dgm:cxn modelId="{930D3067-374D-42CD-B6B1-6C8FB1D919FF}" type="presParOf" srcId="{DD64A40E-8F9B-4824-BB34-1E685CE283CC}" destId="{BA5B0D91-67BC-4D74-BA90-39218313C2AD}" srcOrd="2" destOrd="0" presId="urn:microsoft.com/office/officeart/2005/8/layout/vList2"/>
    <dgm:cxn modelId="{DB9843E4-1115-4ECA-90E7-8D6277BEB066}" type="presParOf" srcId="{DD64A40E-8F9B-4824-BB34-1E685CE283CC}" destId="{A2E80FC4-222B-4FC5-A31B-78DD6D943C54}" srcOrd="3" destOrd="0" presId="urn:microsoft.com/office/officeart/2005/8/layout/vList2"/>
    <dgm:cxn modelId="{70E6590A-2CA6-45F9-BFC3-5E09A26B5BAC}" type="presParOf" srcId="{DD64A40E-8F9B-4824-BB34-1E685CE283CC}" destId="{234180CC-692D-4989-89A3-2A99ACF86C2B}" srcOrd="4" destOrd="0" presId="urn:microsoft.com/office/officeart/2005/8/layout/vList2"/>
    <dgm:cxn modelId="{9E5AA1CE-BC2D-4F03-915D-FC0DD9A78E94}" type="presParOf" srcId="{DD64A40E-8F9B-4824-BB34-1E685CE283CC}" destId="{7E327B58-7E10-42F6-A750-70CD1B6E6691}" srcOrd="5" destOrd="0" presId="urn:microsoft.com/office/officeart/2005/8/layout/vList2"/>
    <dgm:cxn modelId="{883D1372-C135-4619-B9A3-A3D760035D6C}" type="presParOf" srcId="{DD64A40E-8F9B-4824-BB34-1E685CE283CC}" destId="{DA6BFAA3-79EC-442E-8154-341D257FC74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BB416C2-33D7-423E-A67B-223FB47A92F4}"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7B3994AE-5803-4E87-B567-7A716EA4D63A}">
      <dgm:prSet custT="1"/>
      <dgm:spPr/>
      <dgm:t>
        <a:bodyPr/>
        <a:lstStyle/>
        <a:p>
          <a:r>
            <a:rPr lang="en-IN" sz="1200" dirty="0"/>
            <a:t>The depth-wise convolution with multiplier doesn’t perform well with certain loop optimizations, so we map it to the depth-wise convolution with no multiplier.</a:t>
          </a:r>
        </a:p>
      </dgm:t>
    </dgm:pt>
    <dgm:pt modelId="{485154BD-4D20-4B94-B7DE-B336478957E5}" type="parTrans" cxnId="{243C067E-65B5-481A-8782-EEC6AE359E95}">
      <dgm:prSet/>
      <dgm:spPr/>
      <dgm:t>
        <a:bodyPr/>
        <a:lstStyle/>
        <a:p>
          <a:endParaRPr lang="en-IN" sz="1200"/>
        </a:p>
      </dgm:t>
    </dgm:pt>
    <dgm:pt modelId="{2758277B-5633-403D-9738-7C70FA538C57}" type="sibTrans" cxnId="{243C067E-65B5-481A-8782-EEC6AE359E95}">
      <dgm:prSet/>
      <dgm:spPr/>
      <dgm:t>
        <a:bodyPr/>
        <a:lstStyle/>
        <a:p>
          <a:endParaRPr lang="en-IN" sz="1200"/>
        </a:p>
      </dgm:t>
    </dgm:pt>
    <dgm:pt modelId="{2269C8E5-A184-470C-AFBA-F7ABAFD788DB}">
      <dgm:prSet custT="1"/>
      <dgm:spPr/>
      <dgm:t>
        <a:bodyPr/>
        <a:lstStyle/>
        <a:p>
          <a:r>
            <a:rPr lang="en-IN" sz="1200" dirty="0"/>
            <a:t>It helps with mapping any type of depth-wise convolution to the same kind of layer to explore.</a:t>
          </a:r>
        </a:p>
      </dgm:t>
    </dgm:pt>
    <dgm:pt modelId="{C181EFAE-857A-4B3B-B407-E405B54795A1}" type="parTrans" cxnId="{9BE0EA6C-E5DE-455A-B93C-2452E9B48B8A}">
      <dgm:prSet/>
      <dgm:spPr/>
      <dgm:t>
        <a:bodyPr/>
        <a:lstStyle/>
        <a:p>
          <a:endParaRPr lang="en-IN" sz="1200"/>
        </a:p>
      </dgm:t>
    </dgm:pt>
    <dgm:pt modelId="{A407B67F-1D77-41C6-B73A-AD0399D99AE8}" type="sibTrans" cxnId="{9BE0EA6C-E5DE-455A-B93C-2452E9B48B8A}">
      <dgm:prSet/>
      <dgm:spPr/>
      <dgm:t>
        <a:bodyPr/>
        <a:lstStyle/>
        <a:p>
          <a:endParaRPr lang="en-IN" sz="1200"/>
        </a:p>
      </dgm:t>
    </dgm:pt>
    <dgm:pt modelId="{E50DD9B3-551E-4732-B0FA-AC6535290C3E}" type="pres">
      <dgm:prSet presAssocID="{DBB416C2-33D7-423E-A67B-223FB47A92F4}" presName="linear" presStyleCnt="0">
        <dgm:presLayoutVars>
          <dgm:animLvl val="lvl"/>
          <dgm:resizeHandles val="exact"/>
        </dgm:presLayoutVars>
      </dgm:prSet>
      <dgm:spPr/>
    </dgm:pt>
    <dgm:pt modelId="{0C7E440C-762E-4C02-A113-39B5C4A6E703}" type="pres">
      <dgm:prSet presAssocID="{2269C8E5-A184-470C-AFBA-F7ABAFD788DB}" presName="parentText" presStyleLbl="node1" presStyleIdx="0" presStyleCnt="2">
        <dgm:presLayoutVars>
          <dgm:chMax val="0"/>
          <dgm:bulletEnabled val="1"/>
        </dgm:presLayoutVars>
      </dgm:prSet>
      <dgm:spPr/>
    </dgm:pt>
    <dgm:pt modelId="{926A1B3A-54EB-470D-89EA-F8AF51D205C0}" type="pres">
      <dgm:prSet presAssocID="{A407B67F-1D77-41C6-B73A-AD0399D99AE8}" presName="spacer" presStyleCnt="0"/>
      <dgm:spPr/>
    </dgm:pt>
    <dgm:pt modelId="{939261BE-B678-4F42-9A22-2CF9D8B10453}" type="pres">
      <dgm:prSet presAssocID="{7B3994AE-5803-4E87-B567-7A716EA4D63A}" presName="parentText" presStyleLbl="node1" presStyleIdx="1" presStyleCnt="2" custScaleY="112258">
        <dgm:presLayoutVars>
          <dgm:chMax val="0"/>
          <dgm:bulletEnabled val="1"/>
        </dgm:presLayoutVars>
      </dgm:prSet>
      <dgm:spPr/>
    </dgm:pt>
  </dgm:ptLst>
  <dgm:cxnLst>
    <dgm:cxn modelId="{9BE0EA6C-E5DE-455A-B93C-2452E9B48B8A}" srcId="{DBB416C2-33D7-423E-A67B-223FB47A92F4}" destId="{2269C8E5-A184-470C-AFBA-F7ABAFD788DB}" srcOrd="0" destOrd="0" parTransId="{C181EFAE-857A-4B3B-B407-E405B54795A1}" sibTransId="{A407B67F-1D77-41C6-B73A-AD0399D99AE8}"/>
    <dgm:cxn modelId="{243C067E-65B5-481A-8782-EEC6AE359E95}" srcId="{DBB416C2-33D7-423E-A67B-223FB47A92F4}" destId="{7B3994AE-5803-4E87-B567-7A716EA4D63A}" srcOrd="1" destOrd="0" parTransId="{485154BD-4D20-4B94-B7DE-B336478957E5}" sibTransId="{2758277B-5633-403D-9738-7C70FA538C57}"/>
    <dgm:cxn modelId="{FE48D9B1-3417-42B3-9BC7-BC2DEEFF5F30}" type="presOf" srcId="{7B3994AE-5803-4E87-B567-7A716EA4D63A}" destId="{939261BE-B678-4F42-9A22-2CF9D8B10453}" srcOrd="0" destOrd="0" presId="urn:microsoft.com/office/officeart/2005/8/layout/vList2"/>
    <dgm:cxn modelId="{3E993AC7-5630-4863-A76B-E44B7740E672}" type="presOf" srcId="{2269C8E5-A184-470C-AFBA-F7ABAFD788DB}" destId="{0C7E440C-762E-4C02-A113-39B5C4A6E703}" srcOrd="0" destOrd="0" presId="urn:microsoft.com/office/officeart/2005/8/layout/vList2"/>
    <dgm:cxn modelId="{AFCFF3D4-02B1-404F-BAEE-E1A9DEDADAA1}" type="presOf" srcId="{DBB416C2-33D7-423E-A67B-223FB47A92F4}" destId="{E50DD9B3-551E-4732-B0FA-AC6535290C3E}" srcOrd="0" destOrd="0" presId="urn:microsoft.com/office/officeart/2005/8/layout/vList2"/>
    <dgm:cxn modelId="{A1DD91CE-82F8-442C-AF8D-5BE3AF88DEB5}" type="presParOf" srcId="{E50DD9B3-551E-4732-B0FA-AC6535290C3E}" destId="{0C7E440C-762E-4C02-A113-39B5C4A6E703}" srcOrd="0" destOrd="0" presId="urn:microsoft.com/office/officeart/2005/8/layout/vList2"/>
    <dgm:cxn modelId="{5CFCC453-9302-42E3-A076-CEB768754BE8}" type="presParOf" srcId="{E50DD9B3-551E-4732-B0FA-AC6535290C3E}" destId="{926A1B3A-54EB-470D-89EA-F8AF51D205C0}" srcOrd="1" destOrd="0" presId="urn:microsoft.com/office/officeart/2005/8/layout/vList2"/>
    <dgm:cxn modelId="{2BFF3DD2-C5B2-44A3-8F56-CD00B60A5E2B}" type="presParOf" srcId="{E50DD9B3-551E-4732-B0FA-AC6535290C3E}" destId="{939261BE-B678-4F42-9A22-2CF9D8B1045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B9E104D-681A-41CD-89D0-B74061BCA50B}"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173F60FF-CD31-4551-9C8C-64621AEE1F6E}">
      <dgm:prSet custT="1"/>
      <dgm:spPr/>
      <dgm:t>
        <a:bodyPr/>
        <a:lstStyle/>
        <a:p>
          <a:pPr algn="ctr"/>
          <a:r>
            <a:rPr lang="en-IN" sz="1400" b="0" i="0" dirty="0"/>
            <a:t>Main goal is to evaluate Power, Performance and Area (PPA) along with efficiency.</a:t>
          </a:r>
          <a:endParaRPr lang="en-IN" sz="1400" dirty="0"/>
        </a:p>
      </dgm:t>
    </dgm:pt>
    <dgm:pt modelId="{C916B867-C5FA-4B4A-BAE3-AF81468A28F9}" type="parTrans" cxnId="{B54DAB46-BC95-4F02-BEF5-272B62713614}">
      <dgm:prSet/>
      <dgm:spPr/>
      <dgm:t>
        <a:bodyPr/>
        <a:lstStyle/>
        <a:p>
          <a:endParaRPr lang="en-IN"/>
        </a:p>
      </dgm:t>
    </dgm:pt>
    <dgm:pt modelId="{D33EBBB8-1A59-4DBE-AC65-C0560DE7FDCE}" type="sibTrans" cxnId="{B54DAB46-BC95-4F02-BEF5-272B62713614}">
      <dgm:prSet/>
      <dgm:spPr/>
      <dgm:t>
        <a:bodyPr/>
        <a:lstStyle/>
        <a:p>
          <a:endParaRPr lang="en-IN"/>
        </a:p>
      </dgm:t>
    </dgm:pt>
    <dgm:pt modelId="{02E6E48F-FA10-4F00-95C6-81545F692074}" type="pres">
      <dgm:prSet presAssocID="{3B9E104D-681A-41CD-89D0-B74061BCA50B}" presName="linear" presStyleCnt="0">
        <dgm:presLayoutVars>
          <dgm:animLvl val="lvl"/>
          <dgm:resizeHandles val="exact"/>
        </dgm:presLayoutVars>
      </dgm:prSet>
      <dgm:spPr/>
    </dgm:pt>
    <dgm:pt modelId="{27199DD7-8BBE-4723-8B53-434045963885}" type="pres">
      <dgm:prSet presAssocID="{173F60FF-CD31-4551-9C8C-64621AEE1F6E}" presName="parentText" presStyleLbl="node1" presStyleIdx="0" presStyleCnt="1" custLinFactY="-200000" custLinFactNeighborX="534" custLinFactNeighborY="-276057">
        <dgm:presLayoutVars>
          <dgm:chMax val="0"/>
          <dgm:bulletEnabled val="1"/>
        </dgm:presLayoutVars>
      </dgm:prSet>
      <dgm:spPr/>
    </dgm:pt>
  </dgm:ptLst>
  <dgm:cxnLst>
    <dgm:cxn modelId="{DE790E66-8B49-4795-9651-A875BBA1FE10}" type="presOf" srcId="{173F60FF-CD31-4551-9C8C-64621AEE1F6E}" destId="{27199DD7-8BBE-4723-8B53-434045963885}" srcOrd="0" destOrd="0" presId="urn:microsoft.com/office/officeart/2005/8/layout/vList2"/>
    <dgm:cxn modelId="{B54DAB46-BC95-4F02-BEF5-272B62713614}" srcId="{3B9E104D-681A-41CD-89D0-B74061BCA50B}" destId="{173F60FF-CD31-4551-9C8C-64621AEE1F6E}" srcOrd="0" destOrd="0" parTransId="{C916B867-C5FA-4B4A-BAE3-AF81468A28F9}" sibTransId="{D33EBBB8-1A59-4DBE-AC65-C0560DE7FDCE}"/>
    <dgm:cxn modelId="{D8F68EA4-F111-46FD-876A-0DB6E05DB327}" type="presOf" srcId="{3B9E104D-681A-41CD-89D0-B74061BCA50B}" destId="{02E6E48F-FA10-4F00-95C6-81545F692074}" srcOrd="0" destOrd="0" presId="urn:microsoft.com/office/officeart/2005/8/layout/vList2"/>
    <dgm:cxn modelId="{C6132A5F-0B4C-4905-BD34-52D9F40AA00F}" type="presParOf" srcId="{02E6E48F-FA10-4F00-95C6-81545F692074}" destId="{27199DD7-8BBE-4723-8B53-43404596388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C87B717-F2D8-4A45-9E0D-EB41563FFF28}"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7C3EA14D-44EB-46E2-BAAC-CF468663F636}">
      <dgm:prSet/>
      <dgm:spPr/>
      <dgm:t>
        <a:bodyPr/>
        <a:lstStyle/>
        <a:p>
          <a:pPr algn="ctr"/>
          <a:r>
            <a:rPr lang="en-IN" b="0" i="0" dirty="0"/>
            <a:t>Output-first permutation always yields the best performance.</a:t>
          </a:r>
          <a:endParaRPr lang="en-IN" dirty="0"/>
        </a:p>
      </dgm:t>
    </dgm:pt>
    <dgm:pt modelId="{956A67C0-1F0E-41BD-8374-1CCF940FC75F}" type="parTrans" cxnId="{239E3C74-494E-453C-AE7E-9F822FFA652F}">
      <dgm:prSet/>
      <dgm:spPr/>
      <dgm:t>
        <a:bodyPr/>
        <a:lstStyle/>
        <a:p>
          <a:endParaRPr lang="en-IN"/>
        </a:p>
      </dgm:t>
    </dgm:pt>
    <dgm:pt modelId="{0EFBE6D5-48DF-4FB1-AE1D-79DA6587F888}" type="sibTrans" cxnId="{239E3C74-494E-453C-AE7E-9F822FFA652F}">
      <dgm:prSet/>
      <dgm:spPr/>
      <dgm:t>
        <a:bodyPr/>
        <a:lstStyle/>
        <a:p>
          <a:endParaRPr lang="en-IN"/>
        </a:p>
      </dgm:t>
    </dgm:pt>
    <dgm:pt modelId="{1B191F6B-E4D9-4748-8AE2-2DAEE8FDF3ED}" type="pres">
      <dgm:prSet presAssocID="{9C87B717-F2D8-4A45-9E0D-EB41563FFF28}" presName="linear" presStyleCnt="0">
        <dgm:presLayoutVars>
          <dgm:animLvl val="lvl"/>
          <dgm:resizeHandles val="exact"/>
        </dgm:presLayoutVars>
      </dgm:prSet>
      <dgm:spPr/>
    </dgm:pt>
    <dgm:pt modelId="{03AFED2F-4C38-4AB1-8502-4CC837C51D59}" type="pres">
      <dgm:prSet presAssocID="{7C3EA14D-44EB-46E2-BAAC-CF468663F636}" presName="parentText" presStyleLbl="node1" presStyleIdx="0" presStyleCnt="1" custLinFactNeighborX="-45013" custLinFactNeighborY="-93628">
        <dgm:presLayoutVars>
          <dgm:chMax val="0"/>
          <dgm:bulletEnabled val="1"/>
        </dgm:presLayoutVars>
      </dgm:prSet>
      <dgm:spPr/>
    </dgm:pt>
  </dgm:ptLst>
  <dgm:cxnLst>
    <dgm:cxn modelId="{8C5ECF46-BA1C-48FC-B1E7-33D25D4A30DC}" type="presOf" srcId="{7C3EA14D-44EB-46E2-BAAC-CF468663F636}" destId="{03AFED2F-4C38-4AB1-8502-4CC837C51D59}" srcOrd="0" destOrd="0" presId="urn:microsoft.com/office/officeart/2005/8/layout/vList2"/>
    <dgm:cxn modelId="{239E3C74-494E-453C-AE7E-9F822FFA652F}" srcId="{9C87B717-F2D8-4A45-9E0D-EB41563FFF28}" destId="{7C3EA14D-44EB-46E2-BAAC-CF468663F636}" srcOrd="0" destOrd="0" parTransId="{956A67C0-1F0E-41BD-8374-1CCF940FC75F}" sibTransId="{0EFBE6D5-48DF-4FB1-AE1D-79DA6587F888}"/>
    <dgm:cxn modelId="{C61C4555-28B9-4C20-969C-C1331CF09A9B}" type="presOf" srcId="{9C87B717-F2D8-4A45-9E0D-EB41563FFF28}" destId="{1B191F6B-E4D9-4748-8AE2-2DAEE8FDF3ED}" srcOrd="0" destOrd="0" presId="urn:microsoft.com/office/officeart/2005/8/layout/vList2"/>
    <dgm:cxn modelId="{BDCF2713-311E-40F4-A0F3-9375FA594017}" type="presParOf" srcId="{1B191F6B-E4D9-4748-8AE2-2DAEE8FDF3ED}" destId="{03AFED2F-4C38-4AB1-8502-4CC837C51D5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FEB31-1061-4ADF-AAAD-EDDD037BFBE5}" type="doc">
      <dgm:prSet loTypeId="urn:microsoft.com/office/officeart/2005/8/layout/vList5" loCatId="list" qsTypeId="urn:microsoft.com/office/officeart/2005/8/quickstyle/simple1" qsCatId="simple" csTypeId="urn:microsoft.com/office/officeart/2005/8/colors/accent0_1" csCatId="mainScheme" phldr="1"/>
      <dgm:spPr/>
      <dgm:t>
        <a:bodyPr/>
        <a:lstStyle/>
        <a:p>
          <a:endParaRPr lang="en-IN"/>
        </a:p>
      </dgm:t>
    </dgm:pt>
    <dgm:pt modelId="{52238D26-4F05-4DE4-B474-6C4AF9559822}">
      <dgm:prSet custT="1"/>
      <dgm:spPr/>
      <dgm:t>
        <a:bodyPr/>
        <a:lstStyle/>
        <a:p>
          <a:r>
            <a:rPr lang="en-IN" sz="1400" b="1" i="0" dirty="0"/>
            <a:t>Input file</a:t>
          </a:r>
          <a:endParaRPr lang="en-IN" sz="1400" b="1" dirty="0"/>
        </a:p>
      </dgm:t>
    </dgm:pt>
    <dgm:pt modelId="{17943821-8D01-4A53-B5E8-70915655510B}" type="parTrans" cxnId="{C3F33D86-B98F-495A-92D4-AA7CD791E164}">
      <dgm:prSet/>
      <dgm:spPr/>
      <dgm:t>
        <a:bodyPr/>
        <a:lstStyle/>
        <a:p>
          <a:endParaRPr lang="en-IN"/>
        </a:p>
      </dgm:t>
    </dgm:pt>
    <dgm:pt modelId="{AB55D22F-27F5-4784-BD67-7AEC2EE24640}" type="sibTrans" cxnId="{C3F33D86-B98F-495A-92D4-AA7CD791E164}">
      <dgm:prSet/>
      <dgm:spPr/>
      <dgm:t>
        <a:bodyPr/>
        <a:lstStyle/>
        <a:p>
          <a:endParaRPr lang="en-IN"/>
        </a:p>
      </dgm:t>
    </dgm:pt>
    <dgm:pt modelId="{8371B44D-CD66-473B-BD21-BFEE5CF18DFB}">
      <dgm:prSet custT="1"/>
      <dgm:spPr/>
      <dgm:t>
        <a:bodyPr/>
        <a:lstStyle/>
        <a:p>
          <a:r>
            <a:rPr lang="en-IN" sz="1400" b="1" i="0" dirty="0"/>
            <a:t>1. Argument parsing</a:t>
          </a:r>
          <a:endParaRPr lang="en-IN" sz="1400" b="1" dirty="0"/>
        </a:p>
      </dgm:t>
    </dgm:pt>
    <dgm:pt modelId="{007CBA8C-554E-4BE3-8A0F-9F7D66D09918}" type="parTrans" cxnId="{EBDB3A9D-C85F-4C21-B955-CEA5501BA820}">
      <dgm:prSet/>
      <dgm:spPr/>
      <dgm:t>
        <a:bodyPr/>
        <a:lstStyle/>
        <a:p>
          <a:endParaRPr lang="en-IN"/>
        </a:p>
      </dgm:t>
    </dgm:pt>
    <dgm:pt modelId="{AE6A76D7-B7FD-4CC4-894C-A6DBFE8DDF77}" type="sibTrans" cxnId="{EBDB3A9D-C85F-4C21-B955-CEA5501BA820}">
      <dgm:prSet/>
      <dgm:spPr/>
      <dgm:t>
        <a:bodyPr/>
        <a:lstStyle/>
        <a:p>
          <a:endParaRPr lang="en-IN"/>
        </a:p>
      </dgm:t>
    </dgm:pt>
    <dgm:pt modelId="{B0960F50-5D03-45C2-83A2-CB2963D7AFAB}">
      <dgm:prSet custT="1"/>
      <dgm:spPr/>
      <dgm:t>
        <a:bodyPr/>
        <a:lstStyle/>
        <a:p>
          <a:r>
            <a:rPr lang="en-IN" sz="1400" b="1" i="0" dirty="0"/>
            <a:t>2. Read MLIR file</a:t>
          </a:r>
          <a:endParaRPr lang="en-IN" sz="1400" b="1" dirty="0"/>
        </a:p>
      </dgm:t>
    </dgm:pt>
    <dgm:pt modelId="{C45AF760-C0F1-43B4-A630-768304B51A5E}" type="parTrans" cxnId="{93943B70-A8F6-4AF5-9DD2-EE141CFB63E9}">
      <dgm:prSet/>
      <dgm:spPr/>
      <dgm:t>
        <a:bodyPr/>
        <a:lstStyle/>
        <a:p>
          <a:endParaRPr lang="en-IN"/>
        </a:p>
      </dgm:t>
    </dgm:pt>
    <dgm:pt modelId="{DCB14AA3-6B35-4032-BEA5-C011CCFFE6F5}" type="sibTrans" cxnId="{93943B70-A8F6-4AF5-9DD2-EE141CFB63E9}">
      <dgm:prSet/>
      <dgm:spPr/>
      <dgm:t>
        <a:bodyPr/>
        <a:lstStyle/>
        <a:p>
          <a:endParaRPr lang="en-IN"/>
        </a:p>
      </dgm:t>
    </dgm:pt>
    <dgm:pt modelId="{09E6270D-0B09-4585-8022-5C9DC3BC7905}">
      <dgm:prSet custT="1"/>
      <dgm:spPr/>
      <dgm:t>
        <a:bodyPr/>
        <a:lstStyle/>
        <a:p>
          <a:r>
            <a:rPr lang="en-IN" sz="1400" b="1" i="0" dirty="0"/>
            <a:t>3. Create temporary MLIR files</a:t>
          </a:r>
          <a:endParaRPr lang="en-IN" sz="1400" b="1" dirty="0"/>
        </a:p>
      </dgm:t>
    </dgm:pt>
    <dgm:pt modelId="{D907AC99-0EAC-44C7-A933-47422EFA1337}" type="parTrans" cxnId="{35DD15FB-E60E-48A4-85E7-7BF91CDFE4D8}">
      <dgm:prSet/>
      <dgm:spPr/>
      <dgm:t>
        <a:bodyPr/>
        <a:lstStyle/>
        <a:p>
          <a:endParaRPr lang="en-IN"/>
        </a:p>
      </dgm:t>
    </dgm:pt>
    <dgm:pt modelId="{6DA3FF94-5B72-48D5-9938-0C688A56A919}" type="sibTrans" cxnId="{35DD15FB-E60E-48A4-85E7-7BF91CDFE4D8}">
      <dgm:prSet/>
      <dgm:spPr/>
      <dgm:t>
        <a:bodyPr/>
        <a:lstStyle/>
        <a:p>
          <a:endParaRPr lang="en-IN"/>
        </a:p>
      </dgm:t>
    </dgm:pt>
    <dgm:pt modelId="{D78254EF-A7CF-4FD8-B0AA-C3B35532550F}">
      <dgm:prSet custT="1"/>
      <dgm:spPr>
        <a:solidFill>
          <a:schemeClr val="accent2"/>
        </a:solidFill>
        <a:ln>
          <a:solidFill>
            <a:schemeClr val="accent2"/>
          </a:solidFill>
        </a:ln>
        <a:effectLst>
          <a:outerShdw blurRad="63500" sx="102000" sy="102000" algn="ctr" rotWithShape="0">
            <a:prstClr val="black">
              <a:alpha val="40000"/>
            </a:prstClr>
          </a:outerShdw>
        </a:effectLst>
      </dgm:spPr>
      <dgm:t>
        <a:bodyPr/>
        <a:lstStyle/>
        <a:p>
          <a:r>
            <a:rPr lang="en-IN" sz="1400" b="1" i="0" dirty="0">
              <a:solidFill>
                <a:schemeClr val="bg1"/>
              </a:solidFill>
            </a:rPr>
            <a:t>4. Design Space Exploration (DSE)</a:t>
          </a:r>
          <a:endParaRPr lang="en-IN" sz="1400" b="1" dirty="0">
            <a:solidFill>
              <a:schemeClr val="bg1"/>
            </a:solidFill>
          </a:endParaRPr>
        </a:p>
      </dgm:t>
    </dgm:pt>
    <dgm:pt modelId="{EACD5BA6-A32E-4864-8105-3C23DDD36E58}" type="parTrans" cxnId="{9B31C45E-79DF-4EC9-94A5-F1B5AE0B4154}">
      <dgm:prSet/>
      <dgm:spPr/>
      <dgm:t>
        <a:bodyPr/>
        <a:lstStyle/>
        <a:p>
          <a:endParaRPr lang="en-IN"/>
        </a:p>
      </dgm:t>
    </dgm:pt>
    <dgm:pt modelId="{85027C1E-23F5-4D0C-AB50-D38B511DB20E}" type="sibTrans" cxnId="{9B31C45E-79DF-4EC9-94A5-F1B5AE0B4154}">
      <dgm:prSet/>
      <dgm:spPr/>
      <dgm:t>
        <a:bodyPr/>
        <a:lstStyle/>
        <a:p>
          <a:endParaRPr lang="en-IN"/>
        </a:p>
      </dgm:t>
    </dgm:pt>
    <dgm:pt modelId="{F048BA82-2BAC-436A-A1EC-D73AE8666F8A}">
      <dgm:prSet custT="1"/>
      <dgm:spPr/>
      <dgm:t>
        <a:bodyPr/>
        <a:lstStyle/>
        <a:p>
          <a:r>
            <a:rPr lang="en-IN" sz="1400" b="1" i="0" dirty="0"/>
            <a:t>Output file</a:t>
          </a:r>
          <a:endParaRPr lang="en-IN" sz="1400" b="1" dirty="0"/>
        </a:p>
      </dgm:t>
    </dgm:pt>
    <dgm:pt modelId="{F8E64498-FBA3-41B4-8314-1C3D3A108FFE}" type="parTrans" cxnId="{AAD9C3E4-55C4-4B4B-8EC3-DBC364F3791D}">
      <dgm:prSet/>
      <dgm:spPr/>
      <dgm:t>
        <a:bodyPr/>
        <a:lstStyle/>
        <a:p>
          <a:endParaRPr lang="en-IN"/>
        </a:p>
      </dgm:t>
    </dgm:pt>
    <dgm:pt modelId="{107E366C-D470-41FE-A5FD-E94C3A6E0EFB}" type="sibTrans" cxnId="{AAD9C3E4-55C4-4B4B-8EC3-DBC364F3791D}">
      <dgm:prSet/>
      <dgm:spPr/>
      <dgm:t>
        <a:bodyPr/>
        <a:lstStyle/>
        <a:p>
          <a:endParaRPr lang="en-IN"/>
        </a:p>
      </dgm:t>
    </dgm:pt>
    <dgm:pt modelId="{DE3C1FF7-509D-44B4-8C4A-F431C67454DE}" type="pres">
      <dgm:prSet presAssocID="{BE2FEB31-1061-4ADF-AAAD-EDDD037BFBE5}" presName="Name0" presStyleCnt="0">
        <dgm:presLayoutVars>
          <dgm:dir/>
          <dgm:animLvl val="lvl"/>
          <dgm:resizeHandles val="exact"/>
        </dgm:presLayoutVars>
      </dgm:prSet>
      <dgm:spPr/>
    </dgm:pt>
    <dgm:pt modelId="{72AFB2E8-9A33-4B70-A119-C1346B4A4A84}" type="pres">
      <dgm:prSet presAssocID="{52238D26-4F05-4DE4-B474-6C4AF9559822}" presName="linNode" presStyleCnt="0"/>
      <dgm:spPr/>
    </dgm:pt>
    <dgm:pt modelId="{06D9C63B-316E-4CF5-A3DF-CBCD5399CD5F}" type="pres">
      <dgm:prSet presAssocID="{52238D26-4F05-4DE4-B474-6C4AF9559822}" presName="parentText" presStyleLbl="node1" presStyleIdx="0" presStyleCnt="6" custScaleX="277778">
        <dgm:presLayoutVars>
          <dgm:chMax val="1"/>
          <dgm:bulletEnabled val="1"/>
        </dgm:presLayoutVars>
      </dgm:prSet>
      <dgm:spPr/>
    </dgm:pt>
    <dgm:pt modelId="{A07A64EF-D48D-4FE0-99A0-3373106DA1B0}" type="pres">
      <dgm:prSet presAssocID="{AB55D22F-27F5-4784-BD67-7AEC2EE24640}" presName="sp" presStyleCnt="0"/>
      <dgm:spPr/>
    </dgm:pt>
    <dgm:pt modelId="{1E4D6CCB-83E2-4537-A268-FA7B5E348468}" type="pres">
      <dgm:prSet presAssocID="{8371B44D-CD66-473B-BD21-BFEE5CF18DFB}" presName="linNode" presStyleCnt="0"/>
      <dgm:spPr/>
    </dgm:pt>
    <dgm:pt modelId="{BA901DF4-1AF1-440F-A26C-5BCDFBD3CC79}" type="pres">
      <dgm:prSet presAssocID="{8371B44D-CD66-473B-BD21-BFEE5CF18DFB}" presName="parentText" presStyleLbl="node1" presStyleIdx="1" presStyleCnt="6" custScaleX="277778">
        <dgm:presLayoutVars>
          <dgm:chMax val="1"/>
          <dgm:bulletEnabled val="1"/>
        </dgm:presLayoutVars>
      </dgm:prSet>
      <dgm:spPr/>
    </dgm:pt>
    <dgm:pt modelId="{F2BA6DBC-3031-4640-871E-52A63E259225}" type="pres">
      <dgm:prSet presAssocID="{AE6A76D7-B7FD-4CC4-894C-A6DBFE8DDF77}" presName="sp" presStyleCnt="0"/>
      <dgm:spPr/>
    </dgm:pt>
    <dgm:pt modelId="{796A9F44-0301-47FF-B381-36C1741850E9}" type="pres">
      <dgm:prSet presAssocID="{B0960F50-5D03-45C2-83A2-CB2963D7AFAB}" presName="linNode" presStyleCnt="0"/>
      <dgm:spPr/>
    </dgm:pt>
    <dgm:pt modelId="{62C82E8D-2CC7-4312-B75F-B379BE406B92}" type="pres">
      <dgm:prSet presAssocID="{B0960F50-5D03-45C2-83A2-CB2963D7AFAB}" presName="parentText" presStyleLbl="node1" presStyleIdx="2" presStyleCnt="6" custScaleX="277778">
        <dgm:presLayoutVars>
          <dgm:chMax val="1"/>
          <dgm:bulletEnabled val="1"/>
        </dgm:presLayoutVars>
      </dgm:prSet>
      <dgm:spPr/>
    </dgm:pt>
    <dgm:pt modelId="{1D8E464B-429A-49DC-84A6-CFB047BD7451}" type="pres">
      <dgm:prSet presAssocID="{DCB14AA3-6B35-4032-BEA5-C011CCFFE6F5}" presName="sp" presStyleCnt="0"/>
      <dgm:spPr/>
    </dgm:pt>
    <dgm:pt modelId="{BD192FF5-5711-4CDA-8D78-B0D88F06B0CA}" type="pres">
      <dgm:prSet presAssocID="{09E6270D-0B09-4585-8022-5C9DC3BC7905}" presName="linNode" presStyleCnt="0"/>
      <dgm:spPr/>
    </dgm:pt>
    <dgm:pt modelId="{0ACD4662-81ED-4C29-8E97-C2B949EA8391}" type="pres">
      <dgm:prSet presAssocID="{09E6270D-0B09-4585-8022-5C9DC3BC7905}" presName="parentText" presStyleLbl="node1" presStyleIdx="3" presStyleCnt="6" custScaleX="277778">
        <dgm:presLayoutVars>
          <dgm:chMax val="1"/>
          <dgm:bulletEnabled val="1"/>
        </dgm:presLayoutVars>
      </dgm:prSet>
      <dgm:spPr/>
    </dgm:pt>
    <dgm:pt modelId="{8ED371B9-678B-4A5E-A8A5-A7816B659635}" type="pres">
      <dgm:prSet presAssocID="{6DA3FF94-5B72-48D5-9938-0C688A56A919}" presName="sp" presStyleCnt="0"/>
      <dgm:spPr/>
    </dgm:pt>
    <dgm:pt modelId="{1E119B87-4D2E-4536-BA5B-3A0608AD19B3}" type="pres">
      <dgm:prSet presAssocID="{D78254EF-A7CF-4FD8-B0AA-C3B35532550F}" presName="linNode" presStyleCnt="0"/>
      <dgm:spPr/>
    </dgm:pt>
    <dgm:pt modelId="{A75F77F1-FD42-496D-B6AB-CEEC5F5C9B18}" type="pres">
      <dgm:prSet presAssocID="{D78254EF-A7CF-4FD8-B0AA-C3B35532550F}" presName="parentText" presStyleLbl="node1" presStyleIdx="4" presStyleCnt="6" custScaleX="277778">
        <dgm:presLayoutVars>
          <dgm:chMax val="1"/>
          <dgm:bulletEnabled val="1"/>
        </dgm:presLayoutVars>
      </dgm:prSet>
      <dgm:spPr/>
    </dgm:pt>
    <dgm:pt modelId="{2D47F6FE-116D-49E3-92D6-C09580DFFEDC}" type="pres">
      <dgm:prSet presAssocID="{85027C1E-23F5-4D0C-AB50-D38B511DB20E}" presName="sp" presStyleCnt="0"/>
      <dgm:spPr/>
    </dgm:pt>
    <dgm:pt modelId="{36A0A964-C862-407A-8DB8-B744CCDCF133}" type="pres">
      <dgm:prSet presAssocID="{F048BA82-2BAC-436A-A1EC-D73AE8666F8A}" presName="linNode" presStyleCnt="0"/>
      <dgm:spPr/>
    </dgm:pt>
    <dgm:pt modelId="{77D6CCE9-4934-44B1-A328-23550252268D}" type="pres">
      <dgm:prSet presAssocID="{F048BA82-2BAC-436A-A1EC-D73AE8666F8A}" presName="parentText" presStyleLbl="node1" presStyleIdx="5" presStyleCnt="6" custScaleX="277778">
        <dgm:presLayoutVars>
          <dgm:chMax val="1"/>
          <dgm:bulletEnabled val="1"/>
        </dgm:presLayoutVars>
      </dgm:prSet>
      <dgm:spPr/>
    </dgm:pt>
  </dgm:ptLst>
  <dgm:cxnLst>
    <dgm:cxn modelId="{69B31A3F-46DA-4FB1-A73F-C20CE7577323}" type="presOf" srcId="{52238D26-4F05-4DE4-B474-6C4AF9559822}" destId="{06D9C63B-316E-4CF5-A3DF-CBCD5399CD5F}" srcOrd="0" destOrd="0" presId="urn:microsoft.com/office/officeart/2005/8/layout/vList5"/>
    <dgm:cxn modelId="{9B31C45E-79DF-4EC9-94A5-F1B5AE0B4154}" srcId="{BE2FEB31-1061-4ADF-AAAD-EDDD037BFBE5}" destId="{D78254EF-A7CF-4FD8-B0AA-C3B35532550F}" srcOrd="4" destOrd="0" parTransId="{EACD5BA6-A32E-4864-8105-3C23DDD36E58}" sibTransId="{85027C1E-23F5-4D0C-AB50-D38B511DB20E}"/>
    <dgm:cxn modelId="{A34D4966-B9AA-4BE6-ADF2-79BDBC2203F0}" type="presOf" srcId="{F048BA82-2BAC-436A-A1EC-D73AE8666F8A}" destId="{77D6CCE9-4934-44B1-A328-23550252268D}" srcOrd="0" destOrd="0" presId="urn:microsoft.com/office/officeart/2005/8/layout/vList5"/>
    <dgm:cxn modelId="{93943B70-A8F6-4AF5-9DD2-EE141CFB63E9}" srcId="{BE2FEB31-1061-4ADF-AAAD-EDDD037BFBE5}" destId="{B0960F50-5D03-45C2-83A2-CB2963D7AFAB}" srcOrd="2" destOrd="0" parTransId="{C45AF760-C0F1-43B4-A630-768304B51A5E}" sibTransId="{DCB14AA3-6B35-4032-BEA5-C011CCFFE6F5}"/>
    <dgm:cxn modelId="{E3010954-6B78-4242-98F5-9C73EF5EB15E}" type="presOf" srcId="{BE2FEB31-1061-4ADF-AAAD-EDDD037BFBE5}" destId="{DE3C1FF7-509D-44B4-8C4A-F431C67454DE}" srcOrd="0" destOrd="0" presId="urn:microsoft.com/office/officeart/2005/8/layout/vList5"/>
    <dgm:cxn modelId="{AFA36B83-1CDF-495D-BBA6-EAC5F097C984}" type="presOf" srcId="{D78254EF-A7CF-4FD8-B0AA-C3B35532550F}" destId="{A75F77F1-FD42-496D-B6AB-CEEC5F5C9B18}" srcOrd="0" destOrd="0" presId="urn:microsoft.com/office/officeart/2005/8/layout/vList5"/>
    <dgm:cxn modelId="{C3F33D86-B98F-495A-92D4-AA7CD791E164}" srcId="{BE2FEB31-1061-4ADF-AAAD-EDDD037BFBE5}" destId="{52238D26-4F05-4DE4-B474-6C4AF9559822}" srcOrd="0" destOrd="0" parTransId="{17943821-8D01-4A53-B5E8-70915655510B}" sibTransId="{AB55D22F-27F5-4784-BD67-7AEC2EE24640}"/>
    <dgm:cxn modelId="{EBDB3A9D-C85F-4C21-B955-CEA5501BA820}" srcId="{BE2FEB31-1061-4ADF-AAAD-EDDD037BFBE5}" destId="{8371B44D-CD66-473B-BD21-BFEE5CF18DFB}" srcOrd="1" destOrd="0" parTransId="{007CBA8C-554E-4BE3-8A0F-9F7D66D09918}" sibTransId="{AE6A76D7-B7FD-4CC4-894C-A6DBFE8DDF77}"/>
    <dgm:cxn modelId="{9D764CA2-EE0D-437F-B456-28C32CE4E1F0}" type="presOf" srcId="{8371B44D-CD66-473B-BD21-BFEE5CF18DFB}" destId="{BA901DF4-1AF1-440F-A26C-5BCDFBD3CC79}" srcOrd="0" destOrd="0" presId="urn:microsoft.com/office/officeart/2005/8/layout/vList5"/>
    <dgm:cxn modelId="{8FA6F5D8-AFC5-401F-AD44-941D7F3C431A}" type="presOf" srcId="{09E6270D-0B09-4585-8022-5C9DC3BC7905}" destId="{0ACD4662-81ED-4C29-8E97-C2B949EA8391}" srcOrd="0" destOrd="0" presId="urn:microsoft.com/office/officeart/2005/8/layout/vList5"/>
    <dgm:cxn modelId="{BAB943E3-E6DD-42E3-9747-ED81CF436CDE}" type="presOf" srcId="{B0960F50-5D03-45C2-83A2-CB2963D7AFAB}" destId="{62C82E8D-2CC7-4312-B75F-B379BE406B92}" srcOrd="0" destOrd="0" presId="urn:microsoft.com/office/officeart/2005/8/layout/vList5"/>
    <dgm:cxn modelId="{AAD9C3E4-55C4-4B4B-8EC3-DBC364F3791D}" srcId="{BE2FEB31-1061-4ADF-AAAD-EDDD037BFBE5}" destId="{F048BA82-2BAC-436A-A1EC-D73AE8666F8A}" srcOrd="5" destOrd="0" parTransId="{F8E64498-FBA3-41B4-8314-1C3D3A108FFE}" sibTransId="{107E366C-D470-41FE-A5FD-E94C3A6E0EFB}"/>
    <dgm:cxn modelId="{35DD15FB-E60E-48A4-85E7-7BF91CDFE4D8}" srcId="{BE2FEB31-1061-4ADF-AAAD-EDDD037BFBE5}" destId="{09E6270D-0B09-4585-8022-5C9DC3BC7905}" srcOrd="3" destOrd="0" parTransId="{D907AC99-0EAC-44C7-A933-47422EFA1337}" sibTransId="{6DA3FF94-5B72-48D5-9938-0C688A56A919}"/>
    <dgm:cxn modelId="{77750AE1-1EEE-4AFF-BB0D-72192806D845}" type="presParOf" srcId="{DE3C1FF7-509D-44B4-8C4A-F431C67454DE}" destId="{72AFB2E8-9A33-4B70-A119-C1346B4A4A84}" srcOrd="0" destOrd="0" presId="urn:microsoft.com/office/officeart/2005/8/layout/vList5"/>
    <dgm:cxn modelId="{AFC29CA4-0F64-493F-B469-D889BD9285DE}" type="presParOf" srcId="{72AFB2E8-9A33-4B70-A119-C1346B4A4A84}" destId="{06D9C63B-316E-4CF5-A3DF-CBCD5399CD5F}" srcOrd="0" destOrd="0" presId="urn:microsoft.com/office/officeart/2005/8/layout/vList5"/>
    <dgm:cxn modelId="{891FDE68-3C56-41CB-9717-F529AB14F450}" type="presParOf" srcId="{DE3C1FF7-509D-44B4-8C4A-F431C67454DE}" destId="{A07A64EF-D48D-4FE0-99A0-3373106DA1B0}" srcOrd="1" destOrd="0" presId="urn:microsoft.com/office/officeart/2005/8/layout/vList5"/>
    <dgm:cxn modelId="{3879BC8C-CB7D-4CB3-B39D-0C8F7B6B0463}" type="presParOf" srcId="{DE3C1FF7-509D-44B4-8C4A-F431C67454DE}" destId="{1E4D6CCB-83E2-4537-A268-FA7B5E348468}" srcOrd="2" destOrd="0" presId="urn:microsoft.com/office/officeart/2005/8/layout/vList5"/>
    <dgm:cxn modelId="{3FF87765-2CEF-46F3-944C-2BAD3A75D86A}" type="presParOf" srcId="{1E4D6CCB-83E2-4537-A268-FA7B5E348468}" destId="{BA901DF4-1AF1-440F-A26C-5BCDFBD3CC79}" srcOrd="0" destOrd="0" presId="urn:microsoft.com/office/officeart/2005/8/layout/vList5"/>
    <dgm:cxn modelId="{6670A781-4EB4-41EA-91F8-27773F906075}" type="presParOf" srcId="{DE3C1FF7-509D-44B4-8C4A-F431C67454DE}" destId="{F2BA6DBC-3031-4640-871E-52A63E259225}" srcOrd="3" destOrd="0" presId="urn:microsoft.com/office/officeart/2005/8/layout/vList5"/>
    <dgm:cxn modelId="{79127301-FB4E-445D-B1A1-7C067C11A923}" type="presParOf" srcId="{DE3C1FF7-509D-44B4-8C4A-F431C67454DE}" destId="{796A9F44-0301-47FF-B381-36C1741850E9}" srcOrd="4" destOrd="0" presId="urn:microsoft.com/office/officeart/2005/8/layout/vList5"/>
    <dgm:cxn modelId="{442F911B-6EBC-4971-8E06-8EE9C6A37A65}" type="presParOf" srcId="{796A9F44-0301-47FF-B381-36C1741850E9}" destId="{62C82E8D-2CC7-4312-B75F-B379BE406B92}" srcOrd="0" destOrd="0" presId="urn:microsoft.com/office/officeart/2005/8/layout/vList5"/>
    <dgm:cxn modelId="{B7905E15-98E5-441D-AD44-5BB72A090972}" type="presParOf" srcId="{DE3C1FF7-509D-44B4-8C4A-F431C67454DE}" destId="{1D8E464B-429A-49DC-84A6-CFB047BD7451}" srcOrd="5" destOrd="0" presId="urn:microsoft.com/office/officeart/2005/8/layout/vList5"/>
    <dgm:cxn modelId="{4E182070-BE2D-4305-866E-3B981B307285}" type="presParOf" srcId="{DE3C1FF7-509D-44B4-8C4A-F431C67454DE}" destId="{BD192FF5-5711-4CDA-8D78-B0D88F06B0CA}" srcOrd="6" destOrd="0" presId="urn:microsoft.com/office/officeart/2005/8/layout/vList5"/>
    <dgm:cxn modelId="{08F71BB5-72F0-4F4F-A74D-4FD68A053EE9}" type="presParOf" srcId="{BD192FF5-5711-4CDA-8D78-B0D88F06B0CA}" destId="{0ACD4662-81ED-4C29-8E97-C2B949EA8391}" srcOrd="0" destOrd="0" presId="urn:microsoft.com/office/officeart/2005/8/layout/vList5"/>
    <dgm:cxn modelId="{575D50EA-0B82-4C40-A09E-A7614B2132BB}" type="presParOf" srcId="{DE3C1FF7-509D-44B4-8C4A-F431C67454DE}" destId="{8ED371B9-678B-4A5E-A8A5-A7816B659635}" srcOrd="7" destOrd="0" presId="urn:microsoft.com/office/officeart/2005/8/layout/vList5"/>
    <dgm:cxn modelId="{A35C6A49-788C-40BC-8F4A-A5228551FE97}" type="presParOf" srcId="{DE3C1FF7-509D-44B4-8C4A-F431C67454DE}" destId="{1E119B87-4D2E-4536-BA5B-3A0608AD19B3}" srcOrd="8" destOrd="0" presId="urn:microsoft.com/office/officeart/2005/8/layout/vList5"/>
    <dgm:cxn modelId="{ABB7DD4C-8DB7-4709-869A-722E386C6A2D}" type="presParOf" srcId="{1E119B87-4D2E-4536-BA5B-3A0608AD19B3}" destId="{A75F77F1-FD42-496D-B6AB-CEEC5F5C9B18}" srcOrd="0" destOrd="0" presId="urn:microsoft.com/office/officeart/2005/8/layout/vList5"/>
    <dgm:cxn modelId="{B4F501F7-5D20-4F83-8787-C08325432479}" type="presParOf" srcId="{DE3C1FF7-509D-44B4-8C4A-F431C67454DE}" destId="{2D47F6FE-116D-49E3-92D6-C09580DFFEDC}" srcOrd="9" destOrd="0" presId="urn:microsoft.com/office/officeart/2005/8/layout/vList5"/>
    <dgm:cxn modelId="{114B7ABA-D09A-48B8-A739-D13084A55C83}" type="presParOf" srcId="{DE3C1FF7-509D-44B4-8C4A-F431C67454DE}" destId="{36A0A964-C862-407A-8DB8-B744CCDCF133}" srcOrd="10" destOrd="0" presId="urn:microsoft.com/office/officeart/2005/8/layout/vList5"/>
    <dgm:cxn modelId="{B3D4DCA3-61F6-431B-AEE7-85163ACFE71B}" type="presParOf" srcId="{36A0A964-C862-407A-8DB8-B744CCDCF133}" destId="{77D6CCE9-4934-44B1-A328-23550252268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E32A5F5-60DF-425B-8881-40ADB430B617}"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82F49DF0-7A27-4C9A-AA73-BC89EF7E6419}">
      <dgm:prSet/>
      <dgm:spPr/>
      <dgm:t>
        <a:bodyPr/>
        <a:lstStyle/>
        <a:p>
          <a:pPr algn="ctr"/>
          <a:r>
            <a:rPr lang="en-IN" dirty="0"/>
            <a:t>Only</a:t>
          </a:r>
          <a:r>
            <a:rPr lang="en-IN" baseline="0" dirty="0"/>
            <a:t> kernel dimensions input provides performance improvement.</a:t>
          </a:r>
          <a:endParaRPr lang="en-IN" dirty="0"/>
        </a:p>
      </dgm:t>
    </dgm:pt>
    <dgm:pt modelId="{26848C58-6BBF-4A3F-A54C-318819D79F4F}" type="parTrans" cxnId="{F151C7F6-10D2-4416-89A7-E9B77B00AF8C}">
      <dgm:prSet/>
      <dgm:spPr/>
      <dgm:t>
        <a:bodyPr/>
        <a:lstStyle/>
        <a:p>
          <a:pPr algn="ctr"/>
          <a:endParaRPr lang="en-IN"/>
        </a:p>
      </dgm:t>
    </dgm:pt>
    <dgm:pt modelId="{DFDB3F0A-B478-49A3-B066-281533F09072}" type="sibTrans" cxnId="{F151C7F6-10D2-4416-89A7-E9B77B00AF8C}">
      <dgm:prSet/>
      <dgm:spPr/>
      <dgm:t>
        <a:bodyPr/>
        <a:lstStyle/>
        <a:p>
          <a:pPr algn="ctr"/>
          <a:endParaRPr lang="en-IN"/>
        </a:p>
      </dgm:t>
    </dgm:pt>
    <dgm:pt modelId="{F724059F-2401-436F-B616-9633A0B43DDC}" type="pres">
      <dgm:prSet presAssocID="{6E32A5F5-60DF-425B-8881-40ADB430B617}" presName="linear" presStyleCnt="0">
        <dgm:presLayoutVars>
          <dgm:animLvl val="lvl"/>
          <dgm:resizeHandles val="exact"/>
        </dgm:presLayoutVars>
      </dgm:prSet>
      <dgm:spPr/>
    </dgm:pt>
    <dgm:pt modelId="{68A9C2F0-7112-4993-9C2D-5D6E4FA18425}" type="pres">
      <dgm:prSet presAssocID="{82F49DF0-7A27-4C9A-AA73-BC89EF7E6419}" presName="parentText" presStyleLbl="node1" presStyleIdx="0" presStyleCnt="1" custLinFactNeighborX="577" custLinFactNeighborY="-4435">
        <dgm:presLayoutVars>
          <dgm:chMax val="0"/>
          <dgm:bulletEnabled val="1"/>
        </dgm:presLayoutVars>
      </dgm:prSet>
      <dgm:spPr/>
    </dgm:pt>
  </dgm:ptLst>
  <dgm:cxnLst>
    <dgm:cxn modelId="{2B193D5C-51D8-4B0C-A0F1-98E2DFE70DD4}" type="presOf" srcId="{6E32A5F5-60DF-425B-8881-40ADB430B617}" destId="{F724059F-2401-436F-B616-9633A0B43DDC}" srcOrd="0" destOrd="0" presId="urn:microsoft.com/office/officeart/2005/8/layout/vList2"/>
    <dgm:cxn modelId="{C9A41EA2-653F-4D8B-94D9-74DEF3179C24}" type="presOf" srcId="{82F49DF0-7A27-4C9A-AA73-BC89EF7E6419}" destId="{68A9C2F0-7112-4993-9C2D-5D6E4FA18425}" srcOrd="0" destOrd="0" presId="urn:microsoft.com/office/officeart/2005/8/layout/vList2"/>
    <dgm:cxn modelId="{F151C7F6-10D2-4416-89A7-E9B77B00AF8C}" srcId="{6E32A5F5-60DF-425B-8881-40ADB430B617}" destId="{82F49DF0-7A27-4C9A-AA73-BC89EF7E6419}" srcOrd="0" destOrd="0" parTransId="{26848C58-6BBF-4A3F-A54C-318819D79F4F}" sibTransId="{DFDB3F0A-B478-49A3-B066-281533F09072}"/>
    <dgm:cxn modelId="{9B79D724-F028-475B-BCB2-9926266A3F16}" type="presParOf" srcId="{F724059F-2401-436F-B616-9633A0B43DDC}" destId="{68A9C2F0-7112-4993-9C2D-5D6E4FA1842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CEAC397-E458-4EE9-A240-20CB55E12117}"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IN"/>
        </a:p>
      </dgm:t>
    </dgm:pt>
    <dgm:pt modelId="{96D1AB34-1631-452B-B13B-F653293CE6D9}">
      <dgm:prSet/>
      <dgm:spPr/>
      <dgm:t>
        <a:bodyPr/>
        <a:lstStyle/>
        <a:p>
          <a:r>
            <a:rPr lang="en-IN" b="0" i="0" dirty="0"/>
            <a:t>For smaller FC layers, loop permutations (0,1,3,2) or (0,3,1,2) or (0,3,2,1) could be picked to get best performance, power efficiency at the cost of area. </a:t>
          </a:r>
          <a:endParaRPr lang="en-IN" dirty="0"/>
        </a:p>
      </dgm:t>
    </dgm:pt>
    <dgm:pt modelId="{8E0A061B-8758-41F6-B392-9826222C3A88}" type="parTrans" cxnId="{2EFE543F-4ABC-4D0A-B3D7-5056B65CECD7}">
      <dgm:prSet/>
      <dgm:spPr/>
      <dgm:t>
        <a:bodyPr/>
        <a:lstStyle/>
        <a:p>
          <a:endParaRPr lang="en-IN"/>
        </a:p>
      </dgm:t>
    </dgm:pt>
    <dgm:pt modelId="{A1B4F9AD-70E8-4E66-91F4-1E4C81231EBD}" type="sibTrans" cxnId="{2EFE543F-4ABC-4D0A-B3D7-5056B65CECD7}">
      <dgm:prSet/>
      <dgm:spPr/>
      <dgm:t>
        <a:bodyPr/>
        <a:lstStyle/>
        <a:p>
          <a:endParaRPr lang="en-IN"/>
        </a:p>
      </dgm:t>
    </dgm:pt>
    <dgm:pt modelId="{6B3AEA3E-4024-44ED-9855-6F56BF494574}" type="pres">
      <dgm:prSet presAssocID="{0CEAC397-E458-4EE9-A240-20CB55E12117}" presName="linear" presStyleCnt="0">
        <dgm:presLayoutVars>
          <dgm:animLvl val="lvl"/>
          <dgm:resizeHandles val="exact"/>
        </dgm:presLayoutVars>
      </dgm:prSet>
      <dgm:spPr/>
    </dgm:pt>
    <dgm:pt modelId="{391C4C71-0BCB-4B74-A8EF-E85C708BCED5}" type="pres">
      <dgm:prSet presAssocID="{96D1AB34-1631-452B-B13B-F653293CE6D9}" presName="parentText" presStyleLbl="node1" presStyleIdx="0" presStyleCnt="1" custLinFactY="88101" custLinFactNeighborX="-569" custLinFactNeighborY="100000">
        <dgm:presLayoutVars>
          <dgm:chMax val="0"/>
          <dgm:bulletEnabled val="1"/>
        </dgm:presLayoutVars>
      </dgm:prSet>
      <dgm:spPr/>
    </dgm:pt>
  </dgm:ptLst>
  <dgm:cxnLst>
    <dgm:cxn modelId="{2EFE543F-4ABC-4D0A-B3D7-5056B65CECD7}" srcId="{0CEAC397-E458-4EE9-A240-20CB55E12117}" destId="{96D1AB34-1631-452B-B13B-F653293CE6D9}" srcOrd="0" destOrd="0" parTransId="{8E0A061B-8758-41F6-B392-9826222C3A88}" sibTransId="{A1B4F9AD-70E8-4E66-91F4-1E4C81231EBD}"/>
    <dgm:cxn modelId="{5E9F3386-D28E-4F8D-AD04-74D2731C1120}" type="presOf" srcId="{0CEAC397-E458-4EE9-A240-20CB55E12117}" destId="{6B3AEA3E-4024-44ED-9855-6F56BF494574}" srcOrd="0" destOrd="0" presId="urn:microsoft.com/office/officeart/2005/8/layout/vList2"/>
    <dgm:cxn modelId="{89D40891-4550-4480-ACC3-24128E79341D}" type="presOf" srcId="{96D1AB34-1631-452B-B13B-F653293CE6D9}" destId="{391C4C71-0BCB-4B74-A8EF-E85C708BCED5}" srcOrd="0" destOrd="0" presId="urn:microsoft.com/office/officeart/2005/8/layout/vList2"/>
    <dgm:cxn modelId="{E756F0D3-391C-495E-BEDB-8FF15B1AB985}" type="presParOf" srcId="{6B3AEA3E-4024-44ED-9855-6F56BF494574}" destId="{391C4C71-0BCB-4B74-A8EF-E85C708BCED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8E2EE4D-F81E-4431-A734-352D274E2591}"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628CDA99-8243-4901-965F-82A5B3E6AE98}">
      <dgm:prSet/>
      <dgm:spPr/>
      <dgm:t>
        <a:bodyPr/>
        <a:lstStyle/>
        <a:p>
          <a:pPr algn="ctr"/>
          <a:r>
            <a:rPr lang="en-IN" b="0" i="0" dirty="0"/>
            <a:t>Dataset with small number of classes like MNIST need to use this loop permutation to get best performance.</a:t>
          </a:r>
          <a:endParaRPr lang="en-IN" dirty="0"/>
        </a:p>
      </dgm:t>
    </dgm:pt>
    <dgm:pt modelId="{0F61B77E-FDD4-4D7E-9697-53C7D4E719B4}" type="parTrans" cxnId="{CC2364DA-C94A-4854-BC71-0BBF8310B475}">
      <dgm:prSet/>
      <dgm:spPr/>
      <dgm:t>
        <a:bodyPr/>
        <a:lstStyle/>
        <a:p>
          <a:endParaRPr lang="en-IN"/>
        </a:p>
      </dgm:t>
    </dgm:pt>
    <dgm:pt modelId="{5D81E510-7853-4F1E-AD9F-FEA70BC91B8D}" type="sibTrans" cxnId="{CC2364DA-C94A-4854-BC71-0BBF8310B475}">
      <dgm:prSet/>
      <dgm:spPr/>
      <dgm:t>
        <a:bodyPr/>
        <a:lstStyle/>
        <a:p>
          <a:endParaRPr lang="en-IN"/>
        </a:p>
      </dgm:t>
    </dgm:pt>
    <dgm:pt modelId="{6DF945FD-F9B9-47ED-8B70-D6F20898F3A8}" type="pres">
      <dgm:prSet presAssocID="{F8E2EE4D-F81E-4431-A734-352D274E2591}" presName="linear" presStyleCnt="0">
        <dgm:presLayoutVars>
          <dgm:animLvl val="lvl"/>
          <dgm:resizeHandles val="exact"/>
        </dgm:presLayoutVars>
      </dgm:prSet>
      <dgm:spPr/>
    </dgm:pt>
    <dgm:pt modelId="{E7D3D6A1-0954-40F4-861D-C2BFDA2C2AD1}" type="pres">
      <dgm:prSet presAssocID="{628CDA99-8243-4901-965F-82A5B3E6AE98}" presName="parentText" presStyleLbl="node1" presStyleIdx="0" presStyleCnt="1">
        <dgm:presLayoutVars>
          <dgm:chMax val="0"/>
          <dgm:bulletEnabled val="1"/>
        </dgm:presLayoutVars>
      </dgm:prSet>
      <dgm:spPr/>
    </dgm:pt>
  </dgm:ptLst>
  <dgm:cxnLst>
    <dgm:cxn modelId="{3DA5D81A-DB4D-401C-B984-F71239F48E81}" type="presOf" srcId="{F8E2EE4D-F81E-4431-A734-352D274E2591}" destId="{6DF945FD-F9B9-47ED-8B70-D6F20898F3A8}" srcOrd="0" destOrd="0" presId="urn:microsoft.com/office/officeart/2005/8/layout/vList2"/>
    <dgm:cxn modelId="{6E6F2380-153F-4842-9D7E-A4F78A03F7CC}" type="presOf" srcId="{628CDA99-8243-4901-965F-82A5B3E6AE98}" destId="{E7D3D6A1-0954-40F4-861D-C2BFDA2C2AD1}" srcOrd="0" destOrd="0" presId="urn:microsoft.com/office/officeart/2005/8/layout/vList2"/>
    <dgm:cxn modelId="{CC2364DA-C94A-4854-BC71-0BBF8310B475}" srcId="{F8E2EE4D-F81E-4431-A734-352D274E2591}" destId="{628CDA99-8243-4901-965F-82A5B3E6AE98}" srcOrd="0" destOrd="0" parTransId="{0F61B77E-FDD4-4D7E-9697-53C7D4E719B4}" sibTransId="{5D81E510-7853-4F1E-AD9F-FEA70BC91B8D}"/>
    <dgm:cxn modelId="{A76B0BF8-5D45-4AD3-A07F-4B32D980FA40}" type="presParOf" srcId="{6DF945FD-F9B9-47ED-8B70-D6F20898F3A8}" destId="{E7D3D6A1-0954-40F4-861D-C2BFDA2C2AD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CEAC397-E458-4EE9-A240-20CB55E12117}"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IN"/>
        </a:p>
      </dgm:t>
    </dgm:pt>
    <dgm:pt modelId="{96D1AB34-1631-452B-B13B-F653293CE6D9}">
      <dgm:prSet/>
      <dgm:spPr/>
      <dgm:t>
        <a:bodyPr/>
        <a:lstStyle/>
        <a:p>
          <a:r>
            <a:rPr lang="en-IN" b="0" i="0" dirty="0"/>
            <a:t>For smaller FC layers, loop permutations (0,1,3,2) or (0,3,1,2) or (0,3,2,1) could be picked to get best performance, power efficiency at the cost of area. </a:t>
          </a:r>
          <a:endParaRPr lang="en-IN" dirty="0"/>
        </a:p>
      </dgm:t>
    </dgm:pt>
    <dgm:pt modelId="{8E0A061B-8758-41F6-B392-9826222C3A88}" type="parTrans" cxnId="{2EFE543F-4ABC-4D0A-B3D7-5056B65CECD7}">
      <dgm:prSet/>
      <dgm:spPr/>
      <dgm:t>
        <a:bodyPr/>
        <a:lstStyle/>
        <a:p>
          <a:endParaRPr lang="en-IN"/>
        </a:p>
      </dgm:t>
    </dgm:pt>
    <dgm:pt modelId="{A1B4F9AD-70E8-4E66-91F4-1E4C81231EBD}" type="sibTrans" cxnId="{2EFE543F-4ABC-4D0A-B3D7-5056B65CECD7}">
      <dgm:prSet/>
      <dgm:spPr/>
      <dgm:t>
        <a:bodyPr/>
        <a:lstStyle/>
        <a:p>
          <a:endParaRPr lang="en-IN"/>
        </a:p>
      </dgm:t>
    </dgm:pt>
    <dgm:pt modelId="{6B3AEA3E-4024-44ED-9855-6F56BF494574}" type="pres">
      <dgm:prSet presAssocID="{0CEAC397-E458-4EE9-A240-20CB55E12117}" presName="linear" presStyleCnt="0">
        <dgm:presLayoutVars>
          <dgm:animLvl val="lvl"/>
          <dgm:resizeHandles val="exact"/>
        </dgm:presLayoutVars>
      </dgm:prSet>
      <dgm:spPr/>
    </dgm:pt>
    <dgm:pt modelId="{391C4C71-0BCB-4B74-A8EF-E85C708BCED5}" type="pres">
      <dgm:prSet presAssocID="{96D1AB34-1631-452B-B13B-F653293CE6D9}" presName="parentText" presStyleLbl="node1" presStyleIdx="0" presStyleCnt="1" custLinFactY="88101" custLinFactNeighborX="-569" custLinFactNeighborY="100000">
        <dgm:presLayoutVars>
          <dgm:chMax val="0"/>
          <dgm:bulletEnabled val="1"/>
        </dgm:presLayoutVars>
      </dgm:prSet>
      <dgm:spPr/>
    </dgm:pt>
  </dgm:ptLst>
  <dgm:cxnLst>
    <dgm:cxn modelId="{2EFE543F-4ABC-4D0A-B3D7-5056B65CECD7}" srcId="{0CEAC397-E458-4EE9-A240-20CB55E12117}" destId="{96D1AB34-1631-452B-B13B-F653293CE6D9}" srcOrd="0" destOrd="0" parTransId="{8E0A061B-8758-41F6-B392-9826222C3A88}" sibTransId="{A1B4F9AD-70E8-4E66-91F4-1E4C81231EBD}"/>
    <dgm:cxn modelId="{5E9F3386-D28E-4F8D-AD04-74D2731C1120}" type="presOf" srcId="{0CEAC397-E458-4EE9-A240-20CB55E12117}" destId="{6B3AEA3E-4024-44ED-9855-6F56BF494574}" srcOrd="0" destOrd="0" presId="urn:microsoft.com/office/officeart/2005/8/layout/vList2"/>
    <dgm:cxn modelId="{89D40891-4550-4480-ACC3-24128E79341D}" type="presOf" srcId="{96D1AB34-1631-452B-B13B-F653293CE6D9}" destId="{391C4C71-0BCB-4B74-A8EF-E85C708BCED5}" srcOrd="0" destOrd="0" presId="urn:microsoft.com/office/officeart/2005/8/layout/vList2"/>
    <dgm:cxn modelId="{E756F0D3-391C-495E-BEDB-8FF15B1AB985}" type="presParOf" srcId="{6B3AEA3E-4024-44ED-9855-6F56BF494574}" destId="{391C4C71-0BCB-4B74-A8EF-E85C708BCED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1922F52-C60B-4EA8-B097-A7BA1CDB3896}"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EDBA39A3-C165-4360-91DB-C8146BA285B9}">
      <dgm:prSet/>
      <dgm:spPr/>
      <dgm:t>
        <a:bodyPr/>
        <a:lstStyle/>
        <a:p>
          <a:pPr algn="ctr"/>
          <a:r>
            <a:rPr lang="en-IN" b="0" i="0" dirty="0"/>
            <a:t>Input channel tiled to 16 yield best performance.</a:t>
          </a:r>
          <a:endParaRPr lang="en-IN" dirty="0"/>
        </a:p>
      </dgm:t>
    </dgm:pt>
    <dgm:pt modelId="{A97404C2-A3A3-4318-BF1F-0974D356A7EA}" type="parTrans" cxnId="{93A7D90D-7E98-4BEA-B35E-B40F7187CB38}">
      <dgm:prSet/>
      <dgm:spPr/>
      <dgm:t>
        <a:bodyPr/>
        <a:lstStyle/>
        <a:p>
          <a:endParaRPr lang="en-IN"/>
        </a:p>
      </dgm:t>
    </dgm:pt>
    <dgm:pt modelId="{B264900A-BC4E-442A-9D48-851F2EE5A511}" type="sibTrans" cxnId="{93A7D90D-7E98-4BEA-B35E-B40F7187CB38}">
      <dgm:prSet/>
      <dgm:spPr/>
      <dgm:t>
        <a:bodyPr/>
        <a:lstStyle/>
        <a:p>
          <a:endParaRPr lang="en-IN"/>
        </a:p>
      </dgm:t>
    </dgm:pt>
    <dgm:pt modelId="{CDF859D9-89C5-4925-97C8-D79913DBEA00}" type="pres">
      <dgm:prSet presAssocID="{31922F52-C60B-4EA8-B097-A7BA1CDB3896}" presName="linear" presStyleCnt="0">
        <dgm:presLayoutVars>
          <dgm:animLvl val="lvl"/>
          <dgm:resizeHandles val="exact"/>
        </dgm:presLayoutVars>
      </dgm:prSet>
      <dgm:spPr/>
    </dgm:pt>
    <dgm:pt modelId="{9A81214E-0FC2-4418-84D1-FDDEAF657B8A}" type="pres">
      <dgm:prSet presAssocID="{EDBA39A3-C165-4360-91DB-C8146BA285B9}" presName="parentText" presStyleLbl="node1" presStyleIdx="0" presStyleCnt="1">
        <dgm:presLayoutVars>
          <dgm:chMax val="0"/>
          <dgm:bulletEnabled val="1"/>
        </dgm:presLayoutVars>
      </dgm:prSet>
      <dgm:spPr/>
    </dgm:pt>
  </dgm:ptLst>
  <dgm:cxnLst>
    <dgm:cxn modelId="{93A7D90D-7E98-4BEA-B35E-B40F7187CB38}" srcId="{31922F52-C60B-4EA8-B097-A7BA1CDB3896}" destId="{EDBA39A3-C165-4360-91DB-C8146BA285B9}" srcOrd="0" destOrd="0" parTransId="{A97404C2-A3A3-4318-BF1F-0974D356A7EA}" sibTransId="{B264900A-BC4E-442A-9D48-851F2EE5A511}"/>
    <dgm:cxn modelId="{2EFF4D49-E751-4466-A625-7E624739F53B}" type="presOf" srcId="{31922F52-C60B-4EA8-B097-A7BA1CDB3896}" destId="{CDF859D9-89C5-4925-97C8-D79913DBEA00}" srcOrd="0" destOrd="0" presId="urn:microsoft.com/office/officeart/2005/8/layout/vList2"/>
    <dgm:cxn modelId="{6B9F2BD3-76EB-40C9-8F90-8302ED6566B7}" type="presOf" srcId="{EDBA39A3-C165-4360-91DB-C8146BA285B9}" destId="{9A81214E-0FC2-4418-84D1-FDDEAF657B8A}" srcOrd="0" destOrd="0" presId="urn:microsoft.com/office/officeart/2005/8/layout/vList2"/>
    <dgm:cxn modelId="{BDD70C96-E6F6-4956-92B3-922311F5CC10}" type="presParOf" srcId="{CDF859D9-89C5-4925-97C8-D79913DBEA00}" destId="{9A81214E-0FC2-4418-84D1-FDDEAF657B8A}"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67DB891-8120-4ACE-A44F-D8B43EEB7CF1}"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8A9D5633-159F-4405-BFC6-85B48CF4BC4D}">
      <dgm:prSet/>
      <dgm:spPr/>
      <dgm:t>
        <a:bodyPr/>
        <a:lstStyle/>
        <a:p>
          <a:pPr algn="ctr"/>
          <a:r>
            <a:rPr lang="en-IN" b="0" i="0" dirty="0"/>
            <a:t>Kernel tiling gives bad performance. Always exclude kernel tiling in exploration.</a:t>
          </a:r>
          <a:endParaRPr lang="en-IN" dirty="0"/>
        </a:p>
      </dgm:t>
    </dgm:pt>
    <dgm:pt modelId="{2106A78C-4AC6-4EF1-9CB0-295DFB753542}" type="parTrans" cxnId="{017EFD3E-D10C-4A30-840C-D6F6DC3FD918}">
      <dgm:prSet/>
      <dgm:spPr/>
      <dgm:t>
        <a:bodyPr/>
        <a:lstStyle/>
        <a:p>
          <a:endParaRPr lang="en-IN"/>
        </a:p>
      </dgm:t>
    </dgm:pt>
    <dgm:pt modelId="{68C3E0DB-FD31-4A00-AD40-24E9A1022DA7}" type="sibTrans" cxnId="{017EFD3E-D10C-4A30-840C-D6F6DC3FD918}">
      <dgm:prSet/>
      <dgm:spPr/>
      <dgm:t>
        <a:bodyPr/>
        <a:lstStyle/>
        <a:p>
          <a:endParaRPr lang="en-IN"/>
        </a:p>
      </dgm:t>
    </dgm:pt>
    <dgm:pt modelId="{5B8373F6-A720-4CB6-927E-B8255DB77F76}" type="pres">
      <dgm:prSet presAssocID="{667DB891-8120-4ACE-A44F-D8B43EEB7CF1}" presName="linear" presStyleCnt="0">
        <dgm:presLayoutVars>
          <dgm:animLvl val="lvl"/>
          <dgm:resizeHandles val="exact"/>
        </dgm:presLayoutVars>
      </dgm:prSet>
      <dgm:spPr/>
    </dgm:pt>
    <dgm:pt modelId="{B6725537-8766-4B8F-A9E2-8E4EFB2EDC78}" type="pres">
      <dgm:prSet presAssocID="{8A9D5633-159F-4405-BFC6-85B48CF4BC4D}" presName="parentText" presStyleLbl="node1" presStyleIdx="0" presStyleCnt="1" custLinFactNeighborY="36178">
        <dgm:presLayoutVars>
          <dgm:chMax val="0"/>
          <dgm:bulletEnabled val="1"/>
        </dgm:presLayoutVars>
      </dgm:prSet>
      <dgm:spPr/>
    </dgm:pt>
  </dgm:ptLst>
  <dgm:cxnLst>
    <dgm:cxn modelId="{017EFD3E-D10C-4A30-840C-D6F6DC3FD918}" srcId="{667DB891-8120-4ACE-A44F-D8B43EEB7CF1}" destId="{8A9D5633-159F-4405-BFC6-85B48CF4BC4D}" srcOrd="0" destOrd="0" parTransId="{2106A78C-4AC6-4EF1-9CB0-295DFB753542}" sibTransId="{68C3E0DB-FD31-4A00-AD40-24E9A1022DA7}"/>
    <dgm:cxn modelId="{9BECE170-0B63-4EBA-A8E4-4847A79A0C5E}" type="presOf" srcId="{667DB891-8120-4ACE-A44F-D8B43EEB7CF1}" destId="{5B8373F6-A720-4CB6-927E-B8255DB77F76}" srcOrd="0" destOrd="0" presId="urn:microsoft.com/office/officeart/2005/8/layout/vList2"/>
    <dgm:cxn modelId="{60C7C9B7-DB39-447B-AB0D-BED02A585EFE}" type="presOf" srcId="{8A9D5633-159F-4405-BFC6-85B48CF4BC4D}" destId="{B6725537-8766-4B8F-A9E2-8E4EFB2EDC78}" srcOrd="0" destOrd="0" presId="urn:microsoft.com/office/officeart/2005/8/layout/vList2"/>
    <dgm:cxn modelId="{6C316653-13DF-4553-B4BE-293F037B4776}" type="presParOf" srcId="{5B8373F6-A720-4CB6-927E-B8255DB77F76}" destId="{B6725537-8766-4B8F-A9E2-8E4EFB2EDC7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7E1B983-147B-4CB9-91F4-781172290077}"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6486E27A-602F-4F7C-ADB2-E7D133187665}">
      <dgm:prSet/>
      <dgm:spPr/>
      <dgm:t>
        <a:bodyPr/>
        <a:lstStyle/>
        <a:p>
          <a:pPr algn="ctr"/>
          <a:r>
            <a:rPr lang="en-IN" b="0" i="0" dirty="0"/>
            <a:t>Best tiling configuration depends on whether the layer is a hidden layer or output layer.</a:t>
          </a:r>
          <a:endParaRPr lang="en-IN" dirty="0"/>
        </a:p>
      </dgm:t>
    </dgm:pt>
    <dgm:pt modelId="{15901481-79F3-4925-8E79-DBBFBBA4B9BE}" type="parTrans" cxnId="{908348EB-BFB4-4DA6-A0C9-394EBF654011}">
      <dgm:prSet/>
      <dgm:spPr/>
      <dgm:t>
        <a:bodyPr/>
        <a:lstStyle/>
        <a:p>
          <a:pPr algn="ctr"/>
          <a:endParaRPr lang="en-IN"/>
        </a:p>
      </dgm:t>
    </dgm:pt>
    <dgm:pt modelId="{231E8DD9-D287-4438-9012-0536BF09AB03}" type="sibTrans" cxnId="{908348EB-BFB4-4DA6-A0C9-394EBF654011}">
      <dgm:prSet/>
      <dgm:spPr/>
      <dgm:t>
        <a:bodyPr/>
        <a:lstStyle/>
        <a:p>
          <a:pPr algn="ctr"/>
          <a:endParaRPr lang="en-IN"/>
        </a:p>
      </dgm:t>
    </dgm:pt>
    <dgm:pt modelId="{072653DD-E81A-40DD-A9ED-BCDFA4C7A576}" type="pres">
      <dgm:prSet presAssocID="{C7E1B983-147B-4CB9-91F4-781172290077}" presName="linear" presStyleCnt="0">
        <dgm:presLayoutVars>
          <dgm:animLvl val="lvl"/>
          <dgm:resizeHandles val="exact"/>
        </dgm:presLayoutVars>
      </dgm:prSet>
      <dgm:spPr/>
    </dgm:pt>
    <dgm:pt modelId="{33BA95A9-6C3B-447B-ACF2-714A9803CE27}" type="pres">
      <dgm:prSet presAssocID="{6486E27A-602F-4F7C-ADB2-E7D133187665}" presName="parentText" presStyleLbl="node1" presStyleIdx="0" presStyleCnt="1" custLinFactY="-144082" custLinFactNeighborX="-2735" custLinFactNeighborY="-200000">
        <dgm:presLayoutVars>
          <dgm:chMax val="0"/>
          <dgm:bulletEnabled val="1"/>
        </dgm:presLayoutVars>
      </dgm:prSet>
      <dgm:spPr/>
    </dgm:pt>
  </dgm:ptLst>
  <dgm:cxnLst>
    <dgm:cxn modelId="{9C27B579-6B4C-43A3-BDC6-326C86FD5B50}" type="presOf" srcId="{6486E27A-602F-4F7C-ADB2-E7D133187665}" destId="{33BA95A9-6C3B-447B-ACF2-714A9803CE27}" srcOrd="0" destOrd="0" presId="urn:microsoft.com/office/officeart/2005/8/layout/vList2"/>
    <dgm:cxn modelId="{93B7AD8D-8047-4902-9F8B-790A20E6B31F}" type="presOf" srcId="{C7E1B983-147B-4CB9-91F4-781172290077}" destId="{072653DD-E81A-40DD-A9ED-BCDFA4C7A576}" srcOrd="0" destOrd="0" presId="urn:microsoft.com/office/officeart/2005/8/layout/vList2"/>
    <dgm:cxn modelId="{908348EB-BFB4-4DA6-A0C9-394EBF654011}" srcId="{C7E1B983-147B-4CB9-91F4-781172290077}" destId="{6486E27A-602F-4F7C-ADB2-E7D133187665}" srcOrd="0" destOrd="0" parTransId="{15901481-79F3-4925-8E79-DBBFBBA4B9BE}" sibTransId="{231E8DD9-D287-4438-9012-0536BF09AB03}"/>
    <dgm:cxn modelId="{F84720F3-9B68-4066-B420-642E72D4FCC3}" type="presParOf" srcId="{072653DD-E81A-40DD-A9ED-BCDFA4C7A576}" destId="{33BA95A9-6C3B-447B-ACF2-714A9803CE2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441A672-7E62-4ED5-BA65-DDD70ED628EB}"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4A7E0018-FC00-4965-AF65-B6CDEBA84864}">
      <dgm:prSet custT="1"/>
      <dgm:spPr/>
      <dgm:t>
        <a:bodyPr/>
        <a:lstStyle/>
        <a:p>
          <a:pPr algn="ctr"/>
          <a:r>
            <a:rPr lang="en-IN" sz="1200" b="0" i="0" dirty="0"/>
            <a:t>With larger kernel size and no. of input channels being 1, the effects of unrolling is seen after unrolling inner-most loops 3 times.</a:t>
          </a:r>
          <a:endParaRPr lang="en-IN" sz="1200" dirty="0"/>
        </a:p>
      </dgm:t>
    </dgm:pt>
    <dgm:pt modelId="{7AB65E48-2B6E-42C8-B6AA-871FF818EFCD}" type="parTrans" cxnId="{73FDD30B-36C4-4791-AA6F-443C5182D3C4}">
      <dgm:prSet/>
      <dgm:spPr/>
      <dgm:t>
        <a:bodyPr/>
        <a:lstStyle/>
        <a:p>
          <a:pPr algn="ctr"/>
          <a:endParaRPr lang="en-IN"/>
        </a:p>
      </dgm:t>
    </dgm:pt>
    <dgm:pt modelId="{07517AF8-1DB6-45DF-828C-7B5613A3E97E}" type="sibTrans" cxnId="{73FDD30B-36C4-4791-AA6F-443C5182D3C4}">
      <dgm:prSet/>
      <dgm:spPr/>
      <dgm:t>
        <a:bodyPr/>
        <a:lstStyle/>
        <a:p>
          <a:pPr algn="ctr"/>
          <a:endParaRPr lang="en-IN"/>
        </a:p>
      </dgm:t>
    </dgm:pt>
    <dgm:pt modelId="{30C2276C-3C02-40C8-AEA8-217D6917B64A}" type="pres">
      <dgm:prSet presAssocID="{1441A672-7E62-4ED5-BA65-DDD70ED628EB}" presName="linear" presStyleCnt="0">
        <dgm:presLayoutVars>
          <dgm:animLvl val="lvl"/>
          <dgm:resizeHandles val="exact"/>
        </dgm:presLayoutVars>
      </dgm:prSet>
      <dgm:spPr/>
    </dgm:pt>
    <dgm:pt modelId="{223002B3-02A8-4170-A18C-2F8E766CA98A}" type="pres">
      <dgm:prSet presAssocID="{4A7E0018-FC00-4965-AF65-B6CDEBA84864}" presName="parentText" presStyleLbl="node1" presStyleIdx="0" presStyleCnt="1" custLinFactNeighborX="10062" custLinFactNeighborY="-1759">
        <dgm:presLayoutVars>
          <dgm:chMax val="0"/>
          <dgm:bulletEnabled val="1"/>
        </dgm:presLayoutVars>
      </dgm:prSet>
      <dgm:spPr/>
    </dgm:pt>
  </dgm:ptLst>
  <dgm:cxnLst>
    <dgm:cxn modelId="{73FDD30B-36C4-4791-AA6F-443C5182D3C4}" srcId="{1441A672-7E62-4ED5-BA65-DDD70ED628EB}" destId="{4A7E0018-FC00-4965-AF65-B6CDEBA84864}" srcOrd="0" destOrd="0" parTransId="{7AB65E48-2B6E-42C8-B6AA-871FF818EFCD}" sibTransId="{07517AF8-1DB6-45DF-828C-7B5613A3E97E}"/>
    <dgm:cxn modelId="{1AC4E37C-67D3-4B97-A550-693E1936938F}" type="presOf" srcId="{1441A672-7E62-4ED5-BA65-DDD70ED628EB}" destId="{30C2276C-3C02-40C8-AEA8-217D6917B64A}" srcOrd="0" destOrd="0" presId="urn:microsoft.com/office/officeart/2005/8/layout/vList2"/>
    <dgm:cxn modelId="{3B50B9C3-DE66-476F-88B7-AD90C02CEC60}" type="presOf" srcId="{4A7E0018-FC00-4965-AF65-B6CDEBA84864}" destId="{223002B3-02A8-4170-A18C-2F8E766CA98A}" srcOrd="0" destOrd="0" presId="urn:microsoft.com/office/officeart/2005/8/layout/vList2"/>
    <dgm:cxn modelId="{C6ABB6DE-E9BB-4CE3-8426-1D36BA2C38CF}" type="presParOf" srcId="{30C2276C-3C02-40C8-AEA8-217D6917B64A}" destId="{223002B3-02A8-4170-A18C-2F8E766CA98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A971241-78E4-48A2-A954-F94C9E7B57D2}"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643A15AE-38C6-49CA-ADC1-EFE0226D7548}">
      <dgm:prSet custT="1"/>
      <dgm:spPr>
        <a:solidFill>
          <a:schemeClr val="accent2"/>
        </a:solidFill>
      </dgm:spPr>
      <dgm:t>
        <a:bodyPr/>
        <a:lstStyle/>
        <a:p>
          <a:pPr algn="ctr"/>
          <a:r>
            <a:rPr lang="en-IN" sz="1200" b="0" i="0" dirty="0"/>
            <a:t>As we unroll further loops fully, performance improves further at a significant penalty of power, area, and efficiency.</a:t>
          </a:r>
          <a:endParaRPr lang="en-IN" sz="1200" dirty="0"/>
        </a:p>
      </dgm:t>
    </dgm:pt>
    <dgm:pt modelId="{3662F59E-A66C-46E1-A3E9-68E7F3C70CF8}" type="parTrans" cxnId="{F34877EE-BDE5-4FAD-854A-D9758461D13C}">
      <dgm:prSet/>
      <dgm:spPr/>
      <dgm:t>
        <a:bodyPr/>
        <a:lstStyle/>
        <a:p>
          <a:pPr algn="ctr"/>
          <a:endParaRPr lang="en-IN"/>
        </a:p>
      </dgm:t>
    </dgm:pt>
    <dgm:pt modelId="{F5340E0D-D3DA-4755-B774-E30D38C3106F}" type="sibTrans" cxnId="{F34877EE-BDE5-4FAD-854A-D9758461D13C}">
      <dgm:prSet/>
      <dgm:spPr/>
      <dgm:t>
        <a:bodyPr/>
        <a:lstStyle/>
        <a:p>
          <a:pPr algn="ctr"/>
          <a:endParaRPr lang="en-IN"/>
        </a:p>
      </dgm:t>
    </dgm:pt>
    <dgm:pt modelId="{639DF996-3408-4F5A-BB9D-DF08F8EF7E86}">
      <dgm:prSet custT="1"/>
      <dgm:spPr/>
      <dgm:t>
        <a:bodyPr/>
        <a:lstStyle/>
        <a:p>
          <a:pPr algn="ctr"/>
          <a:r>
            <a:rPr lang="en-IN" sz="1200" b="0" i="0" dirty="0"/>
            <a:t>Unrolling 1 with unrolling factor 4, 8, 16 yields performance while also improving on power, area, and efficiency.</a:t>
          </a:r>
          <a:endParaRPr lang="en-IN" sz="1200" dirty="0"/>
        </a:p>
      </dgm:t>
    </dgm:pt>
    <dgm:pt modelId="{4BFD3109-AC81-44FC-9713-B65698BB7C6F}" type="sibTrans" cxnId="{BAB6DFD3-4B8C-4AF0-AF77-4E2240B77B1D}">
      <dgm:prSet/>
      <dgm:spPr/>
      <dgm:t>
        <a:bodyPr/>
        <a:lstStyle/>
        <a:p>
          <a:pPr algn="ctr"/>
          <a:endParaRPr lang="en-IN"/>
        </a:p>
      </dgm:t>
    </dgm:pt>
    <dgm:pt modelId="{AD0C58FC-626C-4AA4-BCF4-04ABF1F3F7F3}" type="parTrans" cxnId="{BAB6DFD3-4B8C-4AF0-AF77-4E2240B77B1D}">
      <dgm:prSet/>
      <dgm:spPr/>
      <dgm:t>
        <a:bodyPr/>
        <a:lstStyle/>
        <a:p>
          <a:pPr algn="ctr"/>
          <a:endParaRPr lang="en-IN"/>
        </a:p>
      </dgm:t>
    </dgm:pt>
    <dgm:pt modelId="{28E8BFFB-838F-4931-8911-EE7EE027C315}" type="pres">
      <dgm:prSet presAssocID="{8A971241-78E4-48A2-A954-F94C9E7B57D2}" presName="linear" presStyleCnt="0">
        <dgm:presLayoutVars>
          <dgm:animLvl val="lvl"/>
          <dgm:resizeHandles val="exact"/>
        </dgm:presLayoutVars>
      </dgm:prSet>
      <dgm:spPr/>
    </dgm:pt>
    <dgm:pt modelId="{5975E2F5-1D8D-42A0-90D8-7DAB7B542D79}" type="pres">
      <dgm:prSet presAssocID="{639DF996-3408-4F5A-BB9D-DF08F8EF7E86}" presName="parentText" presStyleLbl="node1" presStyleIdx="0" presStyleCnt="2" custLinFactY="-250916" custLinFactNeighborX="-506" custLinFactNeighborY="-300000">
        <dgm:presLayoutVars>
          <dgm:chMax val="0"/>
          <dgm:bulletEnabled val="1"/>
        </dgm:presLayoutVars>
      </dgm:prSet>
      <dgm:spPr/>
    </dgm:pt>
    <dgm:pt modelId="{9942D2A8-9FE6-430F-8CFD-44BFCFA4FE9B}" type="pres">
      <dgm:prSet presAssocID="{4BFD3109-AC81-44FC-9713-B65698BB7C6F}" presName="spacer" presStyleCnt="0"/>
      <dgm:spPr/>
    </dgm:pt>
    <dgm:pt modelId="{94CD8B68-14E0-4D05-BF2C-EEB74E6EB2A2}" type="pres">
      <dgm:prSet presAssocID="{643A15AE-38C6-49CA-ADC1-EFE0226D7548}" presName="parentText" presStyleLbl="node1" presStyleIdx="1" presStyleCnt="2" custLinFactNeighborY="-3029">
        <dgm:presLayoutVars>
          <dgm:chMax val="0"/>
          <dgm:bulletEnabled val="1"/>
        </dgm:presLayoutVars>
      </dgm:prSet>
      <dgm:spPr/>
    </dgm:pt>
  </dgm:ptLst>
  <dgm:cxnLst>
    <dgm:cxn modelId="{725C7869-C672-4EC7-86CE-8DC529C6F9A9}" type="presOf" srcId="{643A15AE-38C6-49CA-ADC1-EFE0226D7548}" destId="{94CD8B68-14E0-4D05-BF2C-EEB74E6EB2A2}" srcOrd="0" destOrd="0" presId="urn:microsoft.com/office/officeart/2005/8/layout/vList2"/>
    <dgm:cxn modelId="{4F11F8C7-C029-47B8-B07D-6F1D5795B531}" type="presOf" srcId="{639DF996-3408-4F5A-BB9D-DF08F8EF7E86}" destId="{5975E2F5-1D8D-42A0-90D8-7DAB7B542D79}" srcOrd="0" destOrd="0" presId="urn:microsoft.com/office/officeart/2005/8/layout/vList2"/>
    <dgm:cxn modelId="{8DE65CC9-8B0D-4ADA-B3CF-A413CD459D7F}" type="presOf" srcId="{8A971241-78E4-48A2-A954-F94C9E7B57D2}" destId="{28E8BFFB-838F-4931-8911-EE7EE027C315}" srcOrd="0" destOrd="0" presId="urn:microsoft.com/office/officeart/2005/8/layout/vList2"/>
    <dgm:cxn modelId="{BAB6DFD3-4B8C-4AF0-AF77-4E2240B77B1D}" srcId="{8A971241-78E4-48A2-A954-F94C9E7B57D2}" destId="{639DF996-3408-4F5A-BB9D-DF08F8EF7E86}" srcOrd="0" destOrd="0" parTransId="{AD0C58FC-626C-4AA4-BCF4-04ABF1F3F7F3}" sibTransId="{4BFD3109-AC81-44FC-9713-B65698BB7C6F}"/>
    <dgm:cxn modelId="{F34877EE-BDE5-4FAD-854A-D9758461D13C}" srcId="{8A971241-78E4-48A2-A954-F94C9E7B57D2}" destId="{643A15AE-38C6-49CA-ADC1-EFE0226D7548}" srcOrd="1" destOrd="0" parTransId="{3662F59E-A66C-46E1-A3E9-68E7F3C70CF8}" sibTransId="{F5340E0D-D3DA-4755-B774-E30D38C3106F}"/>
    <dgm:cxn modelId="{762CAB96-6891-4BB2-A0D2-9E431F869984}" type="presParOf" srcId="{28E8BFFB-838F-4931-8911-EE7EE027C315}" destId="{5975E2F5-1D8D-42A0-90D8-7DAB7B542D79}" srcOrd="0" destOrd="0" presId="urn:microsoft.com/office/officeart/2005/8/layout/vList2"/>
    <dgm:cxn modelId="{18016887-1F18-4DA8-B56F-7C989518C9DF}" type="presParOf" srcId="{28E8BFFB-838F-4931-8911-EE7EE027C315}" destId="{9942D2A8-9FE6-430F-8CFD-44BFCFA4FE9B}" srcOrd="1" destOrd="0" presId="urn:microsoft.com/office/officeart/2005/8/layout/vList2"/>
    <dgm:cxn modelId="{3739EA68-B15C-4366-A04F-7F41D4C8439D}" type="presParOf" srcId="{28E8BFFB-838F-4931-8911-EE7EE027C315}" destId="{94CD8B68-14E0-4D05-BF2C-EEB74E6EB2A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A971241-78E4-48A2-A954-F94C9E7B57D2}"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F4338DE0-E8F6-4941-AA91-7860EFE63601}">
      <dgm:prSet custT="1"/>
      <dgm:spPr/>
      <dgm:t>
        <a:bodyPr/>
        <a:lstStyle/>
        <a:p>
          <a:pPr algn="ctr"/>
          <a:r>
            <a:rPr lang="en-IN" sz="1000" dirty="0"/>
            <a:t>Unroll-3 improves performance. Unroll factor improves performance without smaller power and area penalties compared to full-unroll.</a:t>
          </a:r>
        </a:p>
      </dgm:t>
    </dgm:pt>
    <dgm:pt modelId="{AA4FFBF1-F700-42FF-B309-0233F8CC6114}" type="parTrans" cxnId="{1EA67FB2-1712-4461-81B8-4021C76748D9}">
      <dgm:prSet/>
      <dgm:spPr/>
      <dgm:t>
        <a:bodyPr/>
        <a:lstStyle/>
        <a:p>
          <a:endParaRPr lang="en-IN"/>
        </a:p>
      </dgm:t>
    </dgm:pt>
    <dgm:pt modelId="{66E72B85-B880-4A8E-95D5-D22F784A8AD2}" type="sibTrans" cxnId="{1EA67FB2-1712-4461-81B8-4021C76748D9}">
      <dgm:prSet/>
      <dgm:spPr/>
      <dgm:t>
        <a:bodyPr/>
        <a:lstStyle/>
        <a:p>
          <a:endParaRPr lang="en-IN"/>
        </a:p>
      </dgm:t>
    </dgm:pt>
    <dgm:pt modelId="{28E8BFFB-838F-4931-8911-EE7EE027C315}" type="pres">
      <dgm:prSet presAssocID="{8A971241-78E4-48A2-A954-F94C9E7B57D2}" presName="linear" presStyleCnt="0">
        <dgm:presLayoutVars>
          <dgm:animLvl val="lvl"/>
          <dgm:resizeHandles val="exact"/>
        </dgm:presLayoutVars>
      </dgm:prSet>
      <dgm:spPr/>
    </dgm:pt>
    <dgm:pt modelId="{C25FF31F-5419-4950-85A3-7798168355B1}" type="pres">
      <dgm:prSet presAssocID="{F4338DE0-E8F6-4941-AA91-7860EFE63601}" presName="parentText" presStyleLbl="node1" presStyleIdx="0" presStyleCnt="1" custScaleY="30106">
        <dgm:presLayoutVars>
          <dgm:chMax val="0"/>
          <dgm:bulletEnabled val="1"/>
        </dgm:presLayoutVars>
      </dgm:prSet>
      <dgm:spPr/>
    </dgm:pt>
  </dgm:ptLst>
  <dgm:cxnLst>
    <dgm:cxn modelId="{1EA67FB2-1712-4461-81B8-4021C76748D9}" srcId="{8A971241-78E4-48A2-A954-F94C9E7B57D2}" destId="{F4338DE0-E8F6-4941-AA91-7860EFE63601}" srcOrd="0" destOrd="0" parTransId="{AA4FFBF1-F700-42FF-B309-0233F8CC6114}" sibTransId="{66E72B85-B880-4A8E-95D5-D22F784A8AD2}"/>
    <dgm:cxn modelId="{8DE65CC9-8B0D-4ADA-B3CF-A413CD459D7F}" type="presOf" srcId="{8A971241-78E4-48A2-A954-F94C9E7B57D2}" destId="{28E8BFFB-838F-4931-8911-EE7EE027C315}" srcOrd="0" destOrd="0" presId="urn:microsoft.com/office/officeart/2005/8/layout/vList2"/>
    <dgm:cxn modelId="{ABA2BBDB-E2AC-44A7-B04F-C5FA39B95BCD}" type="presOf" srcId="{F4338DE0-E8F6-4941-AA91-7860EFE63601}" destId="{C25FF31F-5419-4950-85A3-7798168355B1}" srcOrd="0" destOrd="0" presId="urn:microsoft.com/office/officeart/2005/8/layout/vList2"/>
    <dgm:cxn modelId="{1BCB0724-E3FE-4BFE-9745-E8C7534B1F79}" type="presParOf" srcId="{28E8BFFB-838F-4931-8911-EE7EE027C315}" destId="{C25FF31F-5419-4950-85A3-7798168355B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443BDD-A92F-4C79-AD9D-9679280F080E}"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736C13E0-F438-42B3-9ADE-351ED024FF73}">
      <dgm:prSet/>
      <dgm:spPr/>
      <dgm:t>
        <a:bodyPr/>
        <a:lstStyle/>
        <a:p>
          <a:pPr algn="ctr"/>
          <a:r>
            <a:rPr lang="en-IN" b="0" i="0" dirty="0"/>
            <a:t>Types of neural network layers</a:t>
          </a:r>
          <a:endParaRPr lang="en-IN" dirty="0"/>
        </a:p>
      </dgm:t>
    </dgm:pt>
    <dgm:pt modelId="{629830B4-84EE-48DF-B691-EDC8F3E6BFCE}" type="parTrans" cxnId="{C8327337-F230-4A02-A634-441C85394DE9}">
      <dgm:prSet/>
      <dgm:spPr/>
      <dgm:t>
        <a:bodyPr/>
        <a:lstStyle/>
        <a:p>
          <a:endParaRPr lang="en-IN"/>
        </a:p>
      </dgm:t>
    </dgm:pt>
    <dgm:pt modelId="{C3B71F5F-8EB1-4CA4-A92A-2EF8000F0732}" type="sibTrans" cxnId="{C8327337-F230-4A02-A634-441C85394DE9}">
      <dgm:prSet/>
      <dgm:spPr/>
      <dgm:t>
        <a:bodyPr/>
        <a:lstStyle/>
        <a:p>
          <a:endParaRPr lang="en-IN"/>
        </a:p>
      </dgm:t>
    </dgm:pt>
    <dgm:pt modelId="{FEC07121-19F5-478F-B0E2-B004EB2BC195}">
      <dgm:prSet/>
      <dgm:spPr/>
      <dgm:t>
        <a:bodyPr/>
        <a:lstStyle/>
        <a:p>
          <a:r>
            <a:rPr lang="en-IN" b="0" i="0"/>
            <a:t>Convolution layer</a:t>
          </a:r>
          <a:endParaRPr lang="en-IN"/>
        </a:p>
      </dgm:t>
    </dgm:pt>
    <dgm:pt modelId="{C6AE05DE-1497-41C6-8804-10598CA47F4A}" type="parTrans" cxnId="{ADA1847A-0C49-4FE0-BE6E-CA7FA63784E8}">
      <dgm:prSet/>
      <dgm:spPr/>
      <dgm:t>
        <a:bodyPr/>
        <a:lstStyle/>
        <a:p>
          <a:endParaRPr lang="en-IN"/>
        </a:p>
      </dgm:t>
    </dgm:pt>
    <dgm:pt modelId="{8C84D7D0-3CBD-4022-856E-109B18F41746}" type="sibTrans" cxnId="{ADA1847A-0C49-4FE0-BE6E-CA7FA63784E8}">
      <dgm:prSet/>
      <dgm:spPr/>
      <dgm:t>
        <a:bodyPr/>
        <a:lstStyle/>
        <a:p>
          <a:endParaRPr lang="en-IN"/>
        </a:p>
      </dgm:t>
    </dgm:pt>
    <dgm:pt modelId="{B2E2DFCC-A314-4B9C-BED0-3FB621BD8C6D}">
      <dgm:prSet/>
      <dgm:spPr/>
      <dgm:t>
        <a:bodyPr/>
        <a:lstStyle/>
        <a:p>
          <a:r>
            <a:rPr lang="en-IN" b="0" i="0"/>
            <a:t>Depth-wise Convolution layer</a:t>
          </a:r>
          <a:endParaRPr lang="en-IN"/>
        </a:p>
      </dgm:t>
    </dgm:pt>
    <dgm:pt modelId="{C16FDA97-42FE-41DD-A1D6-B5097908D056}" type="parTrans" cxnId="{8DEE2E7E-1EAD-477C-AD95-EB3F6A3FCE74}">
      <dgm:prSet/>
      <dgm:spPr/>
      <dgm:t>
        <a:bodyPr/>
        <a:lstStyle/>
        <a:p>
          <a:endParaRPr lang="en-IN"/>
        </a:p>
      </dgm:t>
    </dgm:pt>
    <dgm:pt modelId="{F7DB40A2-7184-4515-B67D-815D3D051D5F}" type="sibTrans" cxnId="{8DEE2E7E-1EAD-477C-AD95-EB3F6A3FCE74}">
      <dgm:prSet/>
      <dgm:spPr/>
      <dgm:t>
        <a:bodyPr/>
        <a:lstStyle/>
        <a:p>
          <a:endParaRPr lang="en-IN"/>
        </a:p>
      </dgm:t>
    </dgm:pt>
    <dgm:pt modelId="{BA7C3108-B932-431E-8F18-275384F16047}">
      <dgm:prSet/>
      <dgm:spPr/>
      <dgm:t>
        <a:bodyPr/>
        <a:lstStyle/>
        <a:p>
          <a:r>
            <a:rPr lang="en-IN" b="0" i="0"/>
            <a:t>Fully Connected layer</a:t>
          </a:r>
          <a:endParaRPr lang="en-IN"/>
        </a:p>
      </dgm:t>
    </dgm:pt>
    <dgm:pt modelId="{57381DD0-08B4-4A73-AB30-998117A88B22}" type="parTrans" cxnId="{167025BE-1F13-4755-A6EF-FBF6E6FF66D8}">
      <dgm:prSet/>
      <dgm:spPr/>
      <dgm:t>
        <a:bodyPr/>
        <a:lstStyle/>
        <a:p>
          <a:endParaRPr lang="en-IN"/>
        </a:p>
      </dgm:t>
    </dgm:pt>
    <dgm:pt modelId="{58CFB0DD-AFC7-4D6F-8254-075DA3ED367D}" type="sibTrans" cxnId="{167025BE-1F13-4755-A6EF-FBF6E6FF66D8}">
      <dgm:prSet/>
      <dgm:spPr/>
      <dgm:t>
        <a:bodyPr/>
        <a:lstStyle/>
        <a:p>
          <a:endParaRPr lang="en-IN"/>
        </a:p>
      </dgm:t>
    </dgm:pt>
    <dgm:pt modelId="{8B2F8AC1-2708-4759-ACF5-00BA74DB52E4}">
      <dgm:prSet/>
      <dgm:spPr/>
      <dgm:t>
        <a:bodyPr/>
        <a:lstStyle/>
        <a:p>
          <a:pPr algn="ctr"/>
          <a:r>
            <a:rPr lang="en-IN" b="0" i="0" dirty="0"/>
            <a:t>Optimizations</a:t>
          </a:r>
          <a:endParaRPr lang="en-IN" dirty="0"/>
        </a:p>
      </dgm:t>
    </dgm:pt>
    <dgm:pt modelId="{69E2897F-EB88-4379-9C1F-2DBE3F100971}" type="parTrans" cxnId="{96C1D33C-5069-46E2-9BC5-DFAEF4BB34F6}">
      <dgm:prSet/>
      <dgm:spPr/>
      <dgm:t>
        <a:bodyPr/>
        <a:lstStyle/>
        <a:p>
          <a:endParaRPr lang="en-IN"/>
        </a:p>
      </dgm:t>
    </dgm:pt>
    <dgm:pt modelId="{97732207-C785-49AA-BF9B-CDA6194028F0}" type="sibTrans" cxnId="{96C1D33C-5069-46E2-9BC5-DFAEF4BB34F6}">
      <dgm:prSet/>
      <dgm:spPr/>
      <dgm:t>
        <a:bodyPr/>
        <a:lstStyle/>
        <a:p>
          <a:endParaRPr lang="en-IN"/>
        </a:p>
      </dgm:t>
    </dgm:pt>
    <dgm:pt modelId="{F3242331-9C44-4333-8D87-A8905B0F2FD8}">
      <dgm:prSet/>
      <dgm:spPr/>
      <dgm:t>
        <a:bodyPr/>
        <a:lstStyle/>
        <a:p>
          <a:r>
            <a:rPr lang="en-IN" b="0" i="0"/>
            <a:t>Loop permutation</a:t>
          </a:r>
          <a:endParaRPr lang="en-IN"/>
        </a:p>
      </dgm:t>
    </dgm:pt>
    <dgm:pt modelId="{67DF3847-EF21-4644-ACE5-108D7AA026A7}" type="parTrans" cxnId="{7E608607-3CB3-4C80-8575-7F4CC9742E6F}">
      <dgm:prSet/>
      <dgm:spPr/>
      <dgm:t>
        <a:bodyPr/>
        <a:lstStyle/>
        <a:p>
          <a:endParaRPr lang="en-IN"/>
        </a:p>
      </dgm:t>
    </dgm:pt>
    <dgm:pt modelId="{F3BF14B0-E0EE-4950-9DBA-4620B21D4388}" type="sibTrans" cxnId="{7E608607-3CB3-4C80-8575-7F4CC9742E6F}">
      <dgm:prSet/>
      <dgm:spPr/>
      <dgm:t>
        <a:bodyPr/>
        <a:lstStyle/>
        <a:p>
          <a:endParaRPr lang="en-IN"/>
        </a:p>
      </dgm:t>
    </dgm:pt>
    <dgm:pt modelId="{08F5D54A-B744-4A3C-8045-6A23CBFC0EB1}">
      <dgm:prSet/>
      <dgm:spPr/>
      <dgm:t>
        <a:bodyPr/>
        <a:lstStyle/>
        <a:p>
          <a:r>
            <a:rPr lang="en-IN" b="0" i="0"/>
            <a:t>Loop tiling</a:t>
          </a:r>
          <a:endParaRPr lang="en-IN"/>
        </a:p>
      </dgm:t>
    </dgm:pt>
    <dgm:pt modelId="{E8C3CE28-D22F-4BF3-B87C-F181C52B8F9D}" type="parTrans" cxnId="{0880BE55-1879-4B6F-A4AA-9807DD5C76DD}">
      <dgm:prSet/>
      <dgm:spPr/>
      <dgm:t>
        <a:bodyPr/>
        <a:lstStyle/>
        <a:p>
          <a:endParaRPr lang="en-IN"/>
        </a:p>
      </dgm:t>
    </dgm:pt>
    <dgm:pt modelId="{86F34FF3-07FD-424E-9ABA-C45D24407E02}" type="sibTrans" cxnId="{0880BE55-1879-4B6F-A4AA-9807DD5C76DD}">
      <dgm:prSet/>
      <dgm:spPr/>
      <dgm:t>
        <a:bodyPr/>
        <a:lstStyle/>
        <a:p>
          <a:endParaRPr lang="en-IN"/>
        </a:p>
      </dgm:t>
    </dgm:pt>
    <dgm:pt modelId="{25104753-3AFA-488C-8FA1-450E56D9ACAB}">
      <dgm:prSet/>
      <dgm:spPr/>
      <dgm:t>
        <a:bodyPr/>
        <a:lstStyle/>
        <a:p>
          <a:r>
            <a:rPr lang="en-IN" b="0" i="0"/>
            <a:t>Loop unrolling</a:t>
          </a:r>
          <a:endParaRPr lang="en-IN"/>
        </a:p>
      </dgm:t>
    </dgm:pt>
    <dgm:pt modelId="{A2189CBE-4098-4890-9B98-DCFF15E6790B}" type="parTrans" cxnId="{992C117E-882A-431B-93D6-D5DAB21FB1FF}">
      <dgm:prSet/>
      <dgm:spPr/>
      <dgm:t>
        <a:bodyPr/>
        <a:lstStyle/>
        <a:p>
          <a:endParaRPr lang="en-IN"/>
        </a:p>
      </dgm:t>
    </dgm:pt>
    <dgm:pt modelId="{FF1E6DC6-15FC-4181-893E-3609B12F1DA4}" type="sibTrans" cxnId="{992C117E-882A-431B-93D6-D5DAB21FB1FF}">
      <dgm:prSet/>
      <dgm:spPr/>
      <dgm:t>
        <a:bodyPr/>
        <a:lstStyle/>
        <a:p>
          <a:endParaRPr lang="en-IN"/>
        </a:p>
      </dgm:t>
    </dgm:pt>
    <dgm:pt modelId="{7A1023C7-0E05-457D-A52D-B2A405908233}">
      <dgm:prSet/>
      <dgm:spPr/>
      <dgm:t>
        <a:bodyPr/>
        <a:lstStyle/>
        <a:p>
          <a:pPr algn="ctr"/>
          <a:r>
            <a:rPr lang="en-IN" b="0" i="0" dirty="0"/>
            <a:t>Architectures</a:t>
          </a:r>
          <a:endParaRPr lang="en-IN" dirty="0"/>
        </a:p>
      </dgm:t>
    </dgm:pt>
    <dgm:pt modelId="{50DDCF0D-9D37-456B-837C-78F83DA47D7C}" type="parTrans" cxnId="{19193FD6-64C6-4C49-8834-9955F10C2C44}">
      <dgm:prSet/>
      <dgm:spPr/>
      <dgm:t>
        <a:bodyPr/>
        <a:lstStyle/>
        <a:p>
          <a:endParaRPr lang="en-IN"/>
        </a:p>
      </dgm:t>
    </dgm:pt>
    <dgm:pt modelId="{EA466C67-807E-4687-BDCF-055203FA59DF}" type="sibTrans" cxnId="{19193FD6-64C6-4C49-8834-9955F10C2C44}">
      <dgm:prSet/>
      <dgm:spPr/>
      <dgm:t>
        <a:bodyPr/>
        <a:lstStyle/>
        <a:p>
          <a:endParaRPr lang="en-IN"/>
        </a:p>
      </dgm:t>
    </dgm:pt>
    <dgm:pt modelId="{38F93CDA-9ECD-4CF1-AB03-F11114C7F9DB}">
      <dgm:prSet/>
      <dgm:spPr/>
      <dgm:t>
        <a:bodyPr/>
        <a:lstStyle/>
        <a:p>
          <a:r>
            <a:rPr lang="en-IN" b="0" i="0"/>
            <a:t>Training architectures</a:t>
          </a:r>
          <a:endParaRPr lang="en-IN"/>
        </a:p>
      </dgm:t>
    </dgm:pt>
    <dgm:pt modelId="{03C7C766-AD60-490F-9B72-DD85833D36BA}" type="parTrans" cxnId="{FE860FD0-F705-467B-9B33-1C1098E8B244}">
      <dgm:prSet/>
      <dgm:spPr/>
      <dgm:t>
        <a:bodyPr/>
        <a:lstStyle/>
        <a:p>
          <a:endParaRPr lang="en-IN"/>
        </a:p>
      </dgm:t>
    </dgm:pt>
    <dgm:pt modelId="{92DD54F0-B7FA-4607-A785-446203F13CF9}" type="sibTrans" cxnId="{FE860FD0-F705-467B-9B33-1C1098E8B244}">
      <dgm:prSet/>
      <dgm:spPr/>
      <dgm:t>
        <a:bodyPr/>
        <a:lstStyle/>
        <a:p>
          <a:endParaRPr lang="en-IN"/>
        </a:p>
      </dgm:t>
    </dgm:pt>
    <dgm:pt modelId="{5A06C2DA-6707-44E8-9981-7C8E5916B456}">
      <dgm:prSet/>
      <dgm:spPr/>
      <dgm:t>
        <a:bodyPr/>
        <a:lstStyle/>
        <a:p>
          <a:r>
            <a:rPr lang="en-IN" b="0" i="0"/>
            <a:t>Testing architectures</a:t>
          </a:r>
          <a:endParaRPr lang="en-IN"/>
        </a:p>
      </dgm:t>
    </dgm:pt>
    <dgm:pt modelId="{840785A8-51C7-4D58-AAB0-E7B9CD6F9C24}" type="parTrans" cxnId="{F71911C6-ECA3-471E-9F0A-6F05B5CDCF9A}">
      <dgm:prSet/>
      <dgm:spPr/>
      <dgm:t>
        <a:bodyPr/>
        <a:lstStyle/>
        <a:p>
          <a:endParaRPr lang="en-IN"/>
        </a:p>
      </dgm:t>
    </dgm:pt>
    <dgm:pt modelId="{B24CFAEA-41FD-4909-95F1-A174C3BF02F8}" type="sibTrans" cxnId="{F71911C6-ECA3-471E-9F0A-6F05B5CDCF9A}">
      <dgm:prSet/>
      <dgm:spPr/>
      <dgm:t>
        <a:bodyPr/>
        <a:lstStyle/>
        <a:p>
          <a:endParaRPr lang="en-IN"/>
        </a:p>
      </dgm:t>
    </dgm:pt>
    <dgm:pt modelId="{C5636468-26DC-4E95-BD08-81AB6002AF18}">
      <dgm:prSet/>
      <dgm:spPr/>
      <dgm:t>
        <a:bodyPr/>
        <a:lstStyle/>
        <a:p>
          <a:pPr algn="ctr"/>
          <a:r>
            <a:rPr lang="en-IN" b="0" i="0"/>
            <a:t>HLS configurations</a:t>
          </a:r>
          <a:endParaRPr lang="en-IN"/>
        </a:p>
      </dgm:t>
    </dgm:pt>
    <dgm:pt modelId="{91EA5E34-899C-44E8-B576-6EC44ABDA706}" type="parTrans" cxnId="{0FA7BC73-B13C-45B5-BAEE-224989DF27B5}">
      <dgm:prSet/>
      <dgm:spPr/>
      <dgm:t>
        <a:bodyPr/>
        <a:lstStyle/>
        <a:p>
          <a:endParaRPr lang="en-IN"/>
        </a:p>
      </dgm:t>
    </dgm:pt>
    <dgm:pt modelId="{2B12CCA0-6093-4174-83DF-0BD6BF1149FF}" type="sibTrans" cxnId="{0FA7BC73-B13C-45B5-BAEE-224989DF27B5}">
      <dgm:prSet/>
      <dgm:spPr/>
      <dgm:t>
        <a:bodyPr/>
        <a:lstStyle/>
        <a:p>
          <a:endParaRPr lang="en-IN"/>
        </a:p>
      </dgm:t>
    </dgm:pt>
    <dgm:pt modelId="{C063F9B6-DD37-4390-A29D-599D88B36D65}" type="pres">
      <dgm:prSet presAssocID="{D2443BDD-A92F-4C79-AD9D-9679280F080E}" presName="linear" presStyleCnt="0">
        <dgm:presLayoutVars>
          <dgm:animLvl val="lvl"/>
          <dgm:resizeHandles val="exact"/>
        </dgm:presLayoutVars>
      </dgm:prSet>
      <dgm:spPr/>
    </dgm:pt>
    <dgm:pt modelId="{9A230F29-E3CB-4E1D-9715-B4D944E24789}" type="pres">
      <dgm:prSet presAssocID="{736C13E0-F438-42B3-9ADE-351ED024FF73}" presName="parentText" presStyleLbl="node1" presStyleIdx="0" presStyleCnt="4">
        <dgm:presLayoutVars>
          <dgm:chMax val="0"/>
          <dgm:bulletEnabled val="1"/>
        </dgm:presLayoutVars>
      </dgm:prSet>
      <dgm:spPr/>
    </dgm:pt>
    <dgm:pt modelId="{212033F6-6C86-4EAD-8071-5395286B68D8}" type="pres">
      <dgm:prSet presAssocID="{736C13E0-F438-42B3-9ADE-351ED024FF73}" presName="childText" presStyleLbl="revTx" presStyleIdx="0" presStyleCnt="3">
        <dgm:presLayoutVars>
          <dgm:bulletEnabled val="1"/>
        </dgm:presLayoutVars>
      </dgm:prSet>
      <dgm:spPr/>
    </dgm:pt>
    <dgm:pt modelId="{8B8E6592-081E-4513-8998-CB21DDEAEF4C}" type="pres">
      <dgm:prSet presAssocID="{8B2F8AC1-2708-4759-ACF5-00BA74DB52E4}" presName="parentText" presStyleLbl="node1" presStyleIdx="1" presStyleCnt="4">
        <dgm:presLayoutVars>
          <dgm:chMax val="0"/>
          <dgm:bulletEnabled val="1"/>
        </dgm:presLayoutVars>
      </dgm:prSet>
      <dgm:spPr/>
    </dgm:pt>
    <dgm:pt modelId="{184D2473-5C77-4A3D-9BBD-D96230B9E300}" type="pres">
      <dgm:prSet presAssocID="{8B2F8AC1-2708-4759-ACF5-00BA74DB52E4}" presName="childText" presStyleLbl="revTx" presStyleIdx="1" presStyleCnt="3">
        <dgm:presLayoutVars>
          <dgm:bulletEnabled val="1"/>
        </dgm:presLayoutVars>
      </dgm:prSet>
      <dgm:spPr/>
    </dgm:pt>
    <dgm:pt modelId="{A4C9887A-0562-41A3-B496-F99763379A79}" type="pres">
      <dgm:prSet presAssocID="{7A1023C7-0E05-457D-A52D-B2A405908233}" presName="parentText" presStyleLbl="node1" presStyleIdx="2" presStyleCnt="4">
        <dgm:presLayoutVars>
          <dgm:chMax val="0"/>
          <dgm:bulletEnabled val="1"/>
        </dgm:presLayoutVars>
      </dgm:prSet>
      <dgm:spPr/>
    </dgm:pt>
    <dgm:pt modelId="{DAC38311-4461-4C3B-BF82-978FDF409B82}" type="pres">
      <dgm:prSet presAssocID="{7A1023C7-0E05-457D-A52D-B2A405908233}" presName="childText" presStyleLbl="revTx" presStyleIdx="2" presStyleCnt="3">
        <dgm:presLayoutVars>
          <dgm:bulletEnabled val="1"/>
        </dgm:presLayoutVars>
      </dgm:prSet>
      <dgm:spPr/>
    </dgm:pt>
    <dgm:pt modelId="{DA51AB79-B0F9-4774-B092-464CD03661D4}" type="pres">
      <dgm:prSet presAssocID="{C5636468-26DC-4E95-BD08-81AB6002AF18}" presName="parentText" presStyleLbl="node1" presStyleIdx="3" presStyleCnt="4">
        <dgm:presLayoutVars>
          <dgm:chMax val="0"/>
          <dgm:bulletEnabled val="1"/>
        </dgm:presLayoutVars>
      </dgm:prSet>
      <dgm:spPr/>
    </dgm:pt>
  </dgm:ptLst>
  <dgm:cxnLst>
    <dgm:cxn modelId="{107E3701-AB02-492D-9F23-D8ADBA20ADD6}" type="presOf" srcId="{D2443BDD-A92F-4C79-AD9D-9679280F080E}" destId="{C063F9B6-DD37-4390-A29D-599D88B36D65}" srcOrd="0" destOrd="0" presId="urn:microsoft.com/office/officeart/2005/8/layout/vList2"/>
    <dgm:cxn modelId="{A5C07E04-AECF-4CED-B93E-A8856247345B}" type="presOf" srcId="{B2E2DFCC-A314-4B9C-BED0-3FB621BD8C6D}" destId="{212033F6-6C86-4EAD-8071-5395286B68D8}" srcOrd="0" destOrd="1" presId="urn:microsoft.com/office/officeart/2005/8/layout/vList2"/>
    <dgm:cxn modelId="{E84EFC04-EE69-46A9-BD75-CAEF9C5DEA99}" type="presOf" srcId="{08F5D54A-B744-4A3C-8045-6A23CBFC0EB1}" destId="{184D2473-5C77-4A3D-9BBD-D96230B9E300}" srcOrd="0" destOrd="1" presId="urn:microsoft.com/office/officeart/2005/8/layout/vList2"/>
    <dgm:cxn modelId="{7E608607-3CB3-4C80-8575-7F4CC9742E6F}" srcId="{8B2F8AC1-2708-4759-ACF5-00BA74DB52E4}" destId="{F3242331-9C44-4333-8D87-A8905B0F2FD8}" srcOrd="0" destOrd="0" parTransId="{67DF3847-EF21-4644-ACE5-108D7AA026A7}" sibTransId="{F3BF14B0-E0EE-4950-9DBA-4620B21D4388}"/>
    <dgm:cxn modelId="{714F8F1E-3221-47C4-9C2C-A6D7F75E6B53}" type="presOf" srcId="{F3242331-9C44-4333-8D87-A8905B0F2FD8}" destId="{184D2473-5C77-4A3D-9BBD-D96230B9E300}" srcOrd="0" destOrd="0" presId="urn:microsoft.com/office/officeart/2005/8/layout/vList2"/>
    <dgm:cxn modelId="{E667761F-A857-4F84-9888-34AA6AB94EEF}" type="presOf" srcId="{8B2F8AC1-2708-4759-ACF5-00BA74DB52E4}" destId="{8B8E6592-081E-4513-8998-CB21DDEAEF4C}" srcOrd="0" destOrd="0" presId="urn:microsoft.com/office/officeart/2005/8/layout/vList2"/>
    <dgm:cxn modelId="{C8327337-F230-4A02-A634-441C85394DE9}" srcId="{D2443BDD-A92F-4C79-AD9D-9679280F080E}" destId="{736C13E0-F438-42B3-9ADE-351ED024FF73}" srcOrd="0" destOrd="0" parTransId="{629830B4-84EE-48DF-B691-EDC8F3E6BFCE}" sibTransId="{C3B71F5F-8EB1-4CA4-A92A-2EF8000F0732}"/>
    <dgm:cxn modelId="{96C1D33C-5069-46E2-9BC5-DFAEF4BB34F6}" srcId="{D2443BDD-A92F-4C79-AD9D-9679280F080E}" destId="{8B2F8AC1-2708-4759-ACF5-00BA74DB52E4}" srcOrd="1" destOrd="0" parTransId="{69E2897F-EB88-4379-9C1F-2DBE3F100971}" sibTransId="{97732207-C785-49AA-BF9B-CDA6194028F0}"/>
    <dgm:cxn modelId="{F404D66B-794F-4592-8F98-5345B336AE3A}" type="presOf" srcId="{FEC07121-19F5-478F-B0E2-B004EB2BC195}" destId="{212033F6-6C86-4EAD-8071-5395286B68D8}" srcOrd="0" destOrd="0" presId="urn:microsoft.com/office/officeart/2005/8/layout/vList2"/>
    <dgm:cxn modelId="{3B0FCF6C-B665-4C8D-961F-9BAE2D2DF76A}" type="presOf" srcId="{736C13E0-F438-42B3-9ADE-351ED024FF73}" destId="{9A230F29-E3CB-4E1D-9715-B4D944E24789}" srcOrd="0" destOrd="0" presId="urn:microsoft.com/office/officeart/2005/8/layout/vList2"/>
    <dgm:cxn modelId="{3E978C6D-BC3D-4F70-BB40-08BA64331B37}" type="presOf" srcId="{25104753-3AFA-488C-8FA1-450E56D9ACAB}" destId="{184D2473-5C77-4A3D-9BBD-D96230B9E300}" srcOrd="0" destOrd="2" presId="urn:microsoft.com/office/officeart/2005/8/layout/vList2"/>
    <dgm:cxn modelId="{0FA7BC73-B13C-45B5-BAEE-224989DF27B5}" srcId="{D2443BDD-A92F-4C79-AD9D-9679280F080E}" destId="{C5636468-26DC-4E95-BD08-81AB6002AF18}" srcOrd="3" destOrd="0" parTransId="{91EA5E34-899C-44E8-B576-6EC44ABDA706}" sibTransId="{2B12CCA0-6093-4174-83DF-0BD6BF1149FF}"/>
    <dgm:cxn modelId="{0880BE55-1879-4B6F-A4AA-9807DD5C76DD}" srcId="{8B2F8AC1-2708-4759-ACF5-00BA74DB52E4}" destId="{08F5D54A-B744-4A3C-8045-6A23CBFC0EB1}" srcOrd="1" destOrd="0" parTransId="{E8C3CE28-D22F-4BF3-B87C-F181C52B8F9D}" sibTransId="{86F34FF3-07FD-424E-9ABA-C45D24407E02}"/>
    <dgm:cxn modelId="{ADA1847A-0C49-4FE0-BE6E-CA7FA63784E8}" srcId="{736C13E0-F438-42B3-9ADE-351ED024FF73}" destId="{FEC07121-19F5-478F-B0E2-B004EB2BC195}" srcOrd="0" destOrd="0" parTransId="{C6AE05DE-1497-41C6-8804-10598CA47F4A}" sibTransId="{8C84D7D0-3CBD-4022-856E-109B18F41746}"/>
    <dgm:cxn modelId="{992C117E-882A-431B-93D6-D5DAB21FB1FF}" srcId="{8B2F8AC1-2708-4759-ACF5-00BA74DB52E4}" destId="{25104753-3AFA-488C-8FA1-450E56D9ACAB}" srcOrd="2" destOrd="0" parTransId="{A2189CBE-4098-4890-9B98-DCFF15E6790B}" sibTransId="{FF1E6DC6-15FC-4181-893E-3609B12F1DA4}"/>
    <dgm:cxn modelId="{8DEE2E7E-1EAD-477C-AD95-EB3F6A3FCE74}" srcId="{736C13E0-F438-42B3-9ADE-351ED024FF73}" destId="{B2E2DFCC-A314-4B9C-BED0-3FB621BD8C6D}" srcOrd="1" destOrd="0" parTransId="{C16FDA97-42FE-41DD-A1D6-B5097908D056}" sibTransId="{F7DB40A2-7184-4515-B67D-815D3D051D5F}"/>
    <dgm:cxn modelId="{EDECB88B-E8D2-4A32-A090-C34A5FC0B3DB}" type="presOf" srcId="{7A1023C7-0E05-457D-A52D-B2A405908233}" destId="{A4C9887A-0562-41A3-B496-F99763379A79}" srcOrd="0" destOrd="0" presId="urn:microsoft.com/office/officeart/2005/8/layout/vList2"/>
    <dgm:cxn modelId="{5CA990A6-9C09-4779-B362-E28973E9D1F5}" type="presOf" srcId="{C5636468-26DC-4E95-BD08-81AB6002AF18}" destId="{DA51AB79-B0F9-4774-B092-464CD03661D4}" srcOrd="0" destOrd="0" presId="urn:microsoft.com/office/officeart/2005/8/layout/vList2"/>
    <dgm:cxn modelId="{04C566AC-4AC8-4365-974F-6AE49AC5EC49}" type="presOf" srcId="{5A06C2DA-6707-44E8-9981-7C8E5916B456}" destId="{DAC38311-4461-4C3B-BF82-978FDF409B82}" srcOrd="0" destOrd="1" presId="urn:microsoft.com/office/officeart/2005/8/layout/vList2"/>
    <dgm:cxn modelId="{167025BE-1F13-4755-A6EF-FBF6E6FF66D8}" srcId="{736C13E0-F438-42B3-9ADE-351ED024FF73}" destId="{BA7C3108-B932-431E-8F18-275384F16047}" srcOrd="2" destOrd="0" parTransId="{57381DD0-08B4-4A73-AB30-998117A88B22}" sibTransId="{58CFB0DD-AFC7-4D6F-8254-075DA3ED367D}"/>
    <dgm:cxn modelId="{F71911C6-ECA3-471E-9F0A-6F05B5CDCF9A}" srcId="{7A1023C7-0E05-457D-A52D-B2A405908233}" destId="{5A06C2DA-6707-44E8-9981-7C8E5916B456}" srcOrd="1" destOrd="0" parTransId="{840785A8-51C7-4D58-AAB0-E7B9CD6F9C24}" sibTransId="{B24CFAEA-41FD-4909-95F1-A174C3BF02F8}"/>
    <dgm:cxn modelId="{D8BA7BC8-3C73-412E-8707-84912F54426C}" type="presOf" srcId="{BA7C3108-B932-431E-8F18-275384F16047}" destId="{212033F6-6C86-4EAD-8071-5395286B68D8}" srcOrd="0" destOrd="2" presId="urn:microsoft.com/office/officeart/2005/8/layout/vList2"/>
    <dgm:cxn modelId="{FE860FD0-F705-467B-9B33-1C1098E8B244}" srcId="{7A1023C7-0E05-457D-A52D-B2A405908233}" destId="{38F93CDA-9ECD-4CF1-AB03-F11114C7F9DB}" srcOrd="0" destOrd="0" parTransId="{03C7C766-AD60-490F-9B72-DD85833D36BA}" sibTransId="{92DD54F0-B7FA-4607-A785-446203F13CF9}"/>
    <dgm:cxn modelId="{19193FD6-64C6-4C49-8834-9955F10C2C44}" srcId="{D2443BDD-A92F-4C79-AD9D-9679280F080E}" destId="{7A1023C7-0E05-457D-A52D-B2A405908233}" srcOrd="2" destOrd="0" parTransId="{50DDCF0D-9D37-456B-837C-78F83DA47D7C}" sibTransId="{EA466C67-807E-4687-BDCF-055203FA59DF}"/>
    <dgm:cxn modelId="{424D76F7-5340-4CD7-BB69-8B459F670B1A}" type="presOf" srcId="{38F93CDA-9ECD-4CF1-AB03-F11114C7F9DB}" destId="{DAC38311-4461-4C3B-BF82-978FDF409B82}" srcOrd="0" destOrd="0" presId="urn:microsoft.com/office/officeart/2005/8/layout/vList2"/>
    <dgm:cxn modelId="{2F084EA7-7C54-4F5E-B5C2-88F813F12F63}" type="presParOf" srcId="{C063F9B6-DD37-4390-A29D-599D88B36D65}" destId="{9A230F29-E3CB-4E1D-9715-B4D944E24789}" srcOrd="0" destOrd="0" presId="urn:microsoft.com/office/officeart/2005/8/layout/vList2"/>
    <dgm:cxn modelId="{6B8A762D-8E58-482A-90E7-52243B9E6A6A}" type="presParOf" srcId="{C063F9B6-DD37-4390-A29D-599D88B36D65}" destId="{212033F6-6C86-4EAD-8071-5395286B68D8}" srcOrd="1" destOrd="0" presId="urn:microsoft.com/office/officeart/2005/8/layout/vList2"/>
    <dgm:cxn modelId="{52AADACD-AE9E-4C21-917A-31EC5B711235}" type="presParOf" srcId="{C063F9B6-DD37-4390-A29D-599D88B36D65}" destId="{8B8E6592-081E-4513-8998-CB21DDEAEF4C}" srcOrd="2" destOrd="0" presId="urn:microsoft.com/office/officeart/2005/8/layout/vList2"/>
    <dgm:cxn modelId="{2708D63A-4F8B-4E2C-B033-321873020597}" type="presParOf" srcId="{C063F9B6-DD37-4390-A29D-599D88B36D65}" destId="{184D2473-5C77-4A3D-9BBD-D96230B9E300}" srcOrd="3" destOrd="0" presId="urn:microsoft.com/office/officeart/2005/8/layout/vList2"/>
    <dgm:cxn modelId="{6E1FF822-3AC5-4371-9E4A-459C25BF682B}" type="presParOf" srcId="{C063F9B6-DD37-4390-A29D-599D88B36D65}" destId="{A4C9887A-0562-41A3-B496-F99763379A79}" srcOrd="4" destOrd="0" presId="urn:microsoft.com/office/officeart/2005/8/layout/vList2"/>
    <dgm:cxn modelId="{578D973E-533E-4125-941A-C1BA1CE264AF}" type="presParOf" srcId="{C063F9B6-DD37-4390-A29D-599D88B36D65}" destId="{DAC38311-4461-4C3B-BF82-978FDF409B82}" srcOrd="5" destOrd="0" presId="urn:microsoft.com/office/officeart/2005/8/layout/vList2"/>
    <dgm:cxn modelId="{116D7DCA-8771-406C-8F54-24E7C0904713}" type="presParOf" srcId="{C063F9B6-DD37-4390-A29D-599D88B36D65}" destId="{DA51AB79-B0F9-4774-B092-464CD03661D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CEEA0C2-11E0-4642-B01E-F191781979F4}"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BB1FEDBD-79DB-446B-877C-B30C9ACE557B}">
      <dgm:prSet custT="1"/>
      <dgm:spPr/>
      <dgm:t>
        <a:bodyPr/>
        <a:lstStyle/>
        <a:p>
          <a:pPr algn="ctr"/>
          <a:r>
            <a:rPr lang="en-IN" sz="1200" b="0" i="0" dirty="0"/>
            <a:t>Unrolling 1 with any factor doesn’t make any difference to the performance. </a:t>
          </a:r>
          <a:endParaRPr lang="en-IN" sz="1200" dirty="0"/>
        </a:p>
      </dgm:t>
    </dgm:pt>
    <dgm:pt modelId="{C632A6BA-86C4-448F-A8D2-CFE9140B18D0}" type="parTrans" cxnId="{2E1978B2-86EA-49D0-828A-B278C1D7B02B}">
      <dgm:prSet/>
      <dgm:spPr/>
      <dgm:t>
        <a:bodyPr/>
        <a:lstStyle/>
        <a:p>
          <a:pPr algn="ctr"/>
          <a:endParaRPr lang="en-IN"/>
        </a:p>
      </dgm:t>
    </dgm:pt>
    <dgm:pt modelId="{5EC6F8DE-767A-4780-816F-89A14E994C6F}" type="sibTrans" cxnId="{2E1978B2-86EA-49D0-828A-B278C1D7B02B}">
      <dgm:prSet/>
      <dgm:spPr/>
      <dgm:t>
        <a:bodyPr/>
        <a:lstStyle/>
        <a:p>
          <a:pPr algn="ctr"/>
          <a:endParaRPr lang="en-IN"/>
        </a:p>
      </dgm:t>
    </dgm:pt>
    <dgm:pt modelId="{FA671445-FC4F-4AAF-9CDB-CC9C55056B3B}">
      <dgm:prSet custT="1"/>
      <dgm:spPr>
        <a:solidFill>
          <a:schemeClr val="accent2"/>
        </a:solidFill>
      </dgm:spPr>
      <dgm:t>
        <a:bodyPr/>
        <a:lstStyle/>
        <a:p>
          <a:pPr algn="ctr"/>
          <a:r>
            <a:rPr lang="en-IN" sz="1200" b="0" i="0" dirty="0"/>
            <a:t>Unrolling 2 with factors does improve performance at the cost of power, area and efficiency. </a:t>
          </a:r>
          <a:endParaRPr lang="en-IN" sz="1200" dirty="0"/>
        </a:p>
      </dgm:t>
    </dgm:pt>
    <dgm:pt modelId="{79E6064C-C219-4D4C-83C2-24E3C6E41CDE}" type="parTrans" cxnId="{E7D9569A-E402-445B-BE50-2F85E4F588F2}">
      <dgm:prSet/>
      <dgm:spPr/>
      <dgm:t>
        <a:bodyPr/>
        <a:lstStyle/>
        <a:p>
          <a:pPr algn="ctr"/>
          <a:endParaRPr lang="en-IN"/>
        </a:p>
      </dgm:t>
    </dgm:pt>
    <dgm:pt modelId="{F4E799D8-60F1-4E59-BC59-065430B74220}" type="sibTrans" cxnId="{E7D9569A-E402-445B-BE50-2F85E4F588F2}">
      <dgm:prSet/>
      <dgm:spPr/>
      <dgm:t>
        <a:bodyPr/>
        <a:lstStyle/>
        <a:p>
          <a:pPr algn="ctr"/>
          <a:endParaRPr lang="en-IN"/>
        </a:p>
      </dgm:t>
    </dgm:pt>
    <dgm:pt modelId="{9EC0C729-2D8C-4FE8-9B08-ACE429A2B8D7}" type="pres">
      <dgm:prSet presAssocID="{9CEEA0C2-11E0-4642-B01E-F191781979F4}" presName="linear" presStyleCnt="0">
        <dgm:presLayoutVars>
          <dgm:animLvl val="lvl"/>
          <dgm:resizeHandles val="exact"/>
        </dgm:presLayoutVars>
      </dgm:prSet>
      <dgm:spPr/>
    </dgm:pt>
    <dgm:pt modelId="{2DD20274-2205-4648-A83C-536653597433}" type="pres">
      <dgm:prSet presAssocID="{BB1FEDBD-79DB-446B-877C-B30C9ACE557B}" presName="parentText" presStyleLbl="node1" presStyleIdx="0" presStyleCnt="2" custLinFactY="-24951" custLinFactNeighborX="15203" custLinFactNeighborY="-100000">
        <dgm:presLayoutVars>
          <dgm:chMax val="0"/>
          <dgm:bulletEnabled val="1"/>
        </dgm:presLayoutVars>
      </dgm:prSet>
      <dgm:spPr/>
    </dgm:pt>
    <dgm:pt modelId="{7FD3A121-30D8-4BA5-9C7C-088252084E72}" type="pres">
      <dgm:prSet presAssocID="{5EC6F8DE-767A-4780-816F-89A14E994C6F}" presName="spacer" presStyleCnt="0"/>
      <dgm:spPr/>
    </dgm:pt>
    <dgm:pt modelId="{A0AC728F-ACB7-4C80-B6E9-D147AA728ED2}" type="pres">
      <dgm:prSet presAssocID="{FA671445-FC4F-4AAF-9CDB-CC9C55056B3B}" presName="parentText" presStyleLbl="node1" presStyleIdx="1" presStyleCnt="2">
        <dgm:presLayoutVars>
          <dgm:chMax val="0"/>
          <dgm:bulletEnabled val="1"/>
        </dgm:presLayoutVars>
      </dgm:prSet>
      <dgm:spPr/>
    </dgm:pt>
  </dgm:ptLst>
  <dgm:cxnLst>
    <dgm:cxn modelId="{A26C3E0E-2591-42EE-AA26-30920D29505A}" type="presOf" srcId="{9CEEA0C2-11E0-4642-B01E-F191781979F4}" destId="{9EC0C729-2D8C-4FE8-9B08-ACE429A2B8D7}" srcOrd="0" destOrd="0" presId="urn:microsoft.com/office/officeart/2005/8/layout/vList2"/>
    <dgm:cxn modelId="{DD6C2180-166B-40D4-9E56-8FA4F40A0FE8}" type="presOf" srcId="{FA671445-FC4F-4AAF-9CDB-CC9C55056B3B}" destId="{A0AC728F-ACB7-4C80-B6E9-D147AA728ED2}" srcOrd="0" destOrd="0" presId="urn:microsoft.com/office/officeart/2005/8/layout/vList2"/>
    <dgm:cxn modelId="{E7D9569A-E402-445B-BE50-2F85E4F588F2}" srcId="{9CEEA0C2-11E0-4642-B01E-F191781979F4}" destId="{FA671445-FC4F-4AAF-9CDB-CC9C55056B3B}" srcOrd="1" destOrd="0" parTransId="{79E6064C-C219-4D4C-83C2-24E3C6E41CDE}" sibTransId="{F4E799D8-60F1-4E59-BC59-065430B74220}"/>
    <dgm:cxn modelId="{2E1978B2-86EA-49D0-828A-B278C1D7B02B}" srcId="{9CEEA0C2-11E0-4642-B01E-F191781979F4}" destId="{BB1FEDBD-79DB-446B-877C-B30C9ACE557B}" srcOrd="0" destOrd="0" parTransId="{C632A6BA-86C4-448F-A8D2-CFE9140B18D0}" sibTransId="{5EC6F8DE-767A-4780-816F-89A14E994C6F}"/>
    <dgm:cxn modelId="{100ECEF5-6243-441F-8269-82736B5A85BD}" type="presOf" srcId="{BB1FEDBD-79DB-446B-877C-B30C9ACE557B}" destId="{2DD20274-2205-4648-A83C-536653597433}" srcOrd="0" destOrd="0" presId="urn:microsoft.com/office/officeart/2005/8/layout/vList2"/>
    <dgm:cxn modelId="{3368510B-0A42-4003-8611-655ADE5ACE2B}" type="presParOf" srcId="{9EC0C729-2D8C-4FE8-9B08-ACE429A2B8D7}" destId="{2DD20274-2205-4648-A83C-536653597433}" srcOrd="0" destOrd="0" presId="urn:microsoft.com/office/officeart/2005/8/layout/vList2"/>
    <dgm:cxn modelId="{53B7DB2E-B99A-4468-BF2D-0C4D38DCD721}" type="presParOf" srcId="{9EC0C729-2D8C-4FE8-9B08-ACE429A2B8D7}" destId="{7FD3A121-30D8-4BA5-9C7C-088252084E72}" srcOrd="1" destOrd="0" presId="urn:microsoft.com/office/officeart/2005/8/layout/vList2"/>
    <dgm:cxn modelId="{3E23923D-D6A1-4B63-905D-929C0B3037B3}" type="presParOf" srcId="{9EC0C729-2D8C-4FE8-9B08-ACE429A2B8D7}" destId="{A0AC728F-ACB7-4C80-B6E9-D147AA728ED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B822B49-4004-433D-8D0B-42F04F715262}"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2635F1B3-73B5-40C4-9356-87BDBD177E53}">
      <dgm:prSet custT="1"/>
      <dgm:spPr/>
      <dgm:t>
        <a:bodyPr/>
        <a:lstStyle/>
        <a:p>
          <a:pPr algn="ctr"/>
          <a:r>
            <a:rPr lang="en-IN" sz="1000" b="0" i="0" dirty="0"/>
            <a:t>For input feature map sizes greater than 64, where both input and output channels are equal to one, no loop optimization techniques are effective. In this scenario, the baseline configuration provides the best performance.</a:t>
          </a:r>
          <a:endParaRPr lang="en-IN" sz="1000" dirty="0"/>
        </a:p>
      </dgm:t>
    </dgm:pt>
    <dgm:pt modelId="{08F4326E-1897-45FE-A961-AF9A624A8EEF}" type="parTrans" cxnId="{1E5E7EFD-9DFD-4E88-BD00-B62EB46F2A96}">
      <dgm:prSet/>
      <dgm:spPr/>
      <dgm:t>
        <a:bodyPr/>
        <a:lstStyle/>
        <a:p>
          <a:endParaRPr lang="en-IN" sz="1000"/>
        </a:p>
      </dgm:t>
    </dgm:pt>
    <dgm:pt modelId="{2BFDEAEA-DA3B-4BD2-8631-E4244377CE9B}" type="sibTrans" cxnId="{1E5E7EFD-9DFD-4E88-BD00-B62EB46F2A96}">
      <dgm:prSet/>
      <dgm:spPr/>
      <dgm:t>
        <a:bodyPr/>
        <a:lstStyle/>
        <a:p>
          <a:endParaRPr lang="en-IN" sz="1000"/>
        </a:p>
      </dgm:t>
    </dgm:pt>
    <dgm:pt modelId="{112DC602-E157-4EC0-8110-AADA86ECA792}" type="pres">
      <dgm:prSet presAssocID="{4B822B49-4004-433D-8D0B-42F04F715262}" presName="linear" presStyleCnt="0">
        <dgm:presLayoutVars>
          <dgm:animLvl val="lvl"/>
          <dgm:resizeHandles val="exact"/>
        </dgm:presLayoutVars>
      </dgm:prSet>
      <dgm:spPr/>
    </dgm:pt>
    <dgm:pt modelId="{BC381D6B-C215-446E-86C2-269803A63056}" type="pres">
      <dgm:prSet presAssocID="{2635F1B3-73B5-40C4-9356-87BDBD177E53}" presName="parentText" presStyleLbl="node1" presStyleIdx="0" presStyleCnt="1" custLinFactNeighborY="83846">
        <dgm:presLayoutVars>
          <dgm:chMax val="0"/>
          <dgm:bulletEnabled val="1"/>
        </dgm:presLayoutVars>
      </dgm:prSet>
      <dgm:spPr/>
    </dgm:pt>
  </dgm:ptLst>
  <dgm:cxnLst>
    <dgm:cxn modelId="{D19AAF65-3522-47BE-B345-58ED2CB7BFEE}" type="presOf" srcId="{4B822B49-4004-433D-8D0B-42F04F715262}" destId="{112DC602-E157-4EC0-8110-AADA86ECA792}" srcOrd="0" destOrd="0" presId="urn:microsoft.com/office/officeart/2005/8/layout/vList2"/>
    <dgm:cxn modelId="{6FB096A7-E0BB-44FE-B8BD-A3F5BAF28964}" type="presOf" srcId="{2635F1B3-73B5-40C4-9356-87BDBD177E53}" destId="{BC381D6B-C215-446E-86C2-269803A63056}" srcOrd="0" destOrd="0" presId="urn:microsoft.com/office/officeart/2005/8/layout/vList2"/>
    <dgm:cxn modelId="{1E5E7EFD-9DFD-4E88-BD00-B62EB46F2A96}" srcId="{4B822B49-4004-433D-8D0B-42F04F715262}" destId="{2635F1B3-73B5-40C4-9356-87BDBD177E53}" srcOrd="0" destOrd="0" parTransId="{08F4326E-1897-45FE-A961-AF9A624A8EEF}" sibTransId="{2BFDEAEA-DA3B-4BD2-8631-E4244377CE9B}"/>
    <dgm:cxn modelId="{F4042461-5862-4964-87D6-32463DC0DF27}" type="presParOf" srcId="{112DC602-E157-4EC0-8110-AADA86ECA792}" destId="{BC381D6B-C215-446E-86C2-269803A6305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9A52589-2053-4F2A-93B7-DF0D68DD1AD1}"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4466535A-5BAC-4457-B952-78131BC6044B}">
      <dgm:prSet custT="1"/>
      <dgm:spPr/>
      <dgm:t>
        <a:bodyPr/>
        <a:lstStyle/>
        <a:p>
          <a:pPr algn="ctr"/>
          <a:r>
            <a:rPr lang="en-IN" sz="1200" b="0" i="0"/>
            <a:t>Output layer is assumed to be for ImageNet dataset with 1000 classes.</a:t>
          </a:r>
          <a:endParaRPr lang="en-IN" sz="1200"/>
        </a:p>
      </dgm:t>
    </dgm:pt>
    <dgm:pt modelId="{A7B191C6-242F-461C-A126-D17AE4E48479}" type="parTrans" cxnId="{26A1DABC-5936-477D-B183-4045207B6AC2}">
      <dgm:prSet/>
      <dgm:spPr/>
      <dgm:t>
        <a:bodyPr/>
        <a:lstStyle/>
        <a:p>
          <a:endParaRPr lang="en-IN" sz="1200"/>
        </a:p>
      </dgm:t>
    </dgm:pt>
    <dgm:pt modelId="{83EEEF3E-B09E-4547-9730-591509AB17D3}" type="sibTrans" cxnId="{26A1DABC-5936-477D-B183-4045207B6AC2}">
      <dgm:prSet/>
      <dgm:spPr/>
      <dgm:t>
        <a:bodyPr/>
        <a:lstStyle/>
        <a:p>
          <a:endParaRPr lang="en-IN" sz="1200"/>
        </a:p>
      </dgm:t>
    </dgm:pt>
    <dgm:pt modelId="{293EA46D-157D-43F9-BC32-40E65911CD35}" type="pres">
      <dgm:prSet presAssocID="{89A52589-2053-4F2A-93B7-DF0D68DD1AD1}" presName="linear" presStyleCnt="0">
        <dgm:presLayoutVars>
          <dgm:animLvl val="lvl"/>
          <dgm:resizeHandles val="exact"/>
        </dgm:presLayoutVars>
      </dgm:prSet>
      <dgm:spPr/>
    </dgm:pt>
    <dgm:pt modelId="{6EE0D830-5F2C-4430-BD73-CD3438C791FD}" type="pres">
      <dgm:prSet presAssocID="{4466535A-5BAC-4457-B952-78131BC6044B}" presName="parentText" presStyleLbl="node1" presStyleIdx="0" presStyleCnt="1" custLinFactNeighborX="23034" custLinFactNeighborY="-2092">
        <dgm:presLayoutVars>
          <dgm:chMax val="0"/>
          <dgm:bulletEnabled val="1"/>
        </dgm:presLayoutVars>
      </dgm:prSet>
      <dgm:spPr/>
    </dgm:pt>
  </dgm:ptLst>
  <dgm:cxnLst>
    <dgm:cxn modelId="{EA73EC05-DC2F-4C4C-8E90-C63256F019BC}" type="presOf" srcId="{89A52589-2053-4F2A-93B7-DF0D68DD1AD1}" destId="{293EA46D-157D-43F9-BC32-40E65911CD35}" srcOrd="0" destOrd="0" presId="urn:microsoft.com/office/officeart/2005/8/layout/vList2"/>
    <dgm:cxn modelId="{26A1DABC-5936-477D-B183-4045207B6AC2}" srcId="{89A52589-2053-4F2A-93B7-DF0D68DD1AD1}" destId="{4466535A-5BAC-4457-B952-78131BC6044B}" srcOrd="0" destOrd="0" parTransId="{A7B191C6-242F-461C-A126-D17AE4E48479}" sibTransId="{83EEEF3E-B09E-4547-9730-591509AB17D3}"/>
    <dgm:cxn modelId="{222FB6FC-5BD3-4522-94AB-81A8347CAB62}" type="presOf" srcId="{4466535A-5BAC-4457-B952-78131BC6044B}" destId="{6EE0D830-5F2C-4430-BD73-CD3438C791FD}" srcOrd="0" destOrd="0" presId="urn:microsoft.com/office/officeart/2005/8/layout/vList2"/>
    <dgm:cxn modelId="{648220CA-50BA-4EF4-B0CE-593D6E6DBBD8}" type="presParOf" srcId="{293EA46D-157D-43F9-BC32-40E65911CD35}" destId="{6EE0D830-5F2C-4430-BD73-CD3438C791F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73800CD-C1E7-4048-8FC7-9FB806E4B2CC}"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88D2B017-46C4-43C3-9203-4649197DD276}">
      <dgm:prSet/>
      <dgm:spPr/>
      <dgm:t>
        <a:bodyPr/>
        <a:lstStyle/>
        <a:p>
          <a:pPr algn="ctr"/>
          <a:r>
            <a:rPr lang="en-IN" dirty="0"/>
            <a:t>Certain configurations within the Convolutional layers are not achieving optimal permutation configurations using the current heuristics. </a:t>
          </a:r>
        </a:p>
      </dgm:t>
    </dgm:pt>
    <dgm:pt modelId="{11DA115C-37B5-40ED-9A1F-738694544652}" type="parTrans" cxnId="{28A4B4DB-0103-4E30-983B-79115A7D2633}">
      <dgm:prSet/>
      <dgm:spPr/>
      <dgm:t>
        <a:bodyPr/>
        <a:lstStyle/>
        <a:p>
          <a:endParaRPr lang="en-IN"/>
        </a:p>
      </dgm:t>
    </dgm:pt>
    <dgm:pt modelId="{156902BD-AEC4-40DC-A927-8A0215EFD3D8}" type="sibTrans" cxnId="{28A4B4DB-0103-4E30-983B-79115A7D2633}">
      <dgm:prSet/>
      <dgm:spPr/>
      <dgm:t>
        <a:bodyPr/>
        <a:lstStyle/>
        <a:p>
          <a:endParaRPr lang="en-IN"/>
        </a:p>
      </dgm:t>
    </dgm:pt>
    <dgm:pt modelId="{03D5EF76-83E6-44FE-9F4F-46BD37EE6BE4}">
      <dgm:prSet/>
      <dgm:spPr/>
      <dgm:t>
        <a:bodyPr/>
        <a:lstStyle/>
        <a:p>
          <a:pPr algn="ctr"/>
          <a:r>
            <a:rPr lang="en-IN" dirty="0"/>
            <a:t>In contrast, the heuristics are effectively determining the best permutation configurations for the Depth-wise Convolutional layers and Fully Connected layers.</a:t>
          </a:r>
        </a:p>
      </dgm:t>
    </dgm:pt>
    <dgm:pt modelId="{E7D52380-E9EA-4FE2-A5C2-B8EA7F7603DA}" type="parTrans" cxnId="{F7687639-2409-4481-BFB5-10E7C66613F8}">
      <dgm:prSet/>
      <dgm:spPr/>
      <dgm:t>
        <a:bodyPr/>
        <a:lstStyle/>
        <a:p>
          <a:endParaRPr lang="en-IN"/>
        </a:p>
      </dgm:t>
    </dgm:pt>
    <dgm:pt modelId="{2EC9B527-3652-442C-93AB-F1BD2EC88534}" type="sibTrans" cxnId="{F7687639-2409-4481-BFB5-10E7C66613F8}">
      <dgm:prSet/>
      <dgm:spPr/>
      <dgm:t>
        <a:bodyPr/>
        <a:lstStyle/>
        <a:p>
          <a:endParaRPr lang="en-IN"/>
        </a:p>
      </dgm:t>
    </dgm:pt>
    <dgm:pt modelId="{44C54D5D-4C5F-4B34-ACF8-58447815047E}" type="pres">
      <dgm:prSet presAssocID="{373800CD-C1E7-4048-8FC7-9FB806E4B2CC}" presName="linear" presStyleCnt="0">
        <dgm:presLayoutVars>
          <dgm:animLvl val="lvl"/>
          <dgm:resizeHandles val="exact"/>
        </dgm:presLayoutVars>
      </dgm:prSet>
      <dgm:spPr/>
    </dgm:pt>
    <dgm:pt modelId="{3ECD9BF3-BA2F-460E-804A-EEE7DAE794E1}" type="pres">
      <dgm:prSet presAssocID="{88D2B017-46C4-43C3-9203-4649197DD276}" presName="parentText" presStyleLbl="node1" presStyleIdx="0" presStyleCnt="2">
        <dgm:presLayoutVars>
          <dgm:chMax val="0"/>
          <dgm:bulletEnabled val="1"/>
        </dgm:presLayoutVars>
      </dgm:prSet>
      <dgm:spPr/>
    </dgm:pt>
    <dgm:pt modelId="{EC472F4F-438C-4D30-89CF-B24A47BDAC7D}" type="pres">
      <dgm:prSet presAssocID="{156902BD-AEC4-40DC-A927-8A0215EFD3D8}" presName="spacer" presStyleCnt="0"/>
      <dgm:spPr/>
    </dgm:pt>
    <dgm:pt modelId="{C7AC6513-8E0C-432C-A1C5-4B008EDB891C}" type="pres">
      <dgm:prSet presAssocID="{03D5EF76-83E6-44FE-9F4F-46BD37EE6BE4}" presName="parentText" presStyleLbl="node1" presStyleIdx="1" presStyleCnt="2">
        <dgm:presLayoutVars>
          <dgm:chMax val="0"/>
          <dgm:bulletEnabled val="1"/>
        </dgm:presLayoutVars>
      </dgm:prSet>
      <dgm:spPr/>
    </dgm:pt>
  </dgm:ptLst>
  <dgm:cxnLst>
    <dgm:cxn modelId="{3F39DF0B-6944-4798-8A8B-5B60F38B5D0B}" type="presOf" srcId="{88D2B017-46C4-43C3-9203-4649197DD276}" destId="{3ECD9BF3-BA2F-460E-804A-EEE7DAE794E1}" srcOrd="0" destOrd="0" presId="urn:microsoft.com/office/officeart/2005/8/layout/vList2"/>
    <dgm:cxn modelId="{F7687639-2409-4481-BFB5-10E7C66613F8}" srcId="{373800CD-C1E7-4048-8FC7-9FB806E4B2CC}" destId="{03D5EF76-83E6-44FE-9F4F-46BD37EE6BE4}" srcOrd="1" destOrd="0" parTransId="{E7D52380-E9EA-4FE2-A5C2-B8EA7F7603DA}" sibTransId="{2EC9B527-3652-442C-93AB-F1BD2EC88534}"/>
    <dgm:cxn modelId="{0CF3BF4C-5320-4268-9916-EAF118EC7182}" type="presOf" srcId="{373800CD-C1E7-4048-8FC7-9FB806E4B2CC}" destId="{44C54D5D-4C5F-4B34-ACF8-58447815047E}" srcOrd="0" destOrd="0" presId="urn:microsoft.com/office/officeart/2005/8/layout/vList2"/>
    <dgm:cxn modelId="{2907FA72-2BB9-40CE-BAF5-092160D205F9}" type="presOf" srcId="{03D5EF76-83E6-44FE-9F4F-46BD37EE6BE4}" destId="{C7AC6513-8E0C-432C-A1C5-4B008EDB891C}" srcOrd="0" destOrd="0" presId="urn:microsoft.com/office/officeart/2005/8/layout/vList2"/>
    <dgm:cxn modelId="{28A4B4DB-0103-4E30-983B-79115A7D2633}" srcId="{373800CD-C1E7-4048-8FC7-9FB806E4B2CC}" destId="{88D2B017-46C4-43C3-9203-4649197DD276}" srcOrd="0" destOrd="0" parTransId="{11DA115C-37B5-40ED-9A1F-738694544652}" sibTransId="{156902BD-AEC4-40DC-A927-8A0215EFD3D8}"/>
    <dgm:cxn modelId="{AEF645F0-E386-4C6B-8520-3077512F325A}" type="presParOf" srcId="{44C54D5D-4C5F-4B34-ACF8-58447815047E}" destId="{3ECD9BF3-BA2F-460E-804A-EEE7DAE794E1}" srcOrd="0" destOrd="0" presId="urn:microsoft.com/office/officeart/2005/8/layout/vList2"/>
    <dgm:cxn modelId="{08B10A3D-EF62-429E-A7E4-A5645796CBBE}" type="presParOf" srcId="{44C54D5D-4C5F-4B34-ACF8-58447815047E}" destId="{EC472F4F-438C-4D30-89CF-B24A47BDAC7D}" srcOrd="1" destOrd="0" presId="urn:microsoft.com/office/officeart/2005/8/layout/vList2"/>
    <dgm:cxn modelId="{384B3D41-D212-4D11-8588-3C185997C168}" type="presParOf" srcId="{44C54D5D-4C5F-4B34-ACF8-58447815047E}" destId="{C7AC6513-8E0C-432C-A1C5-4B008EDB891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1B9709C-1718-4DB4-8061-A7AFDDE68276}"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C887B8E4-5769-4F94-A183-E0459F952511}">
      <dgm:prSet/>
      <dgm:spPr/>
      <dgm:t>
        <a:bodyPr/>
        <a:lstStyle/>
        <a:p>
          <a:pPr algn="ctr"/>
          <a:r>
            <a:rPr lang="en-IN" b="0" i="0" dirty="0"/>
            <a:t>Loop permutation for convolution improves performance. But the variation in power and area depends on the size of the </a:t>
          </a:r>
          <a:r>
            <a:rPr lang="en-IN" b="0" i="0" dirty="0" err="1"/>
            <a:t>i</a:t>
          </a:r>
          <a:r>
            <a:rPr lang="en-IN" b="0" i="0" dirty="0"/>
            <a:t>/p layer size.</a:t>
          </a:r>
          <a:endParaRPr lang="en-IN" dirty="0"/>
        </a:p>
      </dgm:t>
    </dgm:pt>
    <dgm:pt modelId="{8DE73F78-99BC-4850-A28E-893A8EFA0825}" type="parTrans" cxnId="{BD4BD122-BC8F-4B71-8B4D-C9F93C0D1CC6}">
      <dgm:prSet/>
      <dgm:spPr/>
      <dgm:t>
        <a:bodyPr/>
        <a:lstStyle/>
        <a:p>
          <a:endParaRPr lang="en-IN"/>
        </a:p>
      </dgm:t>
    </dgm:pt>
    <dgm:pt modelId="{DF2783A1-F4FF-4EE5-8255-F4F53EF11514}" type="sibTrans" cxnId="{BD4BD122-BC8F-4B71-8B4D-C9F93C0D1CC6}">
      <dgm:prSet/>
      <dgm:spPr/>
      <dgm:t>
        <a:bodyPr/>
        <a:lstStyle/>
        <a:p>
          <a:endParaRPr lang="en-IN"/>
        </a:p>
      </dgm:t>
    </dgm:pt>
    <dgm:pt modelId="{0253A471-8401-40A8-A855-9F3977624038}">
      <dgm:prSet/>
      <dgm:spPr/>
      <dgm:t>
        <a:bodyPr/>
        <a:lstStyle/>
        <a:p>
          <a:pPr algn="ctr"/>
          <a:r>
            <a:rPr lang="en-IN" b="0" i="0" dirty="0"/>
            <a:t>FC layer doesn’t see any difference as baseline is the best configuration.</a:t>
          </a:r>
          <a:endParaRPr lang="en-IN" dirty="0"/>
        </a:p>
      </dgm:t>
    </dgm:pt>
    <dgm:pt modelId="{B1B9F2BF-A73C-430A-9B33-D26351B9413F}" type="parTrans" cxnId="{A06888E9-2A33-4E2A-83BC-577C5987BA2F}">
      <dgm:prSet/>
      <dgm:spPr/>
      <dgm:t>
        <a:bodyPr/>
        <a:lstStyle/>
        <a:p>
          <a:endParaRPr lang="en-IN"/>
        </a:p>
      </dgm:t>
    </dgm:pt>
    <dgm:pt modelId="{C54D6CBA-9839-4FB0-AB8A-2B039C621A43}" type="sibTrans" cxnId="{A06888E9-2A33-4E2A-83BC-577C5987BA2F}">
      <dgm:prSet/>
      <dgm:spPr/>
      <dgm:t>
        <a:bodyPr/>
        <a:lstStyle/>
        <a:p>
          <a:endParaRPr lang="en-IN"/>
        </a:p>
      </dgm:t>
    </dgm:pt>
    <dgm:pt modelId="{48DFB77F-FD94-413E-9971-996A36A36E98}" type="pres">
      <dgm:prSet presAssocID="{D1B9709C-1718-4DB4-8061-A7AFDDE68276}" presName="linear" presStyleCnt="0">
        <dgm:presLayoutVars>
          <dgm:animLvl val="lvl"/>
          <dgm:resizeHandles val="exact"/>
        </dgm:presLayoutVars>
      </dgm:prSet>
      <dgm:spPr/>
    </dgm:pt>
    <dgm:pt modelId="{4F50CBF9-BBE7-4F2B-B82E-2B5038A08DC5}" type="pres">
      <dgm:prSet presAssocID="{C887B8E4-5769-4F94-A183-E0459F952511}" presName="parentText" presStyleLbl="node1" presStyleIdx="0" presStyleCnt="2">
        <dgm:presLayoutVars>
          <dgm:chMax val="0"/>
          <dgm:bulletEnabled val="1"/>
        </dgm:presLayoutVars>
      </dgm:prSet>
      <dgm:spPr/>
    </dgm:pt>
    <dgm:pt modelId="{A7697487-C70A-463A-B467-A65FC36FF62F}" type="pres">
      <dgm:prSet presAssocID="{DF2783A1-F4FF-4EE5-8255-F4F53EF11514}" presName="spacer" presStyleCnt="0"/>
      <dgm:spPr/>
    </dgm:pt>
    <dgm:pt modelId="{942A73D4-7C2F-4252-8170-0F1F238E5571}" type="pres">
      <dgm:prSet presAssocID="{0253A471-8401-40A8-A855-9F3977624038}" presName="parentText" presStyleLbl="node1" presStyleIdx="1" presStyleCnt="2">
        <dgm:presLayoutVars>
          <dgm:chMax val="0"/>
          <dgm:bulletEnabled val="1"/>
        </dgm:presLayoutVars>
      </dgm:prSet>
      <dgm:spPr/>
    </dgm:pt>
  </dgm:ptLst>
  <dgm:cxnLst>
    <dgm:cxn modelId="{BD4BD122-BC8F-4B71-8B4D-C9F93C0D1CC6}" srcId="{D1B9709C-1718-4DB4-8061-A7AFDDE68276}" destId="{C887B8E4-5769-4F94-A183-E0459F952511}" srcOrd="0" destOrd="0" parTransId="{8DE73F78-99BC-4850-A28E-893A8EFA0825}" sibTransId="{DF2783A1-F4FF-4EE5-8255-F4F53EF11514}"/>
    <dgm:cxn modelId="{727AB63B-D5DD-4022-9B85-D3D8946101C3}" type="presOf" srcId="{D1B9709C-1718-4DB4-8061-A7AFDDE68276}" destId="{48DFB77F-FD94-413E-9971-996A36A36E98}" srcOrd="0" destOrd="0" presId="urn:microsoft.com/office/officeart/2005/8/layout/vList2"/>
    <dgm:cxn modelId="{024ED93F-FAF7-4D87-AD78-6F9D4C1A7BF0}" type="presOf" srcId="{0253A471-8401-40A8-A855-9F3977624038}" destId="{942A73D4-7C2F-4252-8170-0F1F238E5571}" srcOrd="0" destOrd="0" presId="urn:microsoft.com/office/officeart/2005/8/layout/vList2"/>
    <dgm:cxn modelId="{CB14ACC2-99E7-406C-8609-419384934DEF}" type="presOf" srcId="{C887B8E4-5769-4F94-A183-E0459F952511}" destId="{4F50CBF9-BBE7-4F2B-B82E-2B5038A08DC5}" srcOrd="0" destOrd="0" presId="urn:microsoft.com/office/officeart/2005/8/layout/vList2"/>
    <dgm:cxn modelId="{A06888E9-2A33-4E2A-83BC-577C5987BA2F}" srcId="{D1B9709C-1718-4DB4-8061-A7AFDDE68276}" destId="{0253A471-8401-40A8-A855-9F3977624038}" srcOrd="1" destOrd="0" parTransId="{B1B9F2BF-A73C-430A-9B33-D26351B9413F}" sibTransId="{C54D6CBA-9839-4FB0-AB8A-2B039C621A43}"/>
    <dgm:cxn modelId="{289A1911-02B7-4612-832C-2D7AAD2D2F09}" type="presParOf" srcId="{48DFB77F-FD94-413E-9971-996A36A36E98}" destId="{4F50CBF9-BBE7-4F2B-B82E-2B5038A08DC5}" srcOrd="0" destOrd="0" presId="urn:microsoft.com/office/officeart/2005/8/layout/vList2"/>
    <dgm:cxn modelId="{71E0C489-3291-4138-95AC-88B83AF85113}" type="presParOf" srcId="{48DFB77F-FD94-413E-9971-996A36A36E98}" destId="{A7697487-C70A-463A-B467-A65FC36FF62F}" srcOrd="1" destOrd="0" presId="urn:microsoft.com/office/officeart/2005/8/layout/vList2"/>
    <dgm:cxn modelId="{7BA77D8B-36B2-424A-8D39-2CF2151477F8}" type="presParOf" srcId="{48DFB77F-FD94-413E-9971-996A36A36E98}" destId="{942A73D4-7C2F-4252-8170-0F1F238E5571}"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171AD13-131B-4C49-89BD-F92DF9B9EF52}"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12A7DB8D-DE1E-48D6-8A7A-3AD18F901DAC}">
      <dgm:prSet custT="1"/>
      <dgm:spPr/>
      <dgm:t>
        <a:bodyPr/>
        <a:lstStyle/>
        <a:p>
          <a:pPr algn="ctr"/>
          <a:r>
            <a:rPr lang="en-IN" sz="1200" b="0" i="0" dirty="0"/>
            <a:t>Loop permutation helps improve performance with marginal penalties in power and area.</a:t>
          </a:r>
          <a:endParaRPr lang="en-IN" sz="1200" dirty="0"/>
        </a:p>
      </dgm:t>
    </dgm:pt>
    <dgm:pt modelId="{B94591E9-7712-44E2-8A30-DDBFD895BAF4}" type="parTrans" cxnId="{B50B08A5-7EAC-4B18-A8B7-7A6E765F9864}">
      <dgm:prSet/>
      <dgm:spPr/>
      <dgm:t>
        <a:bodyPr/>
        <a:lstStyle/>
        <a:p>
          <a:endParaRPr lang="en-IN"/>
        </a:p>
      </dgm:t>
    </dgm:pt>
    <dgm:pt modelId="{DB1F5CF5-68F5-4753-859F-833EE3B4FCDE}" type="sibTrans" cxnId="{B50B08A5-7EAC-4B18-A8B7-7A6E765F9864}">
      <dgm:prSet/>
      <dgm:spPr/>
      <dgm:t>
        <a:bodyPr/>
        <a:lstStyle/>
        <a:p>
          <a:endParaRPr lang="en-IN"/>
        </a:p>
      </dgm:t>
    </dgm:pt>
    <dgm:pt modelId="{6F88410C-3013-4FAD-8A7B-264D1EA32A01}" type="pres">
      <dgm:prSet presAssocID="{5171AD13-131B-4C49-89BD-F92DF9B9EF52}" presName="linear" presStyleCnt="0">
        <dgm:presLayoutVars>
          <dgm:animLvl val="lvl"/>
          <dgm:resizeHandles val="exact"/>
        </dgm:presLayoutVars>
      </dgm:prSet>
      <dgm:spPr/>
    </dgm:pt>
    <dgm:pt modelId="{23AC1629-D438-434A-8797-137D1DD32211}" type="pres">
      <dgm:prSet presAssocID="{12A7DB8D-DE1E-48D6-8A7A-3AD18F901DAC}" presName="parentText" presStyleLbl="node1" presStyleIdx="0" presStyleCnt="1" custScaleY="61333" custLinFactNeighborX="-3143" custLinFactNeighborY="31113">
        <dgm:presLayoutVars>
          <dgm:chMax val="0"/>
          <dgm:bulletEnabled val="1"/>
        </dgm:presLayoutVars>
      </dgm:prSet>
      <dgm:spPr/>
    </dgm:pt>
  </dgm:ptLst>
  <dgm:cxnLst>
    <dgm:cxn modelId="{6FE82D90-1A5A-4D09-A87F-820C66834B30}" type="presOf" srcId="{5171AD13-131B-4C49-89BD-F92DF9B9EF52}" destId="{6F88410C-3013-4FAD-8A7B-264D1EA32A01}" srcOrd="0" destOrd="0" presId="urn:microsoft.com/office/officeart/2005/8/layout/vList2"/>
    <dgm:cxn modelId="{26ACB1A0-4252-4307-A09F-5037AA489392}" type="presOf" srcId="{12A7DB8D-DE1E-48D6-8A7A-3AD18F901DAC}" destId="{23AC1629-D438-434A-8797-137D1DD32211}" srcOrd="0" destOrd="0" presId="urn:microsoft.com/office/officeart/2005/8/layout/vList2"/>
    <dgm:cxn modelId="{B50B08A5-7EAC-4B18-A8B7-7A6E765F9864}" srcId="{5171AD13-131B-4C49-89BD-F92DF9B9EF52}" destId="{12A7DB8D-DE1E-48D6-8A7A-3AD18F901DAC}" srcOrd="0" destOrd="0" parTransId="{B94591E9-7712-44E2-8A30-DDBFD895BAF4}" sibTransId="{DB1F5CF5-68F5-4753-859F-833EE3B4FCDE}"/>
    <dgm:cxn modelId="{A978F13C-688E-4E12-953E-63DB065A308C}" type="presParOf" srcId="{6F88410C-3013-4FAD-8A7B-264D1EA32A01}" destId="{23AC1629-D438-434A-8797-137D1DD32211}"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378D4678-5443-476C-8FF2-74AB82B9C26A}"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5A913046-69C5-4E65-9F1C-F2A2E01B1535}">
      <dgm:prSet/>
      <dgm:spPr/>
      <dgm:t>
        <a:bodyPr/>
        <a:lstStyle/>
        <a:p>
          <a:pPr algn="ctr"/>
          <a:r>
            <a:rPr lang="en-IN" b="0" i="0" dirty="0"/>
            <a:t>Heuristics work for FC layer. But, for Convolution layers the heuristic fails to find the best tiling configuration on 2 occasions.</a:t>
          </a:r>
          <a:endParaRPr lang="en-IN" dirty="0"/>
        </a:p>
      </dgm:t>
    </dgm:pt>
    <dgm:pt modelId="{B2B58886-03CD-4D4F-B492-7DDCBA25413E}" type="parTrans" cxnId="{86E7FD41-7296-45A4-A117-23CD5B801297}">
      <dgm:prSet/>
      <dgm:spPr/>
      <dgm:t>
        <a:bodyPr/>
        <a:lstStyle/>
        <a:p>
          <a:endParaRPr lang="en-IN"/>
        </a:p>
      </dgm:t>
    </dgm:pt>
    <dgm:pt modelId="{341DE5D7-12AF-4B96-82E9-31111C82BE4E}" type="sibTrans" cxnId="{86E7FD41-7296-45A4-A117-23CD5B801297}">
      <dgm:prSet/>
      <dgm:spPr/>
      <dgm:t>
        <a:bodyPr/>
        <a:lstStyle/>
        <a:p>
          <a:endParaRPr lang="en-IN"/>
        </a:p>
      </dgm:t>
    </dgm:pt>
    <dgm:pt modelId="{11C2EA87-5969-430F-AA93-FD39527C2733}" type="pres">
      <dgm:prSet presAssocID="{378D4678-5443-476C-8FF2-74AB82B9C26A}" presName="linear" presStyleCnt="0">
        <dgm:presLayoutVars>
          <dgm:animLvl val="lvl"/>
          <dgm:resizeHandles val="exact"/>
        </dgm:presLayoutVars>
      </dgm:prSet>
      <dgm:spPr/>
    </dgm:pt>
    <dgm:pt modelId="{EB408436-6B13-4457-8C74-5DBB9043C3B0}" type="pres">
      <dgm:prSet presAssocID="{5A913046-69C5-4E65-9F1C-F2A2E01B1535}" presName="parentText" presStyleLbl="node1" presStyleIdx="0" presStyleCnt="1">
        <dgm:presLayoutVars>
          <dgm:chMax val="0"/>
          <dgm:bulletEnabled val="1"/>
        </dgm:presLayoutVars>
      </dgm:prSet>
      <dgm:spPr/>
    </dgm:pt>
  </dgm:ptLst>
  <dgm:cxnLst>
    <dgm:cxn modelId="{86E7FD41-7296-45A4-A117-23CD5B801297}" srcId="{378D4678-5443-476C-8FF2-74AB82B9C26A}" destId="{5A913046-69C5-4E65-9F1C-F2A2E01B1535}" srcOrd="0" destOrd="0" parTransId="{B2B58886-03CD-4D4F-B492-7DDCBA25413E}" sibTransId="{341DE5D7-12AF-4B96-82E9-31111C82BE4E}"/>
    <dgm:cxn modelId="{691674AD-E28A-495A-8073-EC195D683850}" type="presOf" srcId="{5A913046-69C5-4E65-9F1C-F2A2E01B1535}" destId="{EB408436-6B13-4457-8C74-5DBB9043C3B0}" srcOrd="0" destOrd="0" presId="urn:microsoft.com/office/officeart/2005/8/layout/vList2"/>
    <dgm:cxn modelId="{DC8D6BB3-B442-43F0-A2F7-DE27603144B8}" type="presOf" srcId="{378D4678-5443-476C-8FF2-74AB82B9C26A}" destId="{11C2EA87-5969-430F-AA93-FD39527C2733}" srcOrd="0" destOrd="0" presId="urn:microsoft.com/office/officeart/2005/8/layout/vList2"/>
    <dgm:cxn modelId="{5CC91423-A233-4CE4-8DA8-FC3555A35353}" type="presParOf" srcId="{11C2EA87-5969-430F-AA93-FD39527C2733}" destId="{EB408436-6B13-4457-8C74-5DBB9043C3B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1B9709C-1718-4DB4-8061-A7AFDDE68276}"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C887B8E4-5769-4F94-A183-E0459F952511}">
      <dgm:prSet/>
      <dgm:spPr/>
      <dgm:t>
        <a:bodyPr/>
        <a:lstStyle/>
        <a:p>
          <a:r>
            <a:rPr lang="en-IN" b="0" i="0" dirty="0"/>
            <a:t>Improvement in PPA depends on size of Conv. layer size.</a:t>
          </a:r>
          <a:endParaRPr lang="en-IN" dirty="0"/>
        </a:p>
      </dgm:t>
    </dgm:pt>
    <dgm:pt modelId="{8DE73F78-99BC-4850-A28E-893A8EFA0825}" type="parTrans" cxnId="{BD4BD122-BC8F-4B71-8B4D-C9F93C0D1CC6}">
      <dgm:prSet/>
      <dgm:spPr/>
      <dgm:t>
        <a:bodyPr/>
        <a:lstStyle/>
        <a:p>
          <a:endParaRPr lang="en-IN"/>
        </a:p>
      </dgm:t>
    </dgm:pt>
    <dgm:pt modelId="{DF2783A1-F4FF-4EE5-8255-F4F53EF11514}" type="sibTrans" cxnId="{BD4BD122-BC8F-4B71-8B4D-C9F93C0D1CC6}">
      <dgm:prSet/>
      <dgm:spPr/>
      <dgm:t>
        <a:bodyPr/>
        <a:lstStyle/>
        <a:p>
          <a:endParaRPr lang="en-IN"/>
        </a:p>
      </dgm:t>
    </dgm:pt>
    <dgm:pt modelId="{0253A471-8401-40A8-A855-9F3977624038}">
      <dgm:prSet/>
      <dgm:spPr/>
      <dgm:t>
        <a:bodyPr/>
        <a:lstStyle/>
        <a:p>
          <a:r>
            <a:rPr lang="en-IN" b="0" i="0" dirty="0"/>
            <a:t>FC hidden layer improves performance with penalties in power and area. </a:t>
          </a:r>
        </a:p>
      </dgm:t>
    </dgm:pt>
    <dgm:pt modelId="{C54D6CBA-9839-4FB0-AB8A-2B039C621A43}" type="sibTrans" cxnId="{A06888E9-2A33-4E2A-83BC-577C5987BA2F}">
      <dgm:prSet/>
      <dgm:spPr/>
      <dgm:t>
        <a:bodyPr/>
        <a:lstStyle/>
        <a:p>
          <a:endParaRPr lang="en-IN"/>
        </a:p>
      </dgm:t>
    </dgm:pt>
    <dgm:pt modelId="{B1B9F2BF-A73C-430A-9B33-D26351B9413F}" type="parTrans" cxnId="{A06888E9-2A33-4E2A-83BC-577C5987BA2F}">
      <dgm:prSet/>
      <dgm:spPr/>
      <dgm:t>
        <a:bodyPr/>
        <a:lstStyle/>
        <a:p>
          <a:endParaRPr lang="en-IN"/>
        </a:p>
      </dgm:t>
    </dgm:pt>
    <dgm:pt modelId="{AB106269-A41B-4BC8-8179-76DFE5F80881}">
      <dgm:prSet/>
      <dgm:spPr/>
      <dgm:t>
        <a:bodyPr/>
        <a:lstStyle/>
        <a:p>
          <a:r>
            <a:rPr lang="en-IN" b="0" i="0"/>
            <a:t>Output </a:t>
          </a:r>
          <a:r>
            <a:rPr lang="en-IN" b="0" i="0" dirty="0"/>
            <a:t>layer marginally improves performance, with significant </a:t>
          </a:r>
          <a:r>
            <a:rPr lang="en-IN" b="0" i="0"/>
            <a:t>penalties in power and area.</a:t>
          </a:r>
        </a:p>
      </dgm:t>
    </dgm:pt>
    <dgm:pt modelId="{52742441-5EF2-4FA4-BDCC-3B80453EAB74}" type="parTrans" cxnId="{1A3D0A8C-446F-49BF-BDAB-2C906C245127}">
      <dgm:prSet/>
      <dgm:spPr/>
      <dgm:t>
        <a:bodyPr/>
        <a:lstStyle/>
        <a:p>
          <a:endParaRPr lang="en-IN"/>
        </a:p>
      </dgm:t>
    </dgm:pt>
    <dgm:pt modelId="{87873DBA-99AD-4F97-AEA5-7B4F0DB118A8}" type="sibTrans" cxnId="{1A3D0A8C-446F-49BF-BDAB-2C906C245127}">
      <dgm:prSet/>
      <dgm:spPr/>
      <dgm:t>
        <a:bodyPr/>
        <a:lstStyle/>
        <a:p>
          <a:endParaRPr lang="en-IN"/>
        </a:p>
      </dgm:t>
    </dgm:pt>
    <dgm:pt modelId="{48DFB77F-FD94-413E-9971-996A36A36E98}" type="pres">
      <dgm:prSet presAssocID="{D1B9709C-1718-4DB4-8061-A7AFDDE68276}" presName="linear" presStyleCnt="0">
        <dgm:presLayoutVars>
          <dgm:animLvl val="lvl"/>
          <dgm:resizeHandles val="exact"/>
        </dgm:presLayoutVars>
      </dgm:prSet>
      <dgm:spPr/>
    </dgm:pt>
    <dgm:pt modelId="{4F50CBF9-BBE7-4F2B-B82E-2B5038A08DC5}" type="pres">
      <dgm:prSet presAssocID="{C887B8E4-5769-4F94-A183-E0459F952511}" presName="parentText" presStyleLbl="node1" presStyleIdx="0" presStyleCnt="3">
        <dgm:presLayoutVars>
          <dgm:chMax val="0"/>
          <dgm:bulletEnabled val="1"/>
        </dgm:presLayoutVars>
      </dgm:prSet>
      <dgm:spPr/>
    </dgm:pt>
    <dgm:pt modelId="{A7697487-C70A-463A-B467-A65FC36FF62F}" type="pres">
      <dgm:prSet presAssocID="{DF2783A1-F4FF-4EE5-8255-F4F53EF11514}" presName="spacer" presStyleCnt="0"/>
      <dgm:spPr/>
    </dgm:pt>
    <dgm:pt modelId="{942A73D4-7C2F-4252-8170-0F1F238E5571}" type="pres">
      <dgm:prSet presAssocID="{0253A471-8401-40A8-A855-9F3977624038}" presName="parentText" presStyleLbl="node1" presStyleIdx="1" presStyleCnt="3">
        <dgm:presLayoutVars>
          <dgm:chMax val="0"/>
          <dgm:bulletEnabled val="1"/>
        </dgm:presLayoutVars>
      </dgm:prSet>
      <dgm:spPr/>
    </dgm:pt>
    <dgm:pt modelId="{BFC47EFD-4825-4593-BA5D-F7A898B3C3F3}" type="pres">
      <dgm:prSet presAssocID="{C54D6CBA-9839-4FB0-AB8A-2B039C621A43}" presName="spacer" presStyleCnt="0"/>
      <dgm:spPr/>
    </dgm:pt>
    <dgm:pt modelId="{2E11FB0D-F9B6-45CB-93C9-C5C41301C363}" type="pres">
      <dgm:prSet presAssocID="{AB106269-A41B-4BC8-8179-76DFE5F80881}" presName="parentText" presStyleLbl="node1" presStyleIdx="2" presStyleCnt="3">
        <dgm:presLayoutVars>
          <dgm:chMax val="0"/>
          <dgm:bulletEnabled val="1"/>
        </dgm:presLayoutVars>
      </dgm:prSet>
      <dgm:spPr/>
    </dgm:pt>
  </dgm:ptLst>
  <dgm:cxnLst>
    <dgm:cxn modelId="{057FC912-B25B-4CFD-ABD1-3F2E0D7B34BA}" type="presOf" srcId="{AB106269-A41B-4BC8-8179-76DFE5F80881}" destId="{2E11FB0D-F9B6-45CB-93C9-C5C41301C363}" srcOrd="0" destOrd="0" presId="urn:microsoft.com/office/officeart/2005/8/layout/vList2"/>
    <dgm:cxn modelId="{BD4BD122-BC8F-4B71-8B4D-C9F93C0D1CC6}" srcId="{D1B9709C-1718-4DB4-8061-A7AFDDE68276}" destId="{C887B8E4-5769-4F94-A183-E0459F952511}" srcOrd="0" destOrd="0" parTransId="{8DE73F78-99BC-4850-A28E-893A8EFA0825}" sibTransId="{DF2783A1-F4FF-4EE5-8255-F4F53EF11514}"/>
    <dgm:cxn modelId="{727AB63B-D5DD-4022-9B85-D3D8946101C3}" type="presOf" srcId="{D1B9709C-1718-4DB4-8061-A7AFDDE68276}" destId="{48DFB77F-FD94-413E-9971-996A36A36E98}" srcOrd="0" destOrd="0" presId="urn:microsoft.com/office/officeart/2005/8/layout/vList2"/>
    <dgm:cxn modelId="{024ED93F-FAF7-4D87-AD78-6F9D4C1A7BF0}" type="presOf" srcId="{0253A471-8401-40A8-A855-9F3977624038}" destId="{942A73D4-7C2F-4252-8170-0F1F238E5571}" srcOrd="0" destOrd="0" presId="urn:microsoft.com/office/officeart/2005/8/layout/vList2"/>
    <dgm:cxn modelId="{1A3D0A8C-446F-49BF-BDAB-2C906C245127}" srcId="{D1B9709C-1718-4DB4-8061-A7AFDDE68276}" destId="{AB106269-A41B-4BC8-8179-76DFE5F80881}" srcOrd="2" destOrd="0" parTransId="{52742441-5EF2-4FA4-BDCC-3B80453EAB74}" sibTransId="{87873DBA-99AD-4F97-AEA5-7B4F0DB118A8}"/>
    <dgm:cxn modelId="{CB14ACC2-99E7-406C-8609-419384934DEF}" type="presOf" srcId="{C887B8E4-5769-4F94-A183-E0459F952511}" destId="{4F50CBF9-BBE7-4F2B-B82E-2B5038A08DC5}" srcOrd="0" destOrd="0" presId="urn:microsoft.com/office/officeart/2005/8/layout/vList2"/>
    <dgm:cxn modelId="{A06888E9-2A33-4E2A-83BC-577C5987BA2F}" srcId="{D1B9709C-1718-4DB4-8061-A7AFDDE68276}" destId="{0253A471-8401-40A8-A855-9F3977624038}" srcOrd="1" destOrd="0" parTransId="{B1B9F2BF-A73C-430A-9B33-D26351B9413F}" sibTransId="{C54D6CBA-9839-4FB0-AB8A-2B039C621A43}"/>
    <dgm:cxn modelId="{289A1911-02B7-4612-832C-2D7AAD2D2F09}" type="presParOf" srcId="{48DFB77F-FD94-413E-9971-996A36A36E98}" destId="{4F50CBF9-BBE7-4F2B-B82E-2B5038A08DC5}" srcOrd="0" destOrd="0" presId="urn:microsoft.com/office/officeart/2005/8/layout/vList2"/>
    <dgm:cxn modelId="{71E0C489-3291-4138-95AC-88B83AF85113}" type="presParOf" srcId="{48DFB77F-FD94-413E-9971-996A36A36E98}" destId="{A7697487-C70A-463A-B467-A65FC36FF62F}" srcOrd="1" destOrd="0" presId="urn:microsoft.com/office/officeart/2005/8/layout/vList2"/>
    <dgm:cxn modelId="{7BA77D8B-36B2-424A-8D39-2CF2151477F8}" type="presParOf" srcId="{48DFB77F-FD94-413E-9971-996A36A36E98}" destId="{942A73D4-7C2F-4252-8170-0F1F238E5571}" srcOrd="2" destOrd="0" presId="urn:microsoft.com/office/officeart/2005/8/layout/vList2"/>
    <dgm:cxn modelId="{1135BDCD-3E4C-418F-AF19-40ECBD794F5F}" type="presParOf" srcId="{48DFB77F-FD94-413E-9971-996A36A36E98}" destId="{BFC47EFD-4825-4593-BA5D-F7A898B3C3F3}" srcOrd="3" destOrd="0" presId="urn:microsoft.com/office/officeart/2005/8/layout/vList2"/>
    <dgm:cxn modelId="{B6D7016F-16BF-4FF7-9F4A-5DC4CC6884F4}" type="presParOf" srcId="{48DFB77F-FD94-413E-9971-996A36A36E98}" destId="{2E11FB0D-F9B6-45CB-93C9-C5C41301C363}"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1891458-B204-4780-B096-B5EE4D1979D3}"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IN"/>
        </a:p>
      </dgm:t>
    </dgm:pt>
    <dgm:pt modelId="{387A7F15-75AC-47BC-A74C-991AB1C33B00}">
      <dgm:prSet custT="1"/>
      <dgm:spPr/>
      <dgm:t>
        <a:bodyPr/>
        <a:lstStyle/>
        <a:p>
          <a:pPr algn="ctr"/>
          <a:r>
            <a:rPr lang="en-IN" sz="1400" b="0" i="0" dirty="0"/>
            <a:t>Loop unrolling heuristics works correctly for all the layers tried.</a:t>
          </a:r>
          <a:endParaRPr lang="en-IN" sz="1400" dirty="0"/>
        </a:p>
      </dgm:t>
    </dgm:pt>
    <dgm:pt modelId="{13799A20-1FDA-4AD5-B9EC-13A862D80450}" type="parTrans" cxnId="{DD2B64B0-04EA-4204-8ED1-74B710619B81}">
      <dgm:prSet/>
      <dgm:spPr/>
      <dgm:t>
        <a:bodyPr/>
        <a:lstStyle/>
        <a:p>
          <a:endParaRPr lang="en-IN"/>
        </a:p>
      </dgm:t>
    </dgm:pt>
    <dgm:pt modelId="{F8397396-7AF5-4390-8D64-A9ED24C1DBDF}" type="sibTrans" cxnId="{DD2B64B0-04EA-4204-8ED1-74B710619B81}">
      <dgm:prSet/>
      <dgm:spPr/>
      <dgm:t>
        <a:bodyPr/>
        <a:lstStyle/>
        <a:p>
          <a:endParaRPr lang="en-IN"/>
        </a:p>
      </dgm:t>
    </dgm:pt>
    <dgm:pt modelId="{F9BB4226-B5A1-47CE-BF73-2BC48E55BC5D}" type="pres">
      <dgm:prSet presAssocID="{91891458-B204-4780-B096-B5EE4D1979D3}" presName="linear" presStyleCnt="0">
        <dgm:presLayoutVars>
          <dgm:animLvl val="lvl"/>
          <dgm:resizeHandles val="exact"/>
        </dgm:presLayoutVars>
      </dgm:prSet>
      <dgm:spPr/>
    </dgm:pt>
    <dgm:pt modelId="{1F17F979-41BA-4A3B-A599-D5D7353A8993}" type="pres">
      <dgm:prSet presAssocID="{387A7F15-75AC-47BC-A74C-991AB1C33B00}" presName="parentText" presStyleLbl="node1" presStyleIdx="0" presStyleCnt="1" custScaleY="59207" custLinFactNeighborX="-173" custLinFactNeighborY="13">
        <dgm:presLayoutVars>
          <dgm:chMax val="0"/>
          <dgm:bulletEnabled val="1"/>
        </dgm:presLayoutVars>
      </dgm:prSet>
      <dgm:spPr/>
    </dgm:pt>
  </dgm:ptLst>
  <dgm:cxnLst>
    <dgm:cxn modelId="{8E242600-6E61-4D1B-B671-2B4171DB64CE}" type="presOf" srcId="{91891458-B204-4780-B096-B5EE4D1979D3}" destId="{F9BB4226-B5A1-47CE-BF73-2BC48E55BC5D}" srcOrd="0" destOrd="0" presId="urn:microsoft.com/office/officeart/2005/8/layout/vList2"/>
    <dgm:cxn modelId="{BF25C179-28D7-4DCA-A2B1-6E7D6B7354B6}" type="presOf" srcId="{387A7F15-75AC-47BC-A74C-991AB1C33B00}" destId="{1F17F979-41BA-4A3B-A599-D5D7353A8993}" srcOrd="0" destOrd="0" presId="urn:microsoft.com/office/officeart/2005/8/layout/vList2"/>
    <dgm:cxn modelId="{DD2B64B0-04EA-4204-8ED1-74B710619B81}" srcId="{91891458-B204-4780-B096-B5EE4D1979D3}" destId="{387A7F15-75AC-47BC-A74C-991AB1C33B00}" srcOrd="0" destOrd="0" parTransId="{13799A20-1FDA-4AD5-B9EC-13A862D80450}" sibTransId="{F8397396-7AF5-4390-8D64-A9ED24C1DBDF}"/>
    <dgm:cxn modelId="{A326BAF9-3459-49B2-8A6C-43EA7BBCAAE0}" type="presParOf" srcId="{F9BB4226-B5A1-47CE-BF73-2BC48E55BC5D}" destId="{1F17F979-41BA-4A3B-A599-D5D7353A89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AE0D528-9BC3-4A2C-807F-E1A5CD05FFF4}" type="doc">
      <dgm:prSet loTypeId="urn:microsoft.com/office/officeart/2005/8/layout/vList2" loCatId="list" qsTypeId="urn:microsoft.com/office/officeart/2005/8/quickstyle/simple2" qsCatId="simple" csTypeId="urn:microsoft.com/office/officeart/2005/8/colors/accent3_2" csCatId="accent3"/>
      <dgm:spPr/>
      <dgm:t>
        <a:bodyPr/>
        <a:lstStyle/>
        <a:p>
          <a:endParaRPr lang="en-IN"/>
        </a:p>
      </dgm:t>
    </dgm:pt>
    <dgm:pt modelId="{B70C962C-DF87-4F87-98C5-AED47FFA9128}">
      <dgm:prSet/>
      <dgm:spPr/>
      <dgm:t>
        <a:bodyPr/>
        <a:lstStyle/>
        <a:p>
          <a:pPr algn="ctr"/>
          <a:r>
            <a:rPr lang="en-IN" b="0" i="0" dirty="0"/>
            <a:t>Loop permutations provide substantial performance improvements; however, they also incur a significant penalty in power consumption and area, particularly for fully connected (FC) layers.</a:t>
          </a:r>
          <a:endParaRPr lang="en-IN" dirty="0"/>
        </a:p>
      </dgm:t>
    </dgm:pt>
    <dgm:pt modelId="{93EED931-E388-42F1-9E40-A3372D67DC84}" type="parTrans" cxnId="{545EB9A3-8C2B-4C4D-AC71-B5DC781C3390}">
      <dgm:prSet/>
      <dgm:spPr/>
      <dgm:t>
        <a:bodyPr/>
        <a:lstStyle/>
        <a:p>
          <a:endParaRPr lang="en-IN"/>
        </a:p>
      </dgm:t>
    </dgm:pt>
    <dgm:pt modelId="{52B9FDEE-9ED0-4C63-A10A-582503E9667E}" type="sibTrans" cxnId="{545EB9A3-8C2B-4C4D-AC71-B5DC781C3390}">
      <dgm:prSet/>
      <dgm:spPr/>
      <dgm:t>
        <a:bodyPr/>
        <a:lstStyle/>
        <a:p>
          <a:endParaRPr lang="en-IN"/>
        </a:p>
      </dgm:t>
    </dgm:pt>
    <dgm:pt modelId="{F450DEC9-2D5D-4E2B-8D7A-F15372B39826}" type="pres">
      <dgm:prSet presAssocID="{7AE0D528-9BC3-4A2C-807F-E1A5CD05FFF4}" presName="linear" presStyleCnt="0">
        <dgm:presLayoutVars>
          <dgm:animLvl val="lvl"/>
          <dgm:resizeHandles val="exact"/>
        </dgm:presLayoutVars>
      </dgm:prSet>
      <dgm:spPr/>
    </dgm:pt>
    <dgm:pt modelId="{EF642DED-C0D4-45CF-97F9-4D3F6E356B1C}" type="pres">
      <dgm:prSet presAssocID="{B70C962C-DF87-4F87-98C5-AED47FFA9128}" presName="parentText" presStyleLbl="node1" presStyleIdx="0" presStyleCnt="1" custLinFactNeighborX="-7996" custLinFactNeighborY="12263">
        <dgm:presLayoutVars>
          <dgm:chMax val="0"/>
          <dgm:bulletEnabled val="1"/>
        </dgm:presLayoutVars>
      </dgm:prSet>
      <dgm:spPr/>
    </dgm:pt>
  </dgm:ptLst>
  <dgm:cxnLst>
    <dgm:cxn modelId="{58A20B05-5D04-4A64-9487-DF745A23D933}" type="presOf" srcId="{7AE0D528-9BC3-4A2C-807F-E1A5CD05FFF4}" destId="{F450DEC9-2D5D-4E2B-8D7A-F15372B39826}" srcOrd="0" destOrd="0" presId="urn:microsoft.com/office/officeart/2005/8/layout/vList2"/>
    <dgm:cxn modelId="{545EB9A3-8C2B-4C4D-AC71-B5DC781C3390}" srcId="{7AE0D528-9BC3-4A2C-807F-E1A5CD05FFF4}" destId="{B70C962C-DF87-4F87-98C5-AED47FFA9128}" srcOrd="0" destOrd="0" parTransId="{93EED931-E388-42F1-9E40-A3372D67DC84}" sibTransId="{52B9FDEE-9ED0-4C63-A10A-582503E9667E}"/>
    <dgm:cxn modelId="{08ACE7FE-7373-49D8-8D09-FC76DAA3A99E}" type="presOf" srcId="{B70C962C-DF87-4F87-98C5-AED47FFA9128}" destId="{EF642DED-C0D4-45CF-97F9-4D3F6E356B1C}" srcOrd="0" destOrd="0" presId="urn:microsoft.com/office/officeart/2005/8/layout/vList2"/>
    <dgm:cxn modelId="{606430C3-53AA-4961-8E4F-A301F86E114C}" type="presParOf" srcId="{F450DEC9-2D5D-4E2B-8D7A-F15372B39826}" destId="{EF642DED-C0D4-45CF-97F9-4D3F6E356B1C}"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4E042D-75EB-4CF3-A827-F90505AC2BAC}" type="doc">
      <dgm:prSet loTypeId="urn:microsoft.com/office/officeart/2005/8/layout/hierarchy3" loCatId="hierarchy" qsTypeId="urn:microsoft.com/office/officeart/2005/8/quickstyle/simple2" qsCatId="simple" csTypeId="urn:microsoft.com/office/officeart/2005/8/colors/accent2_2" csCatId="accent2"/>
      <dgm:spPr/>
      <dgm:t>
        <a:bodyPr/>
        <a:lstStyle/>
        <a:p>
          <a:endParaRPr lang="en-IN"/>
        </a:p>
      </dgm:t>
    </dgm:pt>
    <dgm:pt modelId="{1191D8A6-E513-407B-9C42-D7F2322AE1BF}">
      <dgm:prSet/>
      <dgm:spPr/>
      <dgm:t>
        <a:bodyPr/>
        <a:lstStyle/>
        <a:p>
          <a:r>
            <a:rPr lang="en-US" b="0" i="0" dirty="0"/>
            <a:t>Input feature map ‘nhwc’:</a:t>
          </a:r>
          <a:endParaRPr lang="en-IN" dirty="0"/>
        </a:p>
      </dgm:t>
    </dgm:pt>
    <dgm:pt modelId="{33AA2A00-5B37-4882-89E3-9602E55484A0}" type="parTrans" cxnId="{9A5F13CE-70A4-4E8F-80DF-4D51D0093800}">
      <dgm:prSet/>
      <dgm:spPr/>
      <dgm:t>
        <a:bodyPr/>
        <a:lstStyle/>
        <a:p>
          <a:endParaRPr lang="en-IN"/>
        </a:p>
      </dgm:t>
    </dgm:pt>
    <dgm:pt modelId="{1F7E3930-FDA3-4214-BC02-08427E4C83C3}" type="sibTrans" cxnId="{9A5F13CE-70A4-4E8F-80DF-4D51D0093800}">
      <dgm:prSet/>
      <dgm:spPr/>
      <dgm:t>
        <a:bodyPr/>
        <a:lstStyle/>
        <a:p>
          <a:endParaRPr lang="en-IN"/>
        </a:p>
      </dgm:t>
    </dgm:pt>
    <dgm:pt modelId="{53C7C56E-B627-4568-9993-4432ADAC1303}">
      <dgm:prSet/>
      <dgm:spPr/>
      <dgm:t>
        <a:bodyPr/>
        <a:lstStyle/>
        <a:p>
          <a:r>
            <a:rPr lang="en-US" b="0" i="0" dirty="0"/>
            <a:t>n: Batch number</a:t>
          </a:r>
          <a:endParaRPr lang="en-IN" dirty="0"/>
        </a:p>
      </dgm:t>
    </dgm:pt>
    <dgm:pt modelId="{5945D4A6-B251-47E1-8AFD-C7DC35F91816}" type="parTrans" cxnId="{51011A03-D49B-4C6E-83A9-39BDC8D1C373}">
      <dgm:prSet/>
      <dgm:spPr/>
      <dgm:t>
        <a:bodyPr/>
        <a:lstStyle/>
        <a:p>
          <a:endParaRPr lang="en-IN"/>
        </a:p>
      </dgm:t>
    </dgm:pt>
    <dgm:pt modelId="{E7758454-3F3B-4F16-B19F-2AE79C89FE74}" type="sibTrans" cxnId="{51011A03-D49B-4C6E-83A9-39BDC8D1C373}">
      <dgm:prSet/>
      <dgm:spPr/>
      <dgm:t>
        <a:bodyPr/>
        <a:lstStyle/>
        <a:p>
          <a:endParaRPr lang="en-IN"/>
        </a:p>
      </dgm:t>
    </dgm:pt>
    <dgm:pt modelId="{4EAF763E-54C6-42CA-B71A-09D3FFCD46CD}">
      <dgm:prSet/>
      <dgm:spPr/>
      <dgm:t>
        <a:bodyPr/>
        <a:lstStyle/>
        <a:p>
          <a:r>
            <a:rPr lang="en-US" b="0" i="0" dirty="0"/>
            <a:t>h: Input height</a:t>
          </a:r>
          <a:endParaRPr lang="en-IN" dirty="0"/>
        </a:p>
      </dgm:t>
    </dgm:pt>
    <dgm:pt modelId="{313D7564-3993-4101-A7F3-C6A7094E5FE4}" type="parTrans" cxnId="{73FD1027-E814-467A-B234-CF594196AC7D}">
      <dgm:prSet/>
      <dgm:spPr/>
      <dgm:t>
        <a:bodyPr/>
        <a:lstStyle/>
        <a:p>
          <a:endParaRPr lang="en-IN"/>
        </a:p>
      </dgm:t>
    </dgm:pt>
    <dgm:pt modelId="{99C4C223-8D10-401A-8651-F718DCCF577C}" type="sibTrans" cxnId="{73FD1027-E814-467A-B234-CF594196AC7D}">
      <dgm:prSet/>
      <dgm:spPr/>
      <dgm:t>
        <a:bodyPr/>
        <a:lstStyle/>
        <a:p>
          <a:endParaRPr lang="en-IN"/>
        </a:p>
      </dgm:t>
    </dgm:pt>
    <dgm:pt modelId="{340D7E0F-8D0E-4544-AC88-BD532C5D62E3}">
      <dgm:prSet/>
      <dgm:spPr/>
      <dgm:t>
        <a:bodyPr/>
        <a:lstStyle/>
        <a:p>
          <a:r>
            <a:rPr lang="en-US" b="0" i="0" dirty="0"/>
            <a:t>w: Input width</a:t>
          </a:r>
          <a:endParaRPr lang="en-IN" dirty="0"/>
        </a:p>
      </dgm:t>
    </dgm:pt>
    <dgm:pt modelId="{24A2E723-8DF9-4879-B208-FBD7D7739E57}" type="parTrans" cxnId="{7ED45889-AD7B-4F05-9E9F-39F903E38CDF}">
      <dgm:prSet/>
      <dgm:spPr/>
      <dgm:t>
        <a:bodyPr/>
        <a:lstStyle/>
        <a:p>
          <a:endParaRPr lang="en-IN"/>
        </a:p>
      </dgm:t>
    </dgm:pt>
    <dgm:pt modelId="{7469A402-CD52-4C40-A778-134EF6986B38}" type="sibTrans" cxnId="{7ED45889-AD7B-4F05-9E9F-39F903E38CDF}">
      <dgm:prSet/>
      <dgm:spPr/>
      <dgm:t>
        <a:bodyPr/>
        <a:lstStyle/>
        <a:p>
          <a:endParaRPr lang="en-IN"/>
        </a:p>
      </dgm:t>
    </dgm:pt>
    <dgm:pt modelId="{0EEE5DC6-9FA6-48BA-B394-95F2E6D178D6}">
      <dgm:prSet/>
      <dgm:spPr/>
      <dgm:t>
        <a:bodyPr/>
        <a:lstStyle/>
        <a:p>
          <a:r>
            <a:rPr lang="en-US" b="0" i="0" dirty="0"/>
            <a:t>c: Number of input channels</a:t>
          </a:r>
          <a:endParaRPr lang="en-IN" dirty="0"/>
        </a:p>
      </dgm:t>
    </dgm:pt>
    <dgm:pt modelId="{728CB26E-680A-4BE3-803C-47DEF04C1F8C}" type="parTrans" cxnId="{E3680EF8-C9D7-4C21-8881-9AB35C2FCFFE}">
      <dgm:prSet/>
      <dgm:spPr/>
      <dgm:t>
        <a:bodyPr/>
        <a:lstStyle/>
        <a:p>
          <a:endParaRPr lang="en-IN"/>
        </a:p>
      </dgm:t>
    </dgm:pt>
    <dgm:pt modelId="{09EE2061-56A1-4F4C-868C-5826CE35992B}" type="sibTrans" cxnId="{E3680EF8-C9D7-4C21-8881-9AB35C2FCFFE}">
      <dgm:prSet/>
      <dgm:spPr/>
      <dgm:t>
        <a:bodyPr/>
        <a:lstStyle/>
        <a:p>
          <a:endParaRPr lang="en-IN"/>
        </a:p>
      </dgm:t>
    </dgm:pt>
    <dgm:pt modelId="{55570988-72E0-4491-9227-341409BBA8D9}">
      <dgm:prSet/>
      <dgm:spPr/>
      <dgm:t>
        <a:bodyPr/>
        <a:lstStyle/>
        <a:p>
          <a:r>
            <a:rPr lang="en-IN" b="0" i="0" dirty="0"/>
            <a:t>Kernel ‘hwcf’:</a:t>
          </a:r>
          <a:endParaRPr lang="en-IN" dirty="0"/>
        </a:p>
      </dgm:t>
    </dgm:pt>
    <dgm:pt modelId="{395504E2-787B-439D-A84E-ED6799C73EA9}" type="parTrans" cxnId="{57AC332C-509C-459C-8EA0-644DE59D67D0}">
      <dgm:prSet/>
      <dgm:spPr/>
      <dgm:t>
        <a:bodyPr/>
        <a:lstStyle/>
        <a:p>
          <a:endParaRPr lang="en-IN"/>
        </a:p>
      </dgm:t>
    </dgm:pt>
    <dgm:pt modelId="{132C0B90-E84D-4CD3-8D24-69B7F8D001B3}" type="sibTrans" cxnId="{57AC332C-509C-459C-8EA0-644DE59D67D0}">
      <dgm:prSet/>
      <dgm:spPr/>
      <dgm:t>
        <a:bodyPr/>
        <a:lstStyle/>
        <a:p>
          <a:endParaRPr lang="en-IN"/>
        </a:p>
      </dgm:t>
    </dgm:pt>
    <dgm:pt modelId="{2D98DB8C-8201-4C85-BB93-678030006D91}">
      <dgm:prSet/>
      <dgm:spPr/>
      <dgm:t>
        <a:bodyPr/>
        <a:lstStyle/>
        <a:p>
          <a:r>
            <a:rPr lang="en-IN" b="0" i="0" dirty="0"/>
            <a:t>h: Kernel height</a:t>
          </a:r>
          <a:endParaRPr lang="en-IN" dirty="0"/>
        </a:p>
      </dgm:t>
    </dgm:pt>
    <dgm:pt modelId="{6F70E1C7-2548-4691-B448-90D0935AC78A}" type="parTrans" cxnId="{D3A013B2-8991-484F-B031-F4DD192DF837}">
      <dgm:prSet/>
      <dgm:spPr/>
      <dgm:t>
        <a:bodyPr/>
        <a:lstStyle/>
        <a:p>
          <a:endParaRPr lang="en-IN"/>
        </a:p>
      </dgm:t>
    </dgm:pt>
    <dgm:pt modelId="{576BF5C9-D682-4D30-B7F4-648F3705B11E}" type="sibTrans" cxnId="{D3A013B2-8991-484F-B031-F4DD192DF837}">
      <dgm:prSet/>
      <dgm:spPr/>
      <dgm:t>
        <a:bodyPr/>
        <a:lstStyle/>
        <a:p>
          <a:endParaRPr lang="en-IN"/>
        </a:p>
      </dgm:t>
    </dgm:pt>
    <dgm:pt modelId="{5FF817C8-53FD-4BA6-9CCC-B5CA62EF6E9D}">
      <dgm:prSet/>
      <dgm:spPr/>
      <dgm:t>
        <a:bodyPr/>
        <a:lstStyle/>
        <a:p>
          <a:r>
            <a:rPr lang="en-IN" b="0" i="0" dirty="0"/>
            <a:t>w: Kernel width</a:t>
          </a:r>
          <a:endParaRPr lang="en-IN" dirty="0"/>
        </a:p>
      </dgm:t>
    </dgm:pt>
    <dgm:pt modelId="{420CAA21-BD18-46DE-8182-A58B2101C321}" type="parTrans" cxnId="{7BF30698-890B-4F05-8C5C-53474D4F535B}">
      <dgm:prSet/>
      <dgm:spPr/>
      <dgm:t>
        <a:bodyPr/>
        <a:lstStyle/>
        <a:p>
          <a:endParaRPr lang="en-IN"/>
        </a:p>
      </dgm:t>
    </dgm:pt>
    <dgm:pt modelId="{C386B196-F797-4272-A841-416BD59B330A}" type="sibTrans" cxnId="{7BF30698-890B-4F05-8C5C-53474D4F535B}">
      <dgm:prSet/>
      <dgm:spPr/>
      <dgm:t>
        <a:bodyPr/>
        <a:lstStyle/>
        <a:p>
          <a:endParaRPr lang="en-IN"/>
        </a:p>
      </dgm:t>
    </dgm:pt>
    <dgm:pt modelId="{EA0793C5-DA9B-42F1-A66A-D4C01012FD9D}">
      <dgm:prSet/>
      <dgm:spPr/>
      <dgm:t>
        <a:bodyPr/>
        <a:lstStyle/>
        <a:p>
          <a:r>
            <a:rPr lang="en-IN" b="0" i="0" dirty="0"/>
            <a:t>c: Number of input channels</a:t>
          </a:r>
          <a:endParaRPr lang="en-IN" dirty="0"/>
        </a:p>
      </dgm:t>
    </dgm:pt>
    <dgm:pt modelId="{FBC0704C-8C11-4892-948C-62C4EDE4F5CE}" type="parTrans" cxnId="{08EC6F41-633E-40A3-A98E-572ABECAAD5E}">
      <dgm:prSet/>
      <dgm:spPr/>
      <dgm:t>
        <a:bodyPr/>
        <a:lstStyle/>
        <a:p>
          <a:endParaRPr lang="en-IN"/>
        </a:p>
      </dgm:t>
    </dgm:pt>
    <dgm:pt modelId="{79B61C1B-8EAF-430C-8CDC-5A77FB8A3D74}" type="sibTrans" cxnId="{08EC6F41-633E-40A3-A98E-572ABECAAD5E}">
      <dgm:prSet/>
      <dgm:spPr/>
      <dgm:t>
        <a:bodyPr/>
        <a:lstStyle/>
        <a:p>
          <a:endParaRPr lang="en-IN"/>
        </a:p>
      </dgm:t>
    </dgm:pt>
    <dgm:pt modelId="{98C570AB-52AD-497A-8F9C-F4118C93826C}">
      <dgm:prSet/>
      <dgm:spPr/>
      <dgm:t>
        <a:bodyPr/>
        <a:lstStyle/>
        <a:p>
          <a:r>
            <a:rPr lang="en-IN" b="0" i="0" dirty="0"/>
            <a:t>f: Number of output channels</a:t>
          </a:r>
          <a:endParaRPr lang="en-IN" dirty="0"/>
        </a:p>
      </dgm:t>
    </dgm:pt>
    <dgm:pt modelId="{A575EA29-DAEB-4CA4-8F22-D9E47541FE96}" type="parTrans" cxnId="{D04EBAD4-62E6-47A2-9EB1-6C061CAF5A7C}">
      <dgm:prSet/>
      <dgm:spPr/>
      <dgm:t>
        <a:bodyPr/>
        <a:lstStyle/>
        <a:p>
          <a:endParaRPr lang="en-IN"/>
        </a:p>
      </dgm:t>
    </dgm:pt>
    <dgm:pt modelId="{DCC6F039-E846-426A-A708-3E21AA18AF1C}" type="sibTrans" cxnId="{D04EBAD4-62E6-47A2-9EB1-6C061CAF5A7C}">
      <dgm:prSet/>
      <dgm:spPr/>
      <dgm:t>
        <a:bodyPr/>
        <a:lstStyle/>
        <a:p>
          <a:endParaRPr lang="en-IN"/>
        </a:p>
      </dgm:t>
    </dgm:pt>
    <dgm:pt modelId="{27070953-0608-4C2A-8A2F-C5C79D5476F2}">
      <dgm:prSet/>
      <dgm:spPr/>
      <dgm:t>
        <a:bodyPr/>
        <a:lstStyle/>
        <a:p>
          <a:r>
            <a:rPr lang="en-IN" b="0" i="0" dirty="0"/>
            <a:t>Output feature map ‘nhwf’:</a:t>
          </a:r>
          <a:endParaRPr lang="en-IN" dirty="0"/>
        </a:p>
      </dgm:t>
    </dgm:pt>
    <dgm:pt modelId="{F0EBCB90-FB48-4F2D-8BD5-CE3A39A559DD}" type="parTrans" cxnId="{6F4498E6-5888-46DF-AC6E-0229872AC7C7}">
      <dgm:prSet/>
      <dgm:spPr/>
      <dgm:t>
        <a:bodyPr/>
        <a:lstStyle/>
        <a:p>
          <a:endParaRPr lang="en-IN"/>
        </a:p>
      </dgm:t>
    </dgm:pt>
    <dgm:pt modelId="{328841DB-5834-48F4-95D3-04188D388762}" type="sibTrans" cxnId="{6F4498E6-5888-46DF-AC6E-0229872AC7C7}">
      <dgm:prSet/>
      <dgm:spPr/>
      <dgm:t>
        <a:bodyPr/>
        <a:lstStyle/>
        <a:p>
          <a:endParaRPr lang="en-IN"/>
        </a:p>
      </dgm:t>
    </dgm:pt>
    <dgm:pt modelId="{E6A54FEE-144F-4981-B6D7-4518364A3100}">
      <dgm:prSet/>
      <dgm:spPr/>
      <dgm:t>
        <a:bodyPr/>
        <a:lstStyle/>
        <a:p>
          <a:r>
            <a:rPr lang="en-IN" b="0" i="0" dirty="0"/>
            <a:t>n: Batch number</a:t>
          </a:r>
          <a:endParaRPr lang="en-IN" dirty="0"/>
        </a:p>
      </dgm:t>
    </dgm:pt>
    <dgm:pt modelId="{BA3EFEFC-7AEB-48E7-940F-B2E9D90BB7E6}" type="parTrans" cxnId="{EEC87C91-C6EC-4DD3-B574-D35B14495F76}">
      <dgm:prSet/>
      <dgm:spPr/>
      <dgm:t>
        <a:bodyPr/>
        <a:lstStyle/>
        <a:p>
          <a:endParaRPr lang="en-IN"/>
        </a:p>
      </dgm:t>
    </dgm:pt>
    <dgm:pt modelId="{C13374D3-D0DA-4ACD-8938-3510D083E852}" type="sibTrans" cxnId="{EEC87C91-C6EC-4DD3-B574-D35B14495F76}">
      <dgm:prSet/>
      <dgm:spPr/>
      <dgm:t>
        <a:bodyPr/>
        <a:lstStyle/>
        <a:p>
          <a:endParaRPr lang="en-IN"/>
        </a:p>
      </dgm:t>
    </dgm:pt>
    <dgm:pt modelId="{5D76E3D7-6FCC-4BD4-A602-11CFCA7FF0EE}">
      <dgm:prSet/>
      <dgm:spPr/>
      <dgm:t>
        <a:bodyPr/>
        <a:lstStyle/>
        <a:p>
          <a:r>
            <a:rPr lang="en-IN" b="0" i="0" dirty="0"/>
            <a:t>h: Output height</a:t>
          </a:r>
          <a:endParaRPr lang="en-IN" dirty="0"/>
        </a:p>
      </dgm:t>
    </dgm:pt>
    <dgm:pt modelId="{4BC4A59B-AE60-4B3D-8FD4-C87D0D5C61B8}" type="parTrans" cxnId="{E7CED2BB-482B-45FD-9FE0-1558AA79C0C3}">
      <dgm:prSet/>
      <dgm:spPr/>
      <dgm:t>
        <a:bodyPr/>
        <a:lstStyle/>
        <a:p>
          <a:endParaRPr lang="en-IN"/>
        </a:p>
      </dgm:t>
    </dgm:pt>
    <dgm:pt modelId="{0D1F80A5-9EBD-4D3D-A4A0-D6B414C5343F}" type="sibTrans" cxnId="{E7CED2BB-482B-45FD-9FE0-1558AA79C0C3}">
      <dgm:prSet/>
      <dgm:spPr/>
      <dgm:t>
        <a:bodyPr/>
        <a:lstStyle/>
        <a:p>
          <a:endParaRPr lang="en-IN"/>
        </a:p>
      </dgm:t>
    </dgm:pt>
    <dgm:pt modelId="{4FF519EE-53D1-454B-9AC7-74145E7F7614}">
      <dgm:prSet/>
      <dgm:spPr/>
      <dgm:t>
        <a:bodyPr/>
        <a:lstStyle/>
        <a:p>
          <a:r>
            <a:rPr lang="en-IN" b="0" i="0" dirty="0"/>
            <a:t>w: Output width</a:t>
          </a:r>
          <a:endParaRPr lang="en-IN" dirty="0"/>
        </a:p>
      </dgm:t>
    </dgm:pt>
    <dgm:pt modelId="{005136CD-0C34-4C1F-B233-2FA5F4F91D57}" type="parTrans" cxnId="{7772438A-30ED-445C-959A-B5293EDDF1B9}">
      <dgm:prSet/>
      <dgm:spPr/>
      <dgm:t>
        <a:bodyPr/>
        <a:lstStyle/>
        <a:p>
          <a:endParaRPr lang="en-IN"/>
        </a:p>
      </dgm:t>
    </dgm:pt>
    <dgm:pt modelId="{82B325FF-EC5C-4D25-A8E8-0D1E96FCD762}" type="sibTrans" cxnId="{7772438A-30ED-445C-959A-B5293EDDF1B9}">
      <dgm:prSet/>
      <dgm:spPr/>
      <dgm:t>
        <a:bodyPr/>
        <a:lstStyle/>
        <a:p>
          <a:endParaRPr lang="en-IN"/>
        </a:p>
      </dgm:t>
    </dgm:pt>
    <dgm:pt modelId="{D92B8FBD-9BFA-4AE4-8B4C-407D1CE7AA9C}">
      <dgm:prSet/>
      <dgm:spPr/>
      <dgm:t>
        <a:bodyPr/>
        <a:lstStyle/>
        <a:p>
          <a:r>
            <a:rPr lang="en-IN" b="0" i="0" dirty="0"/>
            <a:t>f: Number of output channels</a:t>
          </a:r>
          <a:endParaRPr lang="en-IN" dirty="0"/>
        </a:p>
      </dgm:t>
    </dgm:pt>
    <dgm:pt modelId="{4E469F57-451F-4699-9F45-C2E81FDD2AB0}" type="parTrans" cxnId="{E5BA3ACE-8E17-4268-A1D9-1F6601E42018}">
      <dgm:prSet/>
      <dgm:spPr/>
      <dgm:t>
        <a:bodyPr/>
        <a:lstStyle/>
        <a:p>
          <a:endParaRPr lang="en-IN"/>
        </a:p>
      </dgm:t>
    </dgm:pt>
    <dgm:pt modelId="{A3983E19-7F51-46AB-99E4-DF02F4A2918D}" type="sibTrans" cxnId="{E5BA3ACE-8E17-4268-A1D9-1F6601E42018}">
      <dgm:prSet/>
      <dgm:spPr/>
      <dgm:t>
        <a:bodyPr/>
        <a:lstStyle/>
        <a:p>
          <a:endParaRPr lang="en-IN"/>
        </a:p>
      </dgm:t>
    </dgm:pt>
    <dgm:pt modelId="{C46C6F9A-233A-4063-A595-E1D3279DF611}" type="pres">
      <dgm:prSet presAssocID="{FF4E042D-75EB-4CF3-A827-F90505AC2BAC}" presName="diagram" presStyleCnt="0">
        <dgm:presLayoutVars>
          <dgm:chPref val="1"/>
          <dgm:dir/>
          <dgm:animOne val="branch"/>
          <dgm:animLvl val="lvl"/>
          <dgm:resizeHandles/>
        </dgm:presLayoutVars>
      </dgm:prSet>
      <dgm:spPr/>
    </dgm:pt>
    <dgm:pt modelId="{7C2D9BAF-36C1-4669-8CA5-14B0FA9FD575}" type="pres">
      <dgm:prSet presAssocID="{1191D8A6-E513-407B-9C42-D7F2322AE1BF}" presName="root" presStyleCnt="0"/>
      <dgm:spPr/>
    </dgm:pt>
    <dgm:pt modelId="{176C3702-DD96-4AC3-AD2E-2EC1AE46D21A}" type="pres">
      <dgm:prSet presAssocID="{1191D8A6-E513-407B-9C42-D7F2322AE1BF}" presName="rootComposite" presStyleCnt="0"/>
      <dgm:spPr/>
    </dgm:pt>
    <dgm:pt modelId="{FFBC2A29-BC28-4D13-B9FB-E33896633A93}" type="pres">
      <dgm:prSet presAssocID="{1191D8A6-E513-407B-9C42-D7F2322AE1BF}" presName="rootText" presStyleLbl="node1" presStyleIdx="0" presStyleCnt="3"/>
      <dgm:spPr/>
    </dgm:pt>
    <dgm:pt modelId="{D4133AB3-2BFB-4496-8430-ECC9BD67E8A5}" type="pres">
      <dgm:prSet presAssocID="{1191D8A6-E513-407B-9C42-D7F2322AE1BF}" presName="rootConnector" presStyleLbl="node1" presStyleIdx="0" presStyleCnt="3"/>
      <dgm:spPr/>
    </dgm:pt>
    <dgm:pt modelId="{8673B7FA-1B23-49EC-A7BF-D1FFDCFE4EC0}" type="pres">
      <dgm:prSet presAssocID="{1191D8A6-E513-407B-9C42-D7F2322AE1BF}" presName="childShape" presStyleCnt="0"/>
      <dgm:spPr/>
    </dgm:pt>
    <dgm:pt modelId="{8E5817BB-EA3D-49FE-B796-6B6B4C3F2F4E}" type="pres">
      <dgm:prSet presAssocID="{5945D4A6-B251-47E1-8AFD-C7DC35F91816}" presName="Name13" presStyleLbl="parChTrans1D2" presStyleIdx="0" presStyleCnt="12"/>
      <dgm:spPr/>
    </dgm:pt>
    <dgm:pt modelId="{1901342F-8290-485D-B653-751DB81F5FDF}" type="pres">
      <dgm:prSet presAssocID="{53C7C56E-B627-4568-9993-4432ADAC1303}" presName="childText" presStyleLbl="bgAcc1" presStyleIdx="0" presStyleCnt="12">
        <dgm:presLayoutVars>
          <dgm:bulletEnabled val="1"/>
        </dgm:presLayoutVars>
      </dgm:prSet>
      <dgm:spPr/>
    </dgm:pt>
    <dgm:pt modelId="{B63E4053-110A-4674-8ABF-925C06010B79}" type="pres">
      <dgm:prSet presAssocID="{313D7564-3993-4101-A7F3-C6A7094E5FE4}" presName="Name13" presStyleLbl="parChTrans1D2" presStyleIdx="1" presStyleCnt="12"/>
      <dgm:spPr/>
    </dgm:pt>
    <dgm:pt modelId="{9C024712-3120-4B8F-B865-301F7A8C61E5}" type="pres">
      <dgm:prSet presAssocID="{4EAF763E-54C6-42CA-B71A-09D3FFCD46CD}" presName="childText" presStyleLbl="bgAcc1" presStyleIdx="1" presStyleCnt="12">
        <dgm:presLayoutVars>
          <dgm:bulletEnabled val="1"/>
        </dgm:presLayoutVars>
      </dgm:prSet>
      <dgm:spPr/>
    </dgm:pt>
    <dgm:pt modelId="{39F1389C-30FA-46D2-B0A0-06E5D4958FC6}" type="pres">
      <dgm:prSet presAssocID="{24A2E723-8DF9-4879-B208-FBD7D7739E57}" presName="Name13" presStyleLbl="parChTrans1D2" presStyleIdx="2" presStyleCnt="12"/>
      <dgm:spPr/>
    </dgm:pt>
    <dgm:pt modelId="{15F00CDA-D3EB-4210-997E-0FE7E282C7FF}" type="pres">
      <dgm:prSet presAssocID="{340D7E0F-8D0E-4544-AC88-BD532C5D62E3}" presName="childText" presStyleLbl="bgAcc1" presStyleIdx="2" presStyleCnt="12">
        <dgm:presLayoutVars>
          <dgm:bulletEnabled val="1"/>
        </dgm:presLayoutVars>
      </dgm:prSet>
      <dgm:spPr/>
    </dgm:pt>
    <dgm:pt modelId="{93C62A20-87E3-4E43-9642-24337CB859BD}" type="pres">
      <dgm:prSet presAssocID="{728CB26E-680A-4BE3-803C-47DEF04C1F8C}" presName="Name13" presStyleLbl="parChTrans1D2" presStyleIdx="3" presStyleCnt="12"/>
      <dgm:spPr/>
    </dgm:pt>
    <dgm:pt modelId="{68314F0B-E4A9-4E8E-881C-2BB6E18DE629}" type="pres">
      <dgm:prSet presAssocID="{0EEE5DC6-9FA6-48BA-B394-95F2E6D178D6}" presName="childText" presStyleLbl="bgAcc1" presStyleIdx="3" presStyleCnt="12">
        <dgm:presLayoutVars>
          <dgm:bulletEnabled val="1"/>
        </dgm:presLayoutVars>
      </dgm:prSet>
      <dgm:spPr/>
    </dgm:pt>
    <dgm:pt modelId="{742E9659-3A9D-4CF5-AD1D-F3D69A6DE46A}" type="pres">
      <dgm:prSet presAssocID="{55570988-72E0-4491-9227-341409BBA8D9}" presName="root" presStyleCnt="0"/>
      <dgm:spPr/>
    </dgm:pt>
    <dgm:pt modelId="{B02FEE48-87A0-4A0D-BC7B-4DF5331E1FAD}" type="pres">
      <dgm:prSet presAssocID="{55570988-72E0-4491-9227-341409BBA8D9}" presName="rootComposite" presStyleCnt="0"/>
      <dgm:spPr/>
    </dgm:pt>
    <dgm:pt modelId="{A89C9173-E84A-41D2-99F3-4C88F7F83494}" type="pres">
      <dgm:prSet presAssocID="{55570988-72E0-4491-9227-341409BBA8D9}" presName="rootText" presStyleLbl="node1" presStyleIdx="1" presStyleCnt="3"/>
      <dgm:spPr/>
    </dgm:pt>
    <dgm:pt modelId="{5CD5F94E-0C25-4B0F-9BAD-F353877301C4}" type="pres">
      <dgm:prSet presAssocID="{55570988-72E0-4491-9227-341409BBA8D9}" presName="rootConnector" presStyleLbl="node1" presStyleIdx="1" presStyleCnt="3"/>
      <dgm:spPr/>
    </dgm:pt>
    <dgm:pt modelId="{206EE0A5-903C-44AC-BD38-68F40EA12827}" type="pres">
      <dgm:prSet presAssocID="{55570988-72E0-4491-9227-341409BBA8D9}" presName="childShape" presStyleCnt="0"/>
      <dgm:spPr/>
    </dgm:pt>
    <dgm:pt modelId="{10BE9286-A0E1-4F3C-82E9-7E69CE2F6FF1}" type="pres">
      <dgm:prSet presAssocID="{6F70E1C7-2548-4691-B448-90D0935AC78A}" presName="Name13" presStyleLbl="parChTrans1D2" presStyleIdx="4" presStyleCnt="12"/>
      <dgm:spPr/>
    </dgm:pt>
    <dgm:pt modelId="{6838A3BA-8136-4E10-A99D-532AF574E2F2}" type="pres">
      <dgm:prSet presAssocID="{2D98DB8C-8201-4C85-BB93-678030006D91}" presName="childText" presStyleLbl="bgAcc1" presStyleIdx="4" presStyleCnt="12">
        <dgm:presLayoutVars>
          <dgm:bulletEnabled val="1"/>
        </dgm:presLayoutVars>
      </dgm:prSet>
      <dgm:spPr/>
    </dgm:pt>
    <dgm:pt modelId="{D313BEB2-1436-4C17-BE1A-69E9F953BAF3}" type="pres">
      <dgm:prSet presAssocID="{420CAA21-BD18-46DE-8182-A58B2101C321}" presName="Name13" presStyleLbl="parChTrans1D2" presStyleIdx="5" presStyleCnt="12"/>
      <dgm:spPr/>
    </dgm:pt>
    <dgm:pt modelId="{85984636-A9A8-4367-A5F7-996E66D1854F}" type="pres">
      <dgm:prSet presAssocID="{5FF817C8-53FD-4BA6-9CCC-B5CA62EF6E9D}" presName="childText" presStyleLbl="bgAcc1" presStyleIdx="5" presStyleCnt="12">
        <dgm:presLayoutVars>
          <dgm:bulletEnabled val="1"/>
        </dgm:presLayoutVars>
      </dgm:prSet>
      <dgm:spPr/>
    </dgm:pt>
    <dgm:pt modelId="{AD634284-4E3C-4CD3-B2C6-D64586A309B7}" type="pres">
      <dgm:prSet presAssocID="{FBC0704C-8C11-4892-948C-62C4EDE4F5CE}" presName="Name13" presStyleLbl="parChTrans1D2" presStyleIdx="6" presStyleCnt="12"/>
      <dgm:spPr/>
    </dgm:pt>
    <dgm:pt modelId="{3C9A3E1F-214E-41F0-8C52-223E640D25EE}" type="pres">
      <dgm:prSet presAssocID="{EA0793C5-DA9B-42F1-A66A-D4C01012FD9D}" presName="childText" presStyleLbl="bgAcc1" presStyleIdx="6" presStyleCnt="12">
        <dgm:presLayoutVars>
          <dgm:bulletEnabled val="1"/>
        </dgm:presLayoutVars>
      </dgm:prSet>
      <dgm:spPr/>
    </dgm:pt>
    <dgm:pt modelId="{670B5EF9-DB88-434B-B124-78F793BC5AB2}" type="pres">
      <dgm:prSet presAssocID="{A575EA29-DAEB-4CA4-8F22-D9E47541FE96}" presName="Name13" presStyleLbl="parChTrans1D2" presStyleIdx="7" presStyleCnt="12"/>
      <dgm:spPr/>
    </dgm:pt>
    <dgm:pt modelId="{725874E1-A6EC-4D74-8953-E3907CD560EB}" type="pres">
      <dgm:prSet presAssocID="{98C570AB-52AD-497A-8F9C-F4118C93826C}" presName="childText" presStyleLbl="bgAcc1" presStyleIdx="7" presStyleCnt="12">
        <dgm:presLayoutVars>
          <dgm:bulletEnabled val="1"/>
        </dgm:presLayoutVars>
      </dgm:prSet>
      <dgm:spPr/>
    </dgm:pt>
    <dgm:pt modelId="{8202FE90-CCF8-4DBC-8A0A-128F4A56B40A}" type="pres">
      <dgm:prSet presAssocID="{27070953-0608-4C2A-8A2F-C5C79D5476F2}" presName="root" presStyleCnt="0"/>
      <dgm:spPr/>
    </dgm:pt>
    <dgm:pt modelId="{F15F855A-FB36-4F15-8366-66C5061BDAD0}" type="pres">
      <dgm:prSet presAssocID="{27070953-0608-4C2A-8A2F-C5C79D5476F2}" presName="rootComposite" presStyleCnt="0"/>
      <dgm:spPr/>
    </dgm:pt>
    <dgm:pt modelId="{51C5FB85-2FCC-4B94-9577-1F498FAE6A7A}" type="pres">
      <dgm:prSet presAssocID="{27070953-0608-4C2A-8A2F-C5C79D5476F2}" presName="rootText" presStyleLbl="node1" presStyleIdx="2" presStyleCnt="3"/>
      <dgm:spPr/>
    </dgm:pt>
    <dgm:pt modelId="{29205921-6F0A-4D35-8C4A-B581A71FF852}" type="pres">
      <dgm:prSet presAssocID="{27070953-0608-4C2A-8A2F-C5C79D5476F2}" presName="rootConnector" presStyleLbl="node1" presStyleIdx="2" presStyleCnt="3"/>
      <dgm:spPr/>
    </dgm:pt>
    <dgm:pt modelId="{B2928E81-434B-4394-BE26-13C0EE8BB677}" type="pres">
      <dgm:prSet presAssocID="{27070953-0608-4C2A-8A2F-C5C79D5476F2}" presName="childShape" presStyleCnt="0"/>
      <dgm:spPr/>
    </dgm:pt>
    <dgm:pt modelId="{4ECF7AAC-9746-4035-8EF4-0CFE17AB8909}" type="pres">
      <dgm:prSet presAssocID="{BA3EFEFC-7AEB-48E7-940F-B2E9D90BB7E6}" presName="Name13" presStyleLbl="parChTrans1D2" presStyleIdx="8" presStyleCnt="12"/>
      <dgm:spPr/>
    </dgm:pt>
    <dgm:pt modelId="{C15D849A-B598-46A7-8AEE-CB45A25B7B07}" type="pres">
      <dgm:prSet presAssocID="{E6A54FEE-144F-4981-B6D7-4518364A3100}" presName="childText" presStyleLbl="bgAcc1" presStyleIdx="8" presStyleCnt="12">
        <dgm:presLayoutVars>
          <dgm:bulletEnabled val="1"/>
        </dgm:presLayoutVars>
      </dgm:prSet>
      <dgm:spPr/>
    </dgm:pt>
    <dgm:pt modelId="{1D3D8902-0F50-48BA-8758-B00C063AB397}" type="pres">
      <dgm:prSet presAssocID="{4BC4A59B-AE60-4B3D-8FD4-C87D0D5C61B8}" presName="Name13" presStyleLbl="parChTrans1D2" presStyleIdx="9" presStyleCnt="12"/>
      <dgm:spPr/>
    </dgm:pt>
    <dgm:pt modelId="{1B3BA5BB-6DA0-49A6-A179-1C50874D88F1}" type="pres">
      <dgm:prSet presAssocID="{5D76E3D7-6FCC-4BD4-A602-11CFCA7FF0EE}" presName="childText" presStyleLbl="bgAcc1" presStyleIdx="9" presStyleCnt="12">
        <dgm:presLayoutVars>
          <dgm:bulletEnabled val="1"/>
        </dgm:presLayoutVars>
      </dgm:prSet>
      <dgm:spPr/>
    </dgm:pt>
    <dgm:pt modelId="{B184E772-F597-4AB7-BD2B-15BF5E1C33D0}" type="pres">
      <dgm:prSet presAssocID="{005136CD-0C34-4C1F-B233-2FA5F4F91D57}" presName="Name13" presStyleLbl="parChTrans1D2" presStyleIdx="10" presStyleCnt="12"/>
      <dgm:spPr/>
    </dgm:pt>
    <dgm:pt modelId="{6AEFED23-C76F-4DD0-8615-D5A03B4C9A93}" type="pres">
      <dgm:prSet presAssocID="{4FF519EE-53D1-454B-9AC7-74145E7F7614}" presName="childText" presStyleLbl="bgAcc1" presStyleIdx="10" presStyleCnt="12">
        <dgm:presLayoutVars>
          <dgm:bulletEnabled val="1"/>
        </dgm:presLayoutVars>
      </dgm:prSet>
      <dgm:spPr/>
    </dgm:pt>
    <dgm:pt modelId="{A145B448-1436-424A-A938-F5A0B781D59A}" type="pres">
      <dgm:prSet presAssocID="{4E469F57-451F-4699-9F45-C2E81FDD2AB0}" presName="Name13" presStyleLbl="parChTrans1D2" presStyleIdx="11" presStyleCnt="12"/>
      <dgm:spPr/>
    </dgm:pt>
    <dgm:pt modelId="{4A846FAC-00FD-4656-8433-D8FFFA3A34D5}" type="pres">
      <dgm:prSet presAssocID="{D92B8FBD-9BFA-4AE4-8B4C-407D1CE7AA9C}" presName="childText" presStyleLbl="bgAcc1" presStyleIdx="11" presStyleCnt="12">
        <dgm:presLayoutVars>
          <dgm:bulletEnabled val="1"/>
        </dgm:presLayoutVars>
      </dgm:prSet>
      <dgm:spPr/>
    </dgm:pt>
  </dgm:ptLst>
  <dgm:cxnLst>
    <dgm:cxn modelId="{5DF68D02-2D9F-433E-8AC2-E35B5CE665F9}" type="presOf" srcId="{313D7564-3993-4101-A7F3-C6A7094E5FE4}" destId="{B63E4053-110A-4674-8ABF-925C06010B79}" srcOrd="0" destOrd="0" presId="urn:microsoft.com/office/officeart/2005/8/layout/hierarchy3"/>
    <dgm:cxn modelId="{51011A03-D49B-4C6E-83A9-39BDC8D1C373}" srcId="{1191D8A6-E513-407B-9C42-D7F2322AE1BF}" destId="{53C7C56E-B627-4568-9993-4432ADAC1303}" srcOrd="0" destOrd="0" parTransId="{5945D4A6-B251-47E1-8AFD-C7DC35F91816}" sibTransId="{E7758454-3F3B-4F16-B19F-2AE79C89FE74}"/>
    <dgm:cxn modelId="{98F98615-B54C-416A-886D-3740AB34B995}" type="presOf" srcId="{420CAA21-BD18-46DE-8182-A58B2101C321}" destId="{D313BEB2-1436-4C17-BE1A-69E9F953BAF3}" srcOrd="0" destOrd="0" presId="urn:microsoft.com/office/officeart/2005/8/layout/hierarchy3"/>
    <dgm:cxn modelId="{455B3216-1FD2-43E5-A70A-B62BC69EF6E4}" type="presOf" srcId="{4E469F57-451F-4699-9F45-C2E81FDD2AB0}" destId="{A145B448-1436-424A-A938-F5A0B781D59A}" srcOrd="0" destOrd="0" presId="urn:microsoft.com/office/officeart/2005/8/layout/hierarchy3"/>
    <dgm:cxn modelId="{FBF51219-9D73-422B-B841-DB892B6CF5B6}" type="presOf" srcId="{5D76E3D7-6FCC-4BD4-A602-11CFCA7FF0EE}" destId="{1B3BA5BB-6DA0-49A6-A179-1C50874D88F1}" srcOrd="0" destOrd="0" presId="urn:microsoft.com/office/officeart/2005/8/layout/hierarchy3"/>
    <dgm:cxn modelId="{73FD1027-E814-467A-B234-CF594196AC7D}" srcId="{1191D8A6-E513-407B-9C42-D7F2322AE1BF}" destId="{4EAF763E-54C6-42CA-B71A-09D3FFCD46CD}" srcOrd="1" destOrd="0" parTransId="{313D7564-3993-4101-A7F3-C6A7094E5FE4}" sibTransId="{99C4C223-8D10-401A-8651-F718DCCF577C}"/>
    <dgm:cxn modelId="{57AC332C-509C-459C-8EA0-644DE59D67D0}" srcId="{FF4E042D-75EB-4CF3-A827-F90505AC2BAC}" destId="{55570988-72E0-4491-9227-341409BBA8D9}" srcOrd="1" destOrd="0" parTransId="{395504E2-787B-439D-A84E-ED6799C73EA9}" sibTransId="{132C0B90-E84D-4CD3-8D24-69B7F8D001B3}"/>
    <dgm:cxn modelId="{15A1732E-10C8-4B4E-A53D-01C5D85B06F0}" type="presOf" srcId="{340D7E0F-8D0E-4544-AC88-BD532C5D62E3}" destId="{15F00CDA-D3EB-4210-997E-0FE7E282C7FF}" srcOrd="0" destOrd="0" presId="urn:microsoft.com/office/officeart/2005/8/layout/hierarchy3"/>
    <dgm:cxn modelId="{E6AB3330-D74A-4283-9999-0A14F07BE26F}" type="presOf" srcId="{2D98DB8C-8201-4C85-BB93-678030006D91}" destId="{6838A3BA-8136-4E10-A99D-532AF574E2F2}" srcOrd="0" destOrd="0" presId="urn:microsoft.com/office/officeart/2005/8/layout/hierarchy3"/>
    <dgm:cxn modelId="{08EC6F41-633E-40A3-A98E-572ABECAAD5E}" srcId="{55570988-72E0-4491-9227-341409BBA8D9}" destId="{EA0793C5-DA9B-42F1-A66A-D4C01012FD9D}" srcOrd="2" destOrd="0" parTransId="{FBC0704C-8C11-4892-948C-62C4EDE4F5CE}" sibTransId="{79B61C1B-8EAF-430C-8CDC-5A77FB8A3D74}"/>
    <dgm:cxn modelId="{B021F863-AD20-4F4A-857C-56103D275B3C}" type="presOf" srcId="{EA0793C5-DA9B-42F1-A66A-D4C01012FD9D}" destId="{3C9A3E1F-214E-41F0-8C52-223E640D25EE}" srcOrd="0" destOrd="0" presId="urn:microsoft.com/office/officeart/2005/8/layout/hierarchy3"/>
    <dgm:cxn modelId="{A7AD6544-F1DF-426F-AC11-A36C7C94DFF9}" type="presOf" srcId="{4FF519EE-53D1-454B-9AC7-74145E7F7614}" destId="{6AEFED23-C76F-4DD0-8615-D5A03B4C9A93}" srcOrd="0" destOrd="0" presId="urn:microsoft.com/office/officeart/2005/8/layout/hierarchy3"/>
    <dgm:cxn modelId="{F9A95366-FE92-4969-BF14-B98297976E56}" type="presOf" srcId="{27070953-0608-4C2A-8A2F-C5C79D5476F2}" destId="{51C5FB85-2FCC-4B94-9577-1F498FAE6A7A}" srcOrd="0" destOrd="0" presId="urn:microsoft.com/office/officeart/2005/8/layout/hierarchy3"/>
    <dgm:cxn modelId="{5F1BAB46-568C-4EB6-99BB-0899ABB89593}" type="presOf" srcId="{0EEE5DC6-9FA6-48BA-B394-95F2E6D178D6}" destId="{68314F0B-E4A9-4E8E-881C-2BB6E18DE629}" srcOrd="0" destOrd="0" presId="urn:microsoft.com/office/officeart/2005/8/layout/hierarchy3"/>
    <dgm:cxn modelId="{C84B8D52-283E-4B9E-ACC4-E9C552081BCA}" type="presOf" srcId="{D92B8FBD-9BFA-4AE4-8B4C-407D1CE7AA9C}" destId="{4A846FAC-00FD-4656-8433-D8FFFA3A34D5}" srcOrd="0" destOrd="0" presId="urn:microsoft.com/office/officeart/2005/8/layout/hierarchy3"/>
    <dgm:cxn modelId="{B0821D73-F14B-4674-8D90-9E8C987A4A1D}" type="presOf" srcId="{53C7C56E-B627-4568-9993-4432ADAC1303}" destId="{1901342F-8290-485D-B653-751DB81F5FDF}" srcOrd="0" destOrd="0" presId="urn:microsoft.com/office/officeart/2005/8/layout/hierarchy3"/>
    <dgm:cxn modelId="{A5EF2E53-1A0A-4EA1-A574-2EAA1CE3CE84}" type="presOf" srcId="{A575EA29-DAEB-4CA4-8F22-D9E47541FE96}" destId="{670B5EF9-DB88-434B-B124-78F793BC5AB2}" srcOrd="0" destOrd="0" presId="urn:microsoft.com/office/officeart/2005/8/layout/hierarchy3"/>
    <dgm:cxn modelId="{83C17986-97BD-4CA2-B68A-342A2F553EA2}" type="presOf" srcId="{005136CD-0C34-4C1F-B233-2FA5F4F91D57}" destId="{B184E772-F597-4AB7-BD2B-15BF5E1C33D0}" srcOrd="0" destOrd="0" presId="urn:microsoft.com/office/officeart/2005/8/layout/hierarchy3"/>
    <dgm:cxn modelId="{7ED45889-AD7B-4F05-9E9F-39F903E38CDF}" srcId="{1191D8A6-E513-407B-9C42-D7F2322AE1BF}" destId="{340D7E0F-8D0E-4544-AC88-BD532C5D62E3}" srcOrd="2" destOrd="0" parTransId="{24A2E723-8DF9-4879-B208-FBD7D7739E57}" sibTransId="{7469A402-CD52-4C40-A778-134EF6986B38}"/>
    <dgm:cxn modelId="{7772438A-30ED-445C-959A-B5293EDDF1B9}" srcId="{27070953-0608-4C2A-8A2F-C5C79D5476F2}" destId="{4FF519EE-53D1-454B-9AC7-74145E7F7614}" srcOrd="2" destOrd="0" parTransId="{005136CD-0C34-4C1F-B233-2FA5F4F91D57}" sibTransId="{82B325FF-EC5C-4D25-A8E8-0D1E96FCD762}"/>
    <dgm:cxn modelId="{D0C9E08B-83B8-418B-A910-8A31EF65C76C}" type="presOf" srcId="{728CB26E-680A-4BE3-803C-47DEF04C1F8C}" destId="{93C62A20-87E3-4E43-9642-24337CB859BD}" srcOrd="0" destOrd="0" presId="urn:microsoft.com/office/officeart/2005/8/layout/hierarchy3"/>
    <dgm:cxn modelId="{8E094F8C-E66D-40AF-9A12-9B389AEA531A}" type="presOf" srcId="{98C570AB-52AD-497A-8F9C-F4118C93826C}" destId="{725874E1-A6EC-4D74-8953-E3907CD560EB}" srcOrd="0" destOrd="0" presId="urn:microsoft.com/office/officeart/2005/8/layout/hierarchy3"/>
    <dgm:cxn modelId="{EEC87C91-C6EC-4DD3-B574-D35B14495F76}" srcId="{27070953-0608-4C2A-8A2F-C5C79D5476F2}" destId="{E6A54FEE-144F-4981-B6D7-4518364A3100}" srcOrd="0" destOrd="0" parTransId="{BA3EFEFC-7AEB-48E7-940F-B2E9D90BB7E6}" sibTransId="{C13374D3-D0DA-4ACD-8938-3510D083E852}"/>
    <dgm:cxn modelId="{2A14F891-023B-4F01-93EB-154B3625A748}" type="presOf" srcId="{1191D8A6-E513-407B-9C42-D7F2322AE1BF}" destId="{D4133AB3-2BFB-4496-8430-ECC9BD67E8A5}" srcOrd="1" destOrd="0" presId="urn:microsoft.com/office/officeart/2005/8/layout/hierarchy3"/>
    <dgm:cxn modelId="{7BF30698-890B-4F05-8C5C-53474D4F535B}" srcId="{55570988-72E0-4491-9227-341409BBA8D9}" destId="{5FF817C8-53FD-4BA6-9CCC-B5CA62EF6E9D}" srcOrd="1" destOrd="0" parTransId="{420CAA21-BD18-46DE-8182-A58B2101C321}" sibTransId="{C386B196-F797-4272-A841-416BD59B330A}"/>
    <dgm:cxn modelId="{174754A4-8C1E-48CA-A390-A2E18D3CF15D}" type="presOf" srcId="{E6A54FEE-144F-4981-B6D7-4518364A3100}" destId="{C15D849A-B598-46A7-8AEE-CB45A25B7B07}" srcOrd="0" destOrd="0" presId="urn:microsoft.com/office/officeart/2005/8/layout/hierarchy3"/>
    <dgm:cxn modelId="{F42D9FAB-3021-4F72-A27F-B70B75F219AA}" type="presOf" srcId="{FF4E042D-75EB-4CF3-A827-F90505AC2BAC}" destId="{C46C6F9A-233A-4063-A595-E1D3279DF611}" srcOrd="0" destOrd="0" presId="urn:microsoft.com/office/officeart/2005/8/layout/hierarchy3"/>
    <dgm:cxn modelId="{D3A013B2-8991-484F-B031-F4DD192DF837}" srcId="{55570988-72E0-4491-9227-341409BBA8D9}" destId="{2D98DB8C-8201-4C85-BB93-678030006D91}" srcOrd="0" destOrd="0" parTransId="{6F70E1C7-2548-4691-B448-90D0935AC78A}" sibTransId="{576BF5C9-D682-4D30-B7F4-648F3705B11E}"/>
    <dgm:cxn modelId="{656F8FB4-6E11-48F7-A835-F760F8FBC50F}" type="presOf" srcId="{6F70E1C7-2548-4691-B448-90D0935AC78A}" destId="{10BE9286-A0E1-4F3C-82E9-7E69CE2F6FF1}" srcOrd="0" destOrd="0" presId="urn:microsoft.com/office/officeart/2005/8/layout/hierarchy3"/>
    <dgm:cxn modelId="{E7CED2BB-482B-45FD-9FE0-1558AA79C0C3}" srcId="{27070953-0608-4C2A-8A2F-C5C79D5476F2}" destId="{5D76E3D7-6FCC-4BD4-A602-11CFCA7FF0EE}" srcOrd="1" destOrd="0" parTransId="{4BC4A59B-AE60-4B3D-8FD4-C87D0D5C61B8}" sibTransId="{0D1F80A5-9EBD-4D3D-A4A0-D6B414C5343F}"/>
    <dgm:cxn modelId="{AFEE6EBD-3B32-4425-B180-3FD1ACCB60C2}" type="presOf" srcId="{FBC0704C-8C11-4892-948C-62C4EDE4F5CE}" destId="{AD634284-4E3C-4CD3-B2C6-D64586A309B7}" srcOrd="0" destOrd="0" presId="urn:microsoft.com/office/officeart/2005/8/layout/hierarchy3"/>
    <dgm:cxn modelId="{E75939CA-B17B-4F5B-9CA3-D6905D5CCA06}" type="presOf" srcId="{55570988-72E0-4491-9227-341409BBA8D9}" destId="{5CD5F94E-0C25-4B0F-9BAD-F353877301C4}" srcOrd="1" destOrd="0" presId="urn:microsoft.com/office/officeart/2005/8/layout/hierarchy3"/>
    <dgm:cxn modelId="{9A5F13CE-70A4-4E8F-80DF-4D51D0093800}" srcId="{FF4E042D-75EB-4CF3-A827-F90505AC2BAC}" destId="{1191D8A6-E513-407B-9C42-D7F2322AE1BF}" srcOrd="0" destOrd="0" parTransId="{33AA2A00-5B37-4882-89E3-9602E55484A0}" sibTransId="{1F7E3930-FDA3-4214-BC02-08427E4C83C3}"/>
    <dgm:cxn modelId="{E5BA3ACE-8E17-4268-A1D9-1F6601E42018}" srcId="{27070953-0608-4C2A-8A2F-C5C79D5476F2}" destId="{D92B8FBD-9BFA-4AE4-8B4C-407D1CE7AA9C}" srcOrd="3" destOrd="0" parTransId="{4E469F57-451F-4699-9F45-C2E81FDD2AB0}" sibTransId="{A3983E19-7F51-46AB-99E4-DF02F4A2918D}"/>
    <dgm:cxn modelId="{D04EBAD4-62E6-47A2-9EB1-6C061CAF5A7C}" srcId="{55570988-72E0-4491-9227-341409BBA8D9}" destId="{98C570AB-52AD-497A-8F9C-F4118C93826C}" srcOrd="3" destOrd="0" parTransId="{A575EA29-DAEB-4CA4-8F22-D9E47541FE96}" sibTransId="{DCC6F039-E846-426A-A708-3E21AA18AF1C}"/>
    <dgm:cxn modelId="{BC2DAADD-C23E-4B85-AC31-A37F6B5ECDF9}" type="presOf" srcId="{1191D8A6-E513-407B-9C42-D7F2322AE1BF}" destId="{FFBC2A29-BC28-4D13-B9FB-E33896633A93}" srcOrd="0" destOrd="0" presId="urn:microsoft.com/office/officeart/2005/8/layout/hierarchy3"/>
    <dgm:cxn modelId="{B4AF85E0-F2AE-402A-84B3-D20C4B102EA2}" type="presOf" srcId="{4BC4A59B-AE60-4B3D-8FD4-C87D0D5C61B8}" destId="{1D3D8902-0F50-48BA-8758-B00C063AB397}" srcOrd="0" destOrd="0" presId="urn:microsoft.com/office/officeart/2005/8/layout/hierarchy3"/>
    <dgm:cxn modelId="{93E31EE2-03DC-4E0A-B72D-E04EF8E9743D}" type="presOf" srcId="{24A2E723-8DF9-4879-B208-FBD7D7739E57}" destId="{39F1389C-30FA-46D2-B0A0-06E5D4958FC6}" srcOrd="0" destOrd="0" presId="urn:microsoft.com/office/officeart/2005/8/layout/hierarchy3"/>
    <dgm:cxn modelId="{6F4498E6-5888-46DF-AC6E-0229872AC7C7}" srcId="{FF4E042D-75EB-4CF3-A827-F90505AC2BAC}" destId="{27070953-0608-4C2A-8A2F-C5C79D5476F2}" srcOrd="2" destOrd="0" parTransId="{F0EBCB90-FB48-4F2D-8BD5-CE3A39A559DD}" sibTransId="{328841DB-5834-48F4-95D3-04188D388762}"/>
    <dgm:cxn modelId="{E766FDE7-1BDB-45ED-B017-ADEA56B70A9E}" type="presOf" srcId="{5FF817C8-53FD-4BA6-9CCC-B5CA62EF6E9D}" destId="{85984636-A9A8-4367-A5F7-996E66D1854F}" srcOrd="0" destOrd="0" presId="urn:microsoft.com/office/officeart/2005/8/layout/hierarchy3"/>
    <dgm:cxn modelId="{5B0632E8-3DCC-4961-BEFB-17A8EEF85CF1}" type="presOf" srcId="{5945D4A6-B251-47E1-8AFD-C7DC35F91816}" destId="{8E5817BB-EA3D-49FE-B796-6B6B4C3F2F4E}" srcOrd="0" destOrd="0" presId="urn:microsoft.com/office/officeart/2005/8/layout/hierarchy3"/>
    <dgm:cxn modelId="{520E77EF-BBD2-4DCB-929E-5C07D13C752B}" type="presOf" srcId="{BA3EFEFC-7AEB-48E7-940F-B2E9D90BB7E6}" destId="{4ECF7AAC-9746-4035-8EF4-0CFE17AB8909}" srcOrd="0" destOrd="0" presId="urn:microsoft.com/office/officeart/2005/8/layout/hierarchy3"/>
    <dgm:cxn modelId="{DE8412F5-56FA-478A-83CF-9DBC4F143787}" type="presOf" srcId="{27070953-0608-4C2A-8A2F-C5C79D5476F2}" destId="{29205921-6F0A-4D35-8C4A-B581A71FF852}" srcOrd="1" destOrd="0" presId="urn:microsoft.com/office/officeart/2005/8/layout/hierarchy3"/>
    <dgm:cxn modelId="{E3680EF8-C9D7-4C21-8881-9AB35C2FCFFE}" srcId="{1191D8A6-E513-407B-9C42-D7F2322AE1BF}" destId="{0EEE5DC6-9FA6-48BA-B394-95F2E6D178D6}" srcOrd="3" destOrd="0" parTransId="{728CB26E-680A-4BE3-803C-47DEF04C1F8C}" sibTransId="{09EE2061-56A1-4F4C-868C-5826CE35992B}"/>
    <dgm:cxn modelId="{CB4D3AFD-D4CE-468B-8250-F14F7B6C48E2}" type="presOf" srcId="{4EAF763E-54C6-42CA-B71A-09D3FFCD46CD}" destId="{9C024712-3120-4B8F-B865-301F7A8C61E5}" srcOrd="0" destOrd="0" presId="urn:microsoft.com/office/officeart/2005/8/layout/hierarchy3"/>
    <dgm:cxn modelId="{2E4952FE-3344-4597-A86A-08959FA66506}" type="presOf" srcId="{55570988-72E0-4491-9227-341409BBA8D9}" destId="{A89C9173-E84A-41D2-99F3-4C88F7F83494}" srcOrd="0" destOrd="0" presId="urn:microsoft.com/office/officeart/2005/8/layout/hierarchy3"/>
    <dgm:cxn modelId="{213532BD-5291-4308-8D2A-010711E9A3AC}" type="presParOf" srcId="{C46C6F9A-233A-4063-A595-E1D3279DF611}" destId="{7C2D9BAF-36C1-4669-8CA5-14B0FA9FD575}" srcOrd="0" destOrd="0" presId="urn:microsoft.com/office/officeart/2005/8/layout/hierarchy3"/>
    <dgm:cxn modelId="{7E99E90A-3F6D-435E-BDBC-B29730F0AA7B}" type="presParOf" srcId="{7C2D9BAF-36C1-4669-8CA5-14B0FA9FD575}" destId="{176C3702-DD96-4AC3-AD2E-2EC1AE46D21A}" srcOrd="0" destOrd="0" presId="urn:microsoft.com/office/officeart/2005/8/layout/hierarchy3"/>
    <dgm:cxn modelId="{98943D5F-85E7-407B-B821-08A747292E9F}" type="presParOf" srcId="{176C3702-DD96-4AC3-AD2E-2EC1AE46D21A}" destId="{FFBC2A29-BC28-4D13-B9FB-E33896633A93}" srcOrd="0" destOrd="0" presId="urn:microsoft.com/office/officeart/2005/8/layout/hierarchy3"/>
    <dgm:cxn modelId="{1F2F1CB3-7B67-497E-96BF-03C3E9A7CE36}" type="presParOf" srcId="{176C3702-DD96-4AC3-AD2E-2EC1AE46D21A}" destId="{D4133AB3-2BFB-4496-8430-ECC9BD67E8A5}" srcOrd="1" destOrd="0" presId="urn:microsoft.com/office/officeart/2005/8/layout/hierarchy3"/>
    <dgm:cxn modelId="{8DE7DCED-8834-4E03-A638-0D4E992A6562}" type="presParOf" srcId="{7C2D9BAF-36C1-4669-8CA5-14B0FA9FD575}" destId="{8673B7FA-1B23-49EC-A7BF-D1FFDCFE4EC0}" srcOrd="1" destOrd="0" presId="urn:microsoft.com/office/officeart/2005/8/layout/hierarchy3"/>
    <dgm:cxn modelId="{1FF97F04-EB60-4230-91D6-CC6253DFB3F2}" type="presParOf" srcId="{8673B7FA-1B23-49EC-A7BF-D1FFDCFE4EC0}" destId="{8E5817BB-EA3D-49FE-B796-6B6B4C3F2F4E}" srcOrd="0" destOrd="0" presId="urn:microsoft.com/office/officeart/2005/8/layout/hierarchy3"/>
    <dgm:cxn modelId="{F76BCC86-0354-4237-B553-0B7382EE0717}" type="presParOf" srcId="{8673B7FA-1B23-49EC-A7BF-D1FFDCFE4EC0}" destId="{1901342F-8290-485D-B653-751DB81F5FDF}" srcOrd="1" destOrd="0" presId="urn:microsoft.com/office/officeart/2005/8/layout/hierarchy3"/>
    <dgm:cxn modelId="{E3A1D67F-6BF8-46E6-BDA0-A2E66DF97426}" type="presParOf" srcId="{8673B7FA-1B23-49EC-A7BF-D1FFDCFE4EC0}" destId="{B63E4053-110A-4674-8ABF-925C06010B79}" srcOrd="2" destOrd="0" presId="urn:microsoft.com/office/officeart/2005/8/layout/hierarchy3"/>
    <dgm:cxn modelId="{28EC7A1E-3CCA-4035-81E8-AEC65558A934}" type="presParOf" srcId="{8673B7FA-1B23-49EC-A7BF-D1FFDCFE4EC0}" destId="{9C024712-3120-4B8F-B865-301F7A8C61E5}" srcOrd="3" destOrd="0" presId="urn:microsoft.com/office/officeart/2005/8/layout/hierarchy3"/>
    <dgm:cxn modelId="{A99CF93F-D8AA-4F41-858C-8E3614538861}" type="presParOf" srcId="{8673B7FA-1B23-49EC-A7BF-D1FFDCFE4EC0}" destId="{39F1389C-30FA-46D2-B0A0-06E5D4958FC6}" srcOrd="4" destOrd="0" presId="urn:microsoft.com/office/officeart/2005/8/layout/hierarchy3"/>
    <dgm:cxn modelId="{1B0ACADB-9AFA-4999-9ABB-F76326E7213F}" type="presParOf" srcId="{8673B7FA-1B23-49EC-A7BF-D1FFDCFE4EC0}" destId="{15F00CDA-D3EB-4210-997E-0FE7E282C7FF}" srcOrd="5" destOrd="0" presId="urn:microsoft.com/office/officeart/2005/8/layout/hierarchy3"/>
    <dgm:cxn modelId="{400DD1B6-03CC-4CF2-B3D1-1666E3D5D284}" type="presParOf" srcId="{8673B7FA-1B23-49EC-A7BF-D1FFDCFE4EC0}" destId="{93C62A20-87E3-4E43-9642-24337CB859BD}" srcOrd="6" destOrd="0" presId="urn:microsoft.com/office/officeart/2005/8/layout/hierarchy3"/>
    <dgm:cxn modelId="{05F00EA2-C878-41FE-A84E-FC794D761282}" type="presParOf" srcId="{8673B7FA-1B23-49EC-A7BF-D1FFDCFE4EC0}" destId="{68314F0B-E4A9-4E8E-881C-2BB6E18DE629}" srcOrd="7" destOrd="0" presId="urn:microsoft.com/office/officeart/2005/8/layout/hierarchy3"/>
    <dgm:cxn modelId="{9D415F0B-1D9E-4412-B3E6-9BE28F1BA48F}" type="presParOf" srcId="{C46C6F9A-233A-4063-A595-E1D3279DF611}" destId="{742E9659-3A9D-4CF5-AD1D-F3D69A6DE46A}" srcOrd="1" destOrd="0" presId="urn:microsoft.com/office/officeart/2005/8/layout/hierarchy3"/>
    <dgm:cxn modelId="{7244C5E1-E767-440E-8CBE-B9735E839FB9}" type="presParOf" srcId="{742E9659-3A9D-4CF5-AD1D-F3D69A6DE46A}" destId="{B02FEE48-87A0-4A0D-BC7B-4DF5331E1FAD}" srcOrd="0" destOrd="0" presId="urn:microsoft.com/office/officeart/2005/8/layout/hierarchy3"/>
    <dgm:cxn modelId="{4261CE19-637C-4888-9A22-DEFDD3FEF74D}" type="presParOf" srcId="{B02FEE48-87A0-4A0D-BC7B-4DF5331E1FAD}" destId="{A89C9173-E84A-41D2-99F3-4C88F7F83494}" srcOrd="0" destOrd="0" presId="urn:microsoft.com/office/officeart/2005/8/layout/hierarchy3"/>
    <dgm:cxn modelId="{9CD0A0BC-CB39-47C8-8542-007AE375877E}" type="presParOf" srcId="{B02FEE48-87A0-4A0D-BC7B-4DF5331E1FAD}" destId="{5CD5F94E-0C25-4B0F-9BAD-F353877301C4}" srcOrd="1" destOrd="0" presId="urn:microsoft.com/office/officeart/2005/8/layout/hierarchy3"/>
    <dgm:cxn modelId="{41FD5DD2-A7B0-49E0-9D90-EFE5958AC76B}" type="presParOf" srcId="{742E9659-3A9D-4CF5-AD1D-F3D69A6DE46A}" destId="{206EE0A5-903C-44AC-BD38-68F40EA12827}" srcOrd="1" destOrd="0" presId="urn:microsoft.com/office/officeart/2005/8/layout/hierarchy3"/>
    <dgm:cxn modelId="{CB043E8F-0C41-46EF-8EB2-63F4CDD908D9}" type="presParOf" srcId="{206EE0A5-903C-44AC-BD38-68F40EA12827}" destId="{10BE9286-A0E1-4F3C-82E9-7E69CE2F6FF1}" srcOrd="0" destOrd="0" presId="urn:microsoft.com/office/officeart/2005/8/layout/hierarchy3"/>
    <dgm:cxn modelId="{FB25F7DF-89A8-4D78-B470-B57BB846CF6A}" type="presParOf" srcId="{206EE0A5-903C-44AC-BD38-68F40EA12827}" destId="{6838A3BA-8136-4E10-A99D-532AF574E2F2}" srcOrd="1" destOrd="0" presId="urn:microsoft.com/office/officeart/2005/8/layout/hierarchy3"/>
    <dgm:cxn modelId="{EF8B4469-1AB0-43AE-AE48-5EE9495B347F}" type="presParOf" srcId="{206EE0A5-903C-44AC-BD38-68F40EA12827}" destId="{D313BEB2-1436-4C17-BE1A-69E9F953BAF3}" srcOrd="2" destOrd="0" presId="urn:microsoft.com/office/officeart/2005/8/layout/hierarchy3"/>
    <dgm:cxn modelId="{949DE062-1D7E-4795-A504-5692B9BFFD93}" type="presParOf" srcId="{206EE0A5-903C-44AC-BD38-68F40EA12827}" destId="{85984636-A9A8-4367-A5F7-996E66D1854F}" srcOrd="3" destOrd="0" presId="urn:microsoft.com/office/officeart/2005/8/layout/hierarchy3"/>
    <dgm:cxn modelId="{4BB6D4ED-8C89-490D-9022-5751D9E4E09A}" type="presParOf" srcId="{206EE0A5-903C-44AC-BD38-68F40EA12827}" destId="{AD634284-4E3C-4CD3-B2C6-D64586A309B7}" srcOrd="4" destOrd="0" presId="urn:microsoft.com/office/officeart/2005/8/layout/hierarchy3"/>
    <dgm:cxn modelId="{B5E0D653-F0EA-4836-ACD7-602328EE2527}" type="presParOf" srcId="{206EE0A5-903C-44AC-BD38-68F40EA12827}" destId="{3C9A3E1F-214E-41F0-8C52-223E640D25EE}" srcOrd="5" destOrd="0" presId="urn:microsoft.com/office/officeart/2005/8/layout/hierarchy3"/>
    <dgm:cxn modelId="{4D2736A0-135E-4085-9FF2-8AB3398556B4}" type="presParOf" srcId="{206EE0A5-903C-44AC-BD38-68F40EA12827}" destId="{670B5EF9-DB88-434B-B124-78F793BC5AB2}" srcOrd="6" destOrd="0" presId="urn:microsoft.com/office/officeart/2005/8/layout/hierarchy3"/>
    <dgm:cxn modelId="{CF43D3EA-4FF3-4E8E-A19D-997D99582096}" type="presParOf" srcId="{206EE0A5-903C-44AC-BD38-68F40EA12827}" destId="{725874E1-A6EC-4D74-8953-E3907CD560EB}" srcOrd="7" destOrd="0" presId="urn:microsoft.com/office/officeart/2005/8/layout/hierarchy3"/>
    <dgm:cxn modelId="{9D807F87-1155-41F5-ACD6-2FFE5A1A4CC4}" type="presParOf" srcId="{C46C6F9A-233A-4063-A595-E1D3279DF611}" destId="{8202FE90-CCF8-4DBC-8A0A-128F4A56B40A}" srcOrd="2" destOrd="0" presId="urn:microsoft.com/office/officeart/2005/8/layout/hierarchy3"/>
    <dgm:cxn modelId="{C48EDEF1-8B2B-4C28-9306-D10F6B7702BB}" type="presParOf" srcId="{8202FE90-CCF8-4DBC-8A0A-128F4A56B40A}" destId="{F15F855A-FB36-4F15-8366-66C5061BDAD0}" srcOrd="0" destOrd="0" presId="urn:microsoft.com/office/officeart/2005/8/layout/hierarchy3"/>
    <dgm:cxn modelId="{A0F7DBE2-E335-4F3B-B77D-7317807AA65E}" type="presParOf" srcId="{F15F855A-FB36-4F15-8366-66C5061BDAD0}" destId="{51C5FB85-2FCC-4B94-9577-1F498FAE6A7A}" srcOrd="0" destOrd="0" presId="urn:microsoft.com/office/officeart/2005/8/layout/hierarchy3"/>
    <dgm:cxn modelId="{64DB305E-48B0-4E49-9F6B-3A4EADE559A2}" type="presParOf" srcId="{F15F855A-FB36-4F15-8366-66C5061BDAD0}" destId="{29205921-6F0A-4D35-8C4A-B581A71FF852}" srcOrd="1" destOrd="0" presId="urn:microsoft.com/office/officeart/2005/8/layout/hierarchy3"/>
    <dgm:cxn modelId="{B16953C8-FE7A-48B7-8DA4-58FF77EE8CA8}" type="presParOf" srcId="{8202FE90-CCF8-4DBC-8A0A-128F4A56B40A}" destId="{B2928E81-434B-4394-BE26-13C0EE8BB677}" srcOrd="1" destOrd="0" presId="urn:microsoft.com/office/officeart/2005/8/layout/hierarchy3"/>
    <dgm:cxn modelId="{0C10AB4E-E9E9-4538-A351-B5BCDB255AB1}" type="presParOf" srcId="{B2928E81-434B-4394-BE26-13C0EE8BB677}" destId="{4ECF7AAC-9746-4035-8EF4-0CFE17AB8909}" srcOrd="0" destOrd="0" presId="urn:microsoft.com/office/officeart/2005/8/layout/hierarchy3"/>
    <dgm:cxn modelId="{F69C4724-BC6B-4CFA-A19A-EFDA45360D32}" type="presParOf" srcId="{B2928E81-434B-4394-BE26-13C0EE8BB677}" destId="{C15D849A-B598-46A7-8AEE-CB45A25B7B07}" srcOrd="1" destOrd="0" presId="urn:microsoft.com/office/officeart/2005/8/layout/hierarchy3"/>
    <dgm:cxn modelId="{4DD1F41F-A6A1-43ED-9729-0AB428985AF7}" type="presParOf" srcId="{B2928E81-434B-4394-BE26-13C0EE8BB677}" destId="{1D3D8902-0F50-48BA-8758-B00C063AB397}" srcOrd="2" destOrd="0" presId="urn:microsoft.com/office/officeart/2005/8/layout/hierarchy3"/>
    <dgm:cxn modelId="{DB25549C-D818-4CE2-9E56-A9AE9458B8E7}" type="presParOf" srcId="{B2928E81-434B-4394-BE26-13C0EE8BB677}" destId="{1B3BA5BB-6DA0-49A6-A179-1C50874D88F1}" srcOrd="3" destOrd="0" presId="urn:microsoft.com/office/officeart/2005/8/layout/hierarchy3"/>
    <dgm:cxn modelId="{6EAF1F07-6D29-41CA-A1E1-DD30F8DCFADF}" type="presParOf" srcId="{B2928E81-434B-4394-BE26-13C0EE8BB677}" destId="{B184E772-F597-4AB7-BD2B-15BF5E1C33D0}" srcOrd="4" destOrd="0" presId="urn:microsoft.com/office/officeart/2005/8/layout/hierarchy3"/>
    <dgm:cxn modelId="{F2E069C2-C3D0-4429-9F1A-BA199DB311B4}" type="presParOf" srcId="{B2928E81-434B-4394-BE26-13C0EE8BB677}" destId="{6AEFED23-C76F-4DD0-8615-D5A03B4C9A93}" srcOrd="5" destOrd="0" presId="urn:microsoft.com/office/officeart/2005/8/layout/hierarchy3"/>
    <dgm:cxn modelId="{BC35BA0A-91E9-4203-AD20-78D11E6AFE23}" type="presParOf" srcId="{B2928E81-434B-4394-BE26-13C0EE8BB677}" destId="{A145B448-1436-424A-A938-F5A0B781D59A}" srcOrd="6" destOrd="0" presId="urn:microsoft.com/office/officeart/2005/8/layout/hierarchy3"/>
    <dgm:cxn modelId="{7E185AA8-6A62-42F9-9822-0C61F95B97CB}" type="presParOf" srcId="{B2928E81-434B-4394-BE26-13C0EE8BB677}" destId="{4A846FAC-00FD-4656-8433-D8FFFA3A34D5}"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0.xml><?xml version="1.0" encoding="utf-8"?>
<dgm:dataModel xmlns:dgm="http://schemas.openxmlformats.org/drawingml/2006/diagram" xmlns:a="http://schemas.openxmlformats.org/drawingml/2006/main">
  <dgm:ptLst>
    <dgm:pt modelId="{18784ADE-96D8-4AB1-B6BC-92D8CA51826F}"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0479ADA5-1719-4B72-8E8E-E09D11DDB4A9}">
      <dgm:prSet custT="1"/>
      <dgm:spPr/>
      <dgm:t>
        <a:bodyPr/>
        <a:lstStyle/>
        <a:p>
          <a:r>
            <a:rPr lang="en-US" sz="1400" dirty="0"/>
            <a:t>1. Performed Design Space Exploration (DSE) with loop optimizations.</a:t>
          </a:r>
          <a:endParaRPr lang="en-IN" sz="1200" b="0" dirty="0"/>
        </a:p>
      </dgm:t>
    </dgm:pt>
    <dgm:pt modelId="{E18E5D3C-47C6-4826-8562-467033654C3A}" type="parTrans" cxnId="{4AC90E80-F815-4660-B575-D3D587300E9C}">
      <dgm:prSet/>
      <dgm:spPr/>
      <dgm:t>
        <a:bodyPr/>
        <a:lstStyle/>
        <a:p>
          <a:endParaRPr lang="en-IN" sz="1400"/>
        </a:p>
      </dgm:t>
    </dgm:pt>
    <dgm:pt modelId="{7E9AF4A0-422C-4A1A-B95A-272761EA8659}" type="sibTrans" cxnId="{4AC90E80-F815-4660-B575-D3D587300E9C}">
      <dgm:prSet/>
      <dgm:spPr/>
      <dgm:t>
        <a:bodyPr/>
        <a:lstStyle/>
        <a:p>
          <a:endParaRPr lang="en-IN" sz="1400"/>
        </a:p>
      </dgm:t>
    </dgm:pt>
    <dgm:pt modelId="{3C65D0FD-4A62-44FB-A97B-F524EAFD30F0}">
      <dgm:prSet custT="1"/>
      <dgm:spPr/>
      <dgm:t>
        <a:bodyPr/>
        <a:lstStyle/>
        <a:p>
          <a:r>
            <a:rPr lang="en-IN" sz="1400" dirty="0"/>
            <a:t>2. Analysed results and developed heuristics for SODA framework.</a:t>
          </a:r>
        </a:p>
      </dgm:t>
    </dgm:pt>
    <dgm:pt modelId="{3DCE20DC-584E-4BE3-AA16-F8BD454BCCFF}" type="parTrans" cxnId="{6FAE1265-3B6D-4DF9-9090-37E1CCAAC142}">
      <dgm:prSet/>
      <dgm:spPr/>
      <dgm:t>
        <a:bodyPr/>
        <a:lstStyle/>
        <a:p>
          <a:endParaRPr lang="en-IN"/>
        </a:p>
      </dgm:t>
    </dgm:pt>
    <dgm:pt modelId="{B84535AD-FF2C-4E0D-BD3B-36E0059ECAAF}" type="sibTrans" cxnId="{6FAE1265-3B6D-4DF9-9090-37E1CCAAC142}">
      <dgm:prSet/>
      <dgm:spPr/>
      <dgm:t>
        <a:bodyPr/>
        <a:lstStyle/>
        <a:p>
          <a:endParaRPr lang="en-IN"/>
        </a:p>
      </dgm:t>
    </dgm:pt>
    <dgm:pt modelId="{22AB6924-59BB-4187-B4E8-8EEA1BCC2275}">
      <dgm:prSet custT="1"/>
      <dgm:spPr/>
      <dgm:t>
        <a:bodyPr/>
        <a:lstStyle/>
        <a:p>
          <a:pPr>
            <a:lnSpc>
              <a:spcPct val="150000"/>
            </a:lnSpc>
          </a:pPr>
          <a:r>
            <a:rPr lang="en-US" sz="1400" b="0" i="0" dirty="0"/>
            <a:t>Addressed loop optimization challenges for SODA framework.</a:t>
          </a:r>
          <a:endParaRPr lang="en-IN" sz="1400" dirty="0"/>
        </a:p>
      </dgm:t>
    </dgm:pt>
    <dgm:pt modelId="{C9D661AB-6F88-4098-B4E0-DC5B9CB866B7}" type="parTrans" cxnId="{BE825548-BFC0-4D5E-9D04-5CA7805AF4B3}">
      <dgm:prSet/>
      <dgm:spPr/>
      <dgm:t>
        <a:bodyPr/>
        <a:lstStyle/>
        <a:p>
          <a:endParaRPr lang="en-IN"/>
        </a:p>
      </dgm:t>
    </dgm:pt>
    <dgm:pt modelId="{0E2060AD-91BE-4FD0-89D7-D1194348DC93}" type="sibTrans" cxnId="{BE825548-BFC0-4D5E-9D04-5CA7805AF4B3}">
      <dgm:prSet/>
      <dgm:spPr/>
      <dgm:t>
        <a:bodyPr/>
        <a:lstStyle/>
        <a:p>
          <a:endParaRPr lang="en-IN"/>
        </a:p>
      </dgm:t>
    </dgm:pt>
    <dgm:pt modelId="{C8AB3F71-8BAD-45C3-BFB4-C06D34A30D0C}">
      <dgm:prSet custT="1"/>
      <dgm:spPr/>
      <dgm:t>
        <a:bodyPr/>
        <a:lstStyle/>
        <a:p>
          <a:pPr>
            <a:lnSpc>
              <a:spcPct val="150000"/>
            </a:lnSpc>
          </a:pPr>
          <a:r>
            <a:rPr lang="en-US" sz="1400" dirty="0"/>
            <a:t>Explored folding layers to synthesize large neural networks.</a:t>
          </a:r>
          <a:endParaRPr lang="en-IN" sz="1400" dirty="0"/>
        </a:p>
      </dgm:t>
    </dgm:pt>
    <dgm:pt modelId="{0B3DFB17-BCBD-4061-9C69-195ED67D8E58}" type="parTrans" cxnId="{8E692F79-F182-4D2B-A603-73018CE517C0}">
      <dgm:prSet/>
      <dgm:spPr/>
      <dgm:t>
        <a:bodyPr/>
        <a:lstStyle/>
        <a:p>
          <a:endParaRPr lang="en-IN"/>
        </a:p>
      </dgm:t>
    </dgm:pt>
    <dgm:pt modelId="{7EABE1F7-43F9-4F99-914D-E17F78D0731F}" type="sibTrans" cxnId="{8E692F79-F182-4D2B-A603-73018CE517C0}">
      <dgm:prSet/>
      <dgm:spPr/>
      <dgm:t>
        <a:bodyPr/>
        <a:lstStyle/>
        <a:p>
          <a:endParaRPr lang="en-IN"/>
        </a:p>
      </dgm:t>
    </dgm:pt>
    <dgm:pt modelId="{29A07E7E-D412-4C44-B518-573E3305136A}">
      <dgm:prSet custT="1"/>
      <dgm:spPr/>
      <dgm:t>
        <a:bodyPr/>
        <a:lstStyle/>
        <a:p>
          <a:pPr>
            <a:lnSpc>
              <a:spcPct val="150000"/>
            </a:lnSpc>
          </a:pPr>
          <a:r>
            <a:rPr lang="en-IN" sz="1400" dirty="0"/>
            <a:t>Derived heuristics from training architectures.</a:t>
          </a:r>
        </a:p>
      </dgm:t>
    </dgm:pt>
    <dgm:pt modelId="{2637CD42-6B22-4BB0-B5AC-CFE4940E69C7}" type="parTrans" cxnId="{1B0EDC4C-29FE-4616-885F-DB7312BB2860}">
      <dgm:prSet/>
      <dgm:spPr/>
      <dgm:t>
        <a:bodyPr/>
        <a:lstStyle/>
        <a:p>
          <a:endParaRPr lang="en-IN"/>
        </a:p>
      </dgm:t>
    </dgm:pt>
    <dgm:pt modelId="{E11D9CE2-C7DE-4D38-BA12-6EF893518B16}" type="sibTrans" cxnId="{1B0EDC4C-29FE-4616-885F-DB7312BB2860}">
      <dgm:prSet/>
      <dgm:spPr/>
      <dgm:t>
        <a:bodyPr/>
        <a:lstStyle/>
        <a:p>
          <a:endParaRPr lang="en-IN"/>
        </a:p>
      </dgm:t>
    </dgm:pt>
    <dgm:pt modelId="{0D5645A5-E023-4A8E-8849-002ED2353A94}">
      <dgm:prSet custT="1"/>
      <dgm:spPr/>
      <dgm:t>
        <a:bodyPr/>
        <a:lstStyle/>
        <a:p>
          <a:pPr>
            <a:lnSpc>
              <a:spcPct val="150000"/>
            </a:lnSpc>
          </a:pPr>
          <a:r>
            <a:rPr lang="en-IN" sz="1400" dirty="0"/>
            <a:t>Implemented these heuristics on alternative architectures.</a:t>
          </a:r>
        </a:p>
      </dgm:t>
    </dgm:pt>
    <dgm:pt modelId="{CFA1D3B8-485A-492D-9F9C-FDC60A924ADA}" type="parTrans" cxnId="{BD7C5EE5-42DC-439E-A6AF-27195D7A9156}">
      <dgm:prSet/>
      <dgm:spPr/>
      <dgm:t>
        <a:bodyPr/>
        <a:lstStyle/>
        <a:p>
          <a:endParaRPr lang="en-IN"/>
        </a:p>
      </dgm:t>
    </dgm:pt>
    <dgm:pt modelId="{B6F80808-275E-4F46-8D15-2A337BB29E0B}" type="sibTrans" cxnId="{BD7C5EE5-42DC-439E-A6AF-27195D7A9156}">
      <dgm:prSet/>
      <dgm:spPr/>
      <dgm:t>
        <a:bodyPr/>
        <a:lstStyle/>
        <a:p>
          <a:endParaRPr lang="en-IN"/>
        </a:p>
      </dgm:t>
    </dgm:pt>
    <dgm:pt modelId="{2533A31E-31D6-4C81-B272-4B4D0B5226AC}">
      <dgm:prSet custT="1"/>
      <dgm:spPr/>
      <dgm:t>
        <a:bodyPr/>
        <a:lstStyle/>
        <a:p>
          <a:pPr>
            <a:lnSpc>
              <a:spcPct val="150000"/>
            </a:lnSpc>
          </a:pPr>
          <a:r>
            <a:rPr lang="en-IN" sz="1400" dirty="0"/>
            <a:t>Evaluated the Power, Performance, and Area (PPA) of the test architectures.</a:t>
          </a:r>
        </a:p>
      </dgm:t>
    </dgm:pt>
    <dgm:pt modelId="{E08D068F-5FBA-4E18-97F2-10A3BCE81747}" type="parTrans" cxnId="{0B21E250-5FC4-475B-AE04-BFA557EFDACF}">
      <dgm:prSet/>
      <dgm:spPr/>
      <dgm:t>
        <a:bodyPr/>
        <a:lstStyle/>
        <a:p>
          <a:endParaRPr lang="en-IN"/>
        </a:p>
      </dgm:t>
    </dgm:pt>
    <dgm:pt modelId="{A718E0AD-0FDD-4A86-8CE6-2A3AA569FAAC}" type="sibTrans" cxnId="{0B21E250-5FC4-475B-AE04-BFA557EFDACF}">
      <dgm:prSet/>
      <dgm:spPr/>
      <dgm:t>
        <a:bodyPr/>
        <a:lstStyle/>
        <a:p>
          <a:endParaRPr lang="en-IN"/>
        </a:p>
      </dgm:t>
    </dgm:pt>
    <dgm:pt modelId="{D5FF325D-2BF1-4C24-8068-C071524D37FB}">
      <dgm:prSet custT="1"/>
      <dgm:spPr/>
      <dgm:t>
        <a:bodyPr/>
        <a:lstStyle/>
        <a:p>
          <a:pPr>
            <a:lnSpc>
              <a:spcPct val="150000"/>
            </a:lnSpc>
          </a:pPr>
          <a:r>
            <a:rPr lang="en-IN" sz="1400" dirty="0"/>
            <a:t>Refined SODA pipeline for Bambu.</a:t>
          </a:r>
        </a:p>
      </dgm:t>
    </dgm:pt>
    <dgm:pt modelId="{882D1A85-1535-423C-870B-06D1501A4539}" type="parTrans" cxnId="{4884F4B9-695E-4D80-AAAB-2F7F8F8F8217}">
      <dgm:prSet/>
      <dgm:spPr/>
      <dgm:t>
        <a:bodyPr/>
        <a:lstStyle/>
        <a:p>
          <a:endParaRPr lang="en-IN"/>
        </a:p>
      </dgm:t>
    </dgm:pt>
    <dgm:pt modelId="{05A6B52B-52A6-4105-AAC4-491A640DBC76}" type="sibTrans" cxnId="{4884F4B9-695E-4D80-AAAB-2F7F8F8F8217}">
      <dgm:prSet/>
      <dgm:spPr/>
      <dgm:t>
        <a:bodyPr/>
        <a:lstStyle/>
        <a:p>
          <a:endParaRPr lang="en-IN"/>
        </a:p>
      </dgm:t>
    </dgm:pt>
    <dgm:pt modelId="{E653A0DB-637D-4BDB-B7E6-3EE049F9CC7C}" type="pres">
      <dgm:prSet presAssocID="{18784ADE-96D8-4AB1-B6BC-92D8CA51826F}" presName="linear" presStyleCnt="0">
        <dgm:presLayoutVars>
          <dgm:animLvl val="lvl"/>
          <dgm:resizeHandles val="exact"/>
        </dgm:presLayoutVars>
      </dgm:prSet>
      <dgm:spPr/>
    </dgm:pt>
    <dgm:pt modelId="{E6899684-5B27-460A-9132-F4E7CA312D43}" type="pres">
      <dgm:prSet presAssocID="{0479ADA5-1719-4B72-8E8E-E09D11DDB4A9}" presName="parentText" presStyleLbl="node1" presStyleIdx="0" presStyleCnt="2" custScaleY="50029">
        <dgm:presLayoutVars>
          <dgm:chMax val="0"/>
          <dgm:bulletEnabled val="1"/>
        </dgm:presLayoutVars>
      </dgm:prSet>
      <dgm:spPr/>
    </dgm:pt>
    <dgm:pt modelId="{052D916D-5B46-4DF1-9409-0D683064EF90}" type="pres">
      <dgm:prSet presAssocID="{0479ADA5-1719-4B72-8E8E-E09D11DDB4A9}" presName="childText" presStyleLbl="revTx" presStyleIdx="0" presStyleCnt="2">
        <dgm:presLayoutVars>
          <dgm:bulletEnabled val="1"/>
        </dgm:presLayoutVars>
      </dgm:prSet>
      <dgm:spPr/>
    </dgm:pt>
    <dgm:pt modelId="{2548603D-C8D3-4780-A2A1-0B4528B6E468}" type="pres">
      <dgm:prSet presAssocID="{3C65D0FD-4A62-44FB-A97B-F524EAFD30F0}" presName="parentText" presStyleLbl="node1" presStyleIdx="1" presStyleCnt="2" custScaleY="45321">
        <dgm:presLayoutVars>
          <dgm:chMax val="0"/>
          <dgm:bulletEnabled val="1"/>
        </dgm:presLayoutVars>
      </dgm:prSet>
      <dgm:spPr/>
    </dgm:pt>
    <dgm:pt modelId="{589A991E-2D2E-4772-9595-2D39D4489749}" type="pres">
      <dgm:prSet presAssocID="{3C65D0FD-4A62-44FB-A97B-F524EAFD30F0}" presName="childText" presStyleLbl="revTx" presStyleIdx="1" presStyleCnt="2">
        <dgm:presLayoutVars>
          <dgm:bulletEnabled val="1"/>
        </dgm:presLayoutVars>
      </dgm:prSet>
      <dgm:spPr/>
    </dgm:pt>
  </dgm:ptLst>
  <dgm:cxnLst>
    <dgm:cxn modelId="{A8ADAC14-8807-451A-ADD5-39F188B3F344}" type="presOf" srcId="{18784ADE-96D8-4AB1-B6BC-92D8CA51826F}" destId="{E653A0DB-637D-4BDB-B7E6-3EE049F9CC7C}" srcOrd="0" destOrd="0" presId="urn:microsoft.com/office/officeart/2005/8/layout/vList2"/>
    <dgm:cxn modelId="{4C7F8334-2BC6-41AA-B881-AA0AEFC82607}" type="presOf" srcId="{29A07E7E-D412-4C44-B518-573E3305136A}" destId="{589A991E-2D2E-4772-9595-2D39D4489749}" srcOrd="0" destOrd="0" presId="urn:microsoft.com/office/officeart/2005/8/layout/vList2"/>
    <dgm:cxn modelId="{2EBBD23D-528A-480E-B2AB-29D219981E6A}" type="presOf" srcId="{22AB6924-59BB-4187-B4E8-8EEA1BCC2275}" destId="{052D916D-5B46-4DF1-9409-0D683064EF90}" srcOrd="0" destOrd="0" presId="urn:microsoft.com/office/officeart/2005/8/layout/vList2"/>
    <dgm:cxn modelId="{C3F9F344-F319-4074-93F3-331CE36D707A}" type="presOf" srcId="{0479ADA5-1719-4B72-8E8E-E09D11DDB4A9}" destId="{E6899684-5B27-460A-9132-F4E7CA312D43}" srcOrd="0" destOrd="0" presId="urn:microsoft.com/office/officeart/2005/8/layout/vList2"/>
    <dgm:cxn modelId="{6FAE1265-3B6D-4DF9-9090-37E1CCAAC142}" srcId="{18784ADE-96D8-4AB1-B6BC-92D8CA51826F}" destId="{3C65D0FD-4A62-44FB-A97B-F524EAFD30F0}" srcOrd="1" destOrd="0" parTransId="{3DCE20DC-584E-4BE3-AA16-F8BD454BCCFF}" sibTransId="{B84535AD-FF2C-4E0D-BD3B-36E0059ECAAF}"/>
    <dgm:cxn modelId="{BE825548-BFC0-4D5E-9D04-5CA7805AF4B3}" srcId="{0479ADA5-1719-4B72-8E8E-E09D11DDB4A9}" destId="{22AB6924-59BB-4187-B4E8-8EEA1BCC2275}" srcOrd="0" destOrd="0" parTransId="{C9D661AB-6F88-4098-B4E0-DC5B9CB866B7}" sibTransId="{0E2060AD-91BE-4FD0-89D7-D1194348DC93}"/>
    <dgm:cxn modelId="{DE1F3B4A-E589-4AAE-9AA6-DC7F22EC39EA}" type="presOf" srcId="{0D5645A5-E023-4A8E-8849-002ED2353A94}" destId="{589A991E-2D2E-4772-9595-2D39D4489749}" srcOrd="0" destOrd="1" presId="urn:microsoft.com/office/officeart/2005/8/layout/vList2"/>
    <dgm:cxn modelId="{1B0EDC4C-29FE-4616-885F-DB7312BB2860}" srcId="{3C65D0FD-4A62-44FB-A97B-F524EAFD30F0}" destId="{29A07E7E-D412-4C44-B518-573E3305136A}" srcOrd="0" destOrd="0" parTransId="{2637CD42-6B22-4BB0-B5AC-CFE4940E69C7}" sibTransId="{E11D9CE2-C7DE-4D38-BA12-6EF893518B16}"/>
    <dgm:cxn modelId="{0B21E250-5FC4-475B-AE04-BFA557EFDACF}" srcId="{3C65D0FD-4A62-44FB-A97B-F524EAFD30F0}" destId="{2533A31E-31D6-4C81-B272-4B4D0B5226AC}" srcOrd="2" destOrd="0" parTransId="{E08D068F-5FBA-4E18-97F2-10A3BCE81747}" sibTransId="{A718E0AD-0FDD-4A86-8CE6-2A3AA569FAAC}"/>
    <dgm:cxn modelId="{0845F978-AA80-4023-8F2C-8E4A73F9C00D}" type="presOf" srcId="{C8AB3F71-8BAD-45C3-BFB4-C06D34A30D0C}" destId="{052D916D-5B46-4DF1-9409-0D683064EF90}" srcOrd="0" destOrd="2" presId="urn:microsoft.com/office/officeart/2005/8/layout/vList2"/>
    <dgm:cxn modelId="{8E692F79-F182-4D2B-A603-73018CE517C0}" srcId="{0479ADA5-1719-4B72-8E8E-E09D11DDB4A9}" destId="{C8AB3F71-8BAD-45C3-BFB4-C06D34A30D0C}" srcOrd="2" destOrd="0" parTransId="{0B3DFB17-BCBD-4061-9C69-195ED67D8E58}" sibTransId="{7EABE1F7-43F9-4F99-914D-E17F78D0731F}"/>
    <dgm:cxn modelId="{4AC90E80-F815-4660-B575-D3D587300E9C}" srcId="{18784ADE-96D8-4AB1-B6BC-92D8CA51826F}" destId="{0479ADA5-1719-4B72-8E8E-E09D11DDB4A9}" srcOrd="0" destOrd="0" parTransId="{E18E5D3C-47C6-4826-8562-467033654C3A}" sibTransId="{7E9AF4A0-422C-4A1A-B95A-272761EA8659}"/>
    <dgm:cxn modelId="{678993A0-DE11-47E3-BADE-01474484FE26}" type="presOf" srcId="{D5FF325D-2BF1-4C24-8068-C071524D37FB}" destId="{052D916D-5B46-4DF1-9409-0D683064EF90}" srcOrd="0" destOrd="1" presId="urn:microsoft.com/office/officeart/2005/8/layout/vList2"/>
    <dgm:cxn modelId="{99B3C6A5-966D-4DA7-86B2-9A3CF0D423DB}" type="presOf" srcId="{3C65D0FD-4A62-44FB-A97B-F524EAFD30F0}" destId="{2548603D-C8D3-4780-A2A1-0B4528B6E468}" srcOrd="0" destOrd="0" presId="urn:microsoft.com/office/officeart/2005/8/layout/vList2"/>
    <dgm:cxn modelId="{4884F4B9-695E-4D80-AAAB-2F7F8F8F8217}" srcId="{0479ADA5-1719-4B72-8E8E-E09D11DDB4A9}" destId="{D5FF325D-2BF1-4C24-8068-C071524D37FB}" srcOrd="1" destOrd="0" parTransId="{882D1A85-1535-423C-870B-06D1501A4539}" sibTransId="{05A6B52B-52A6-4105-AAC4-491A640DBC76}"/>
    <dgm:cxn modelId="{BD7C5EE5-42DC-439E-A6AF-27195D7A9156}" srcId="{3C65D0FD-4A62-44FB-A97B-F524EAFD30F0}" destId="{0D5645A5-E023-4A8E-8849-002ED2353A94}" srcOrd="1" destOrd="0" parTransId="{CFA1D3B8-485A-492D-9F9C-FDC60A924ADA}" sibTransId="{B6F80808-275E-4F46-8D15-2A337BB29E0B}"/>
    <dgm:cxn modelId="{ABCA8CFE-7ABA-41EE-9473-F3F4B129DC9B}" type="presOf" srcId="{2533A31E-31D6-4C81-B272-4B4D0B5226AC}" destId="{589A991E-2D2E-4772-9595-2D39D4489749}" srcOrd="0" destOrd="2" presId="urn:microsoft.com/office/officeart/2005/8/layout/vList2"/>
    <dgm:cxn modelId="{976D0C57-F1FC-41FA-89DF-141B37631DA8}" type="presParOf" srcId="{E653A0DB-637D-4BDB-B7E6-3EE049F9CC7C}" destId="{E6899684-5B27-460A-9132-F4E7CA312D43}" srcOrd="0" destOrd="0" presId="urn:microsoft.com/office/officeart/2005/8/layout/vList2"/>
    <dgm:cxn modelId="{1C0786BE-BC16-469E-856B-18A2F493C3E5}" type="presParOf" srcId="{E653A0DB-637D-4BDB-B7E6-3EE049F9CC7C}" destId="{052D916D-5B46-4DF1-9409-0D683064EF90}" srcOrd="1" destOrd="0" presId="urn:microsoft.com/office/officeart/2005/8/layout/vList2"/>
    <dgm:cxn modelId="{3E383B30-1E5C-4D27-B4F7-C7D3741C937B}" type="presParOf" srcId="{E653A0DB-637D-4BDB-B7E6-3EE049F9CC7C}" destId="{2548603D-C8D3-4780-A2A1-0B4528B6E468}" srcOrd="2" destOrd="0" presId="urn:microsoft.com/office/officeart/2005/8/layout/vList2"/>
    <dgm:cxn modelId="{7FB1C8C3-6D0A-4C43-9AB9-2E40019617B8}" type="presParOf" srcId="{E653A0DB-637D-4BDB-B7E6-3EE049F9CC7C}" destId="{589A991E-2D2E-4772-9595-2D39D448974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AF83CC0-7F9C-47D1-8EAC-50EFD03BEB79}"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EA90E13B-C84A-4E97-A746-5B619F1CE401}">
      <dgm:prSet custT="1"/>
      <dgm:spPr/>
      <dgm:t>
        <a:bodyPr/>
        <a:lstStyle/>
        <a:p>
          <a:r>
            <a:rPr lang="en-IN" sz="1400" b="0" i="0" dirty="0"/>
            <a:t>1. Explore loop pipelining.</a:t>
          </a:r>
          <a:endParaRPr lang="en-IN" sz="1400" dirty="0"/>
        </a:p>
      </dgm:t>
    </dgm:pt>
    <dgm:pt modelId="{AFC15120-1FEF-48C7-A327-A93F8B0D6B03}" type="parTrans" cxnId="{DA0C8150-6395-40A7-8BF5-BABFBD5ADC25}">
      <dgm:prSet/>
      <dgm:spPr/>
      <dgm:t>
        <a:bodyPr/>
        <a:lstStyle/>
        <a:p>
          <a:endParaRPr lang="en-IN" sz="1400"/>
        </a:p>
      </dgm:t>
    </dgm:pt>
    <dgm:pt modelId="{861FC45A-4CA0-4314-8CBC-16DF39923E97}" type="sibTrans" cxnId="{DA0C8150-6395-40A7-8BF5-BABFBD5ADC25}">
      <dgm:prSet/>
      <dgm:spPr/>
      <dgm:t>
        <a:bodyPr/>
        <a:lstStyle/>
        <a:p>
          <a:endParaRPr lang="en-IN" sz="1400"/>
        </a:p>
      </dgm:t>
    </dgm:pt>
    <dgm:pt modelId="{B90F2EDB-D1B8-4290-B73A-D2463B234322}">
      <dgm:prSet custT="1"/>
      <dgm:spPr/>
      <dgm:t>
        <a:bodyPr/>
        <a:lstStyle/>
        <a:p>
          <a:r>
            <a:rPr lang="en-IN" sz="1400" b="0" i="0" dirty="0"/>
            <a:t>2. Explore for combinations of loop optimizations (For e.g., loop permutation + loop tiling).</a:t>
          </a:r>
          <a:endParaRPr lang="en-IN" sz="1400" dirty="0"/>
        </a:p>
      </dgm:t>
    </dgm:pt>
    <dgm:pt modelId="{F21BE62D-FB49-4609-98A6-5F3EEE7AD075}" type="parTrans" cxnId="{16731356-8E99-488D-81C8-B7D4F97270CD}">
      <dgm:prSet/>
      <dgm:spPr/>
      <dgm:t>
        <a:bodyPr/>
        <a:lstStyle/>
        <a:p>
          <a:endParaRPr lang="en-IN" sz="1400"/>
        </a:p>
      </dgm:t>
    </dgm:pt>
    <dgm:pt modelId="{665EF755-D635-4144-98A7-681262651919}" type="sibTrans" cxnId="{16731356-8E99-488D-81C8-B7D4F97270CD}">
      <dgm:prSet/>
      <dgm:spPr/>
      <dgm:t>
        <a:bodyPr/>
        <a:lstStyle/>
        <a:p>
          <a:endParaRPr lang="en-IN" sz="1400"/>
        </a:p>
      </dgm:t>
    </dgm:pt>
    <dgm:pt modelId="{D9C93721-8708-4283-B47F-3756D9918809}">
      <dgm:prSet custT="1"/>
      <dgm:spPr/>
      <dgm:t>
        <a:bodyPr/>
        <a:lstStyle/>
        <a:p>
          <a:r>
            <a:rPr lang="en-IN" sz="1400" b="0" i="0" dirty="0"/>
            <a:t>3. Apply linalg tiling + affine tiling to larger CNN layers to see improvement in performance with tiling.</a:t>
          </a:r>
          <a:endParaRPr lang="en-IN" sz="1400" dirty="0"/>
        </a:p>
      </dgm:t>
    </dgm:pt>
    <dgm:pt modelId="{D8582676-27FB-43CA-BE34-AF9AD968D587}" type="parTrans" cxnId="{AC9D8137-814B-4B78-81A2-F06578596BF0}">
      <dgm:prSet/>
      <dgm:spPr/>
      <dgm:t>
        <a:bodyPr/>
        <a:lstStyle/>
        <a:p>
          <a:endParaRPr lang="en-IN" sz="1400"/>
        </a:p>
      </dgm:t>
    </dgm:pt>
    <dgm:pt modelId="{8F292F8F-F721-4785-8443-8B0D074B0E5E}" type="sibTrans" cxnId="{AC9D8137-814B-4B78-81A2-F06578596BF0}">
      <dgm:prSet/>
      <dgm:spPr/>
      <dgm:t>
        <a:bodyPr/>
        <a:lstStyle/>
        <a:p>
          <a:endParaRPr lang="en-IN" sz="1400"/>
        </a:p>
      </dgm:t>
    </dgm:pt>
    <dgm:pt modelId="{95946487-EB80-4E90-9958-9D625310AB22}">
      <dgm:prSet custT="1"/>
      <dgm:spPr/>
      <dgm:t>
        <a:bodyPr/>
        <a:lstStyle/>
        <a:p>
          <a:r>
            <a:rPr lang="en-IN" sz="1400" b="0" i="0" dirty="0"/>
            <a:t>5. Examine the effects of quantization of CNN layers on performance using ‘</a:t>
          </a:r>
          <a:r>
            <a:rPr lang="en-IN" sz="1400" b="0" i="1" dirty="0"/>
            <a:t>linalg.conv_2d_nhwc_hwcf_q</a:t>
          </a:r>
          <a:r>
            <a:rPr lang="en-IN" sz="1400" b="0" i="0" dirty="0"/>
            <a:t>’.</a:t>
          </a:r>
          <a:endParaRPr lang="en-IN" sz="1400" dirty="0"/>
        </a:p>
      </dgm:t>
    </dgm:pt>
    <dgm:pt modelId="{ECFC11B1-7A20-4DEB-9865-4A52C7117F56}" type="parTrans" cxnId="{E1E76842-B565-4A32-B5EC-E53093932AC7}">
      <dgm:prSet/>
      <dgm:spPr/>
      <dgm:t>
        <a:bodyPr/>
        <a:lstStyle/>
        <a:p>
          <a:endParaRPr lang="en-IN" sz="1400"/>
        </a:p>
      </dgm:t>
    </dgm:pt>
    <dgm:pt modelId="{8F5600CB-D317-4AB5-AF96-C711DDA3FCB2}" type="sibTrans" cxnId="{E1E76842-B565-4A32-B5EC-E53093932AC7}">
      <dgm:prSet/>
      <dgm:spPr/>
      <dgm:t>
        <a:bodyPr/>
        <a:lstStyle/>
        <a:p>
          <a:endParaRPr lang="en-IN" sz="1400"/>
        </a:p>
      </dgm:t>
    </dgm:pt>
    <dgm:pt modelId="{B0CB6380-99DC-46E6-8977-8199CC0835A3}">
      <dgm:prSet custT="1"/>
      <dgm:spPr/>
      <dgm:t>
        <a:bodyPr/>
        <a:lstStyle/>
        <a:p>
          <a:r>
            <a:rPr lang="en-IN" sz="1400" dirty="0"/>
            <a:t>4. Explore loop optimizations for pooling, activation layers, and skip connection layers.</a:t>
          </a:r>
        </a:p>
      </dgm:t>
    </dgm:pt>
    <dgm:pt modelId="{051ADCDA-BFCD-4C81-A306-B0EB335A3D79}" type="parTrans" cxnId="{FA42FBD0-988C-4FD8-88F2-D028FE31EF74}">
      <dgm:prSet/>
      <dgm:spPr/>
      <dgm:t>
        <a:bodyPr/>
        <a:lstStyle/>
        <a:p>
          <a:endParaRPr lang="en-IN"/>
        </a:p>
      </dgm:t>
    </dgm:pt>
    <dgm:pt modelId="{83257266-E0F9-4C94-BEE0-A2AC84DEB3CA}" type="sibTrans" cxnId="{FA42FBD0-988C-4FD8-88F2-D028FE31EF74}">
      <dgm:prSet/>
      <dgm:spPr/>
      <dgm:t>
        <a:bodyPr/>
        <a:lstStyle/>
        <a:p>
          <a:endParaRPr lang="en-IN"/>
        </a:p>
      </dgm:t>
    </dgm:pt>
    <dgm:pt modelId="{20188871-801B-47B7-A889-D61F1552EB2F}" type="pres">
      <dgm:prSet presAssocID="{BAF83CC0-7F9C-47D1-8EAC-50EFD03BEB79}" presName="linear" presStyleCnt="0">
        <dgm:presLayoutVars>
          <dgm:animLvl val="lvl"/>
          <dgm:resizeHandles val="exact"/>
        </dgm:presLayoutVars>
      </dgm:prSet>
      <dgm:spPr/>
    </dgm:pt>
    <dgm:pt modelId="{4D2F6F11-4657-4229-808E-37E672DA5BDD}" type="pres">
      <dgm:prSet presAssocID="{EA90E13B-C84A-4E97-A746-5B619F1CE401}" presName="parentText" presStyleLbl="node1" presStyleIdx="0" presStyleCnt="5">
        <dgm:presLayoutVars>
          <dgm:chMax val="0"/>
          <dgm:bulletEnabled val="1"/>
        </dgm:presLayoutVars>
      </dgm:prSet>
      <dgm:spPr/>
    </dgm:pt>
    <dgm:pt modelId="{65009F3B-2EE3-418E-B5D9-1F8D161F596C}" type="pres">
      <dgm:prSet presAssocID="{861FC45A-4CA0-4314-8CBC-16DF39923E97}" presName="spacer" presStyleCnt="0"/>
      <dgm:spPr/>
    </dgm:pt>
    <dgm:pt modelId="{1B87FE10-0531-49EC-B562-8ACE88FD50F5}" type="pres">
      <dgm:prSet presAssocID="{B90F2EDB-D1B8-4290-B73A-D2463B234322}" presName="parentText" presStyleLbl="node1" presStyleIdx="1" presStyleCnt="5">
        <dgm:presLayoutVars>
          <dgm:chMax val="0"/>
          <dgm:bulletEnabled val="1"/>
        </dgm:presLayoutVars>
      </dgm:prSet>
      <dgm:spPr/>
    </dgm:pt>
    <dgm:pt modelId="{F85E9EF3-451A-4E15-86F9-2904F3318EB2}" type="pres">
      <dgm:prSet presAssocID="{665EF755-D635-4144-98A7-681262651919}" presName="spacer" presStyleCnt="0"/>
      <dgm:spPr/>
    </dgm:pt>
    <dgm:pt modelId="{3D392EE7-2996-4553-A767-72172DDEE05F}" type="pres">
      <dgm:prSet presAssocID="{D9C93721-8708-4283-B47F-3756D9918809}" presName="parentText" presStyleLbl="node1" presStyleIdx="2" presStyleCnt="5">
        <dgm:presLayoutVars>
          <dgm:chMax val="0"/>
          <dgm:bulletEnabled val="1"/>
        </dgm:presLayoutVars>
      </dgm:prSet>
      <dgm:spPr/>
    </dgm:pt>
    <dgm:pt modelId="{036B6088-FFD5-4E71-A829-D04F26C8C8A6}" type="pres">
      <dgm:prSet presAssocID="{8F292F8F-F721-4785-8443-8B0D074B0E5E}" presName="spacer" presStyleCnt="0"/>
      <dgm:spPr/>
    </dgm:pt>
    <dgm:pt modelId="{6905EAA1-4C0F-4034-9FF5-64A979D89953}" type="pres">
      <dgm:prSet presAssocID="{B0CB6380-99DC-46E6-8977-8199CC0835A3}" presName="parentText" presStyleLbl="node1" presStyleIdx="3" presStyleCnt="5">
        <dgm:presLayoutVars>
          <dgm:chMax val="0"/>
          <dgm:bulletEnabled val="1"/>
        </dgm:presLayoutVars>
      </dgm:prSet>
      <dgm:spPr/>
    </dgm:pt>
    <dgm:pt modelId="{9580FE2E-A4EB-4312-983E-BC76C99A7164}" type="pres">
      <dgm:prSet presAssocID="{83257266-E0F9-4C94-BEE0-A2AC84DEB3CA}" presName="spacer" presStyleCnt="0"/>
      <dgm:spPr/>
    </dgm:pt>
    <dgm:pt modelId="{3692733A-9C57-4648-AB2F-5640D686E077}" type="pres">
      <dgm:prSet presAssocID="{95946487-EB80-4E90-9958-9D625310AB22}" presName="parentText" presStyleLbl="node1" presStyleIdx="4" presStyleCnt="5">
        <dgm:presLayoutVars>
          <dgm:chMax val="0"/>
          <dgm:bulletEnabled val="1"/>
        </dgm:presLayoutVars>
      </dgm:prSet>
      <dgm:spPr/>
    </dgm:pt>
  </dgm:ptLst>
  <dgm:cxnLst>
    <dgm:cxn modelId="{9964412B-8230-4356-9449-0A6FB9199A45}" type="presOf" srcId="{EA90E13B-C84A-4E97-A746-5B619F1CE401}" destId="{4D2F6F11-4657-4229-808E-37E672DA5BDD}" srcOrd="0" destOrd="0" presId="urn:microsoft.com/office/officeart/2005/8/layout/vList2"/>
    <dgm:cxn modelId="{5F897333-CE22-4A38-963B-E62D4E47C30C}" type="presOf" srcId="{BAF83CC0-7F9C-47D1-8EAC-50EFD03BEB79}" destId="{20188871-801B-47B7-A889-D61F1552EB2F}" srcOrd="0" destOrd="0" presId="urn:microsoft.com/office/officeart/2005/8/layout/vList2"/>
    <dgm:cxn modelId="{AC9D8137-814B-4B78-81A2-F06578596BF0}" srcId="{BAF83CC0-7F9C-47D1-8EAC-50EFD03BEB79}" destId="{D9C93721-8708-4283-B47F-3756D9918809}" srcOrd="2" destOrd="0" parTransId="{D8582676-27FB-43CA-BE34-AF9AD968D587}" sibTransId="{8F292F8F-F721-4785-8443-8B0D074B0E5E}"/>
    <dgm:cxn modelId="{E1E76842-B565-4A32-B5EC-E53093932AC7}" srcId="{BAF83CC0-7F9C-47D1-8EAC-50EFD03BEB79}" destId="{95946487-EB80-4E90-9958-9D625310AB22}" srcOrd="4" destOrd="0" parTransId="{ECFC11B1-7A20-4DEB-9865-4A52C7117F56}" sibTransId="{8F5600CB-D317-4AB5-AF96-C711DDA3FCB2}"/>
    <dgm:cxn modelId="{DA0C8150-6395-40A7-8BF5-BABFBD5ADC25}" srcId="{BAF83CC0-7F9C-47D1-8EAC-50EFD03BEB79}" destId="{EA90E13B-C84A-4E97-A746-5B619F1CE401}" srcOrd="0" destOrd="0" parTransId="{AFC15120-1FEF-48C7-A327-A93F8B0D6B03}" sibTransId="{861FC45A-4CA0-4314-8CBC-16DF39923E97}"/>
    <dgm:cxn modelId="{16731356-8E99-488D-81C8-B7D4F97270CD}" srcId="{BAF83CC0-7F9C-47D1-8EAC-50EFD03BEB79}" destId="{B90F2EDB-D1B8-4290-B73A-D2463B234322}" srcOrd="1" destOrd="0" parTransId="{F21BE62D-FB49-4609-98A6-5F3EEE7AD075}" sibTransId="{665EF755-D635-4144-98A7-681262651919}"/>
    <dgm:cxn modelId="{5C3F405A-46EE-41AD-9BBA-0F8730994D48}" type="presOf" srcId="{D9C93721-8708-4283-B47F-3756D9918809}" destId="{3D392EE7-2996-4553-A767-72172DDEE05F}" srcOrd="0" destOrd="0" presId="urn:microsoft.com/office/officeart/2005/8/layout/vList2"/>
    <dgm:cxn modelId="{9601EC7D-8488-44F8-9A30-39D7A0F846F0}" type="presOf" srcId="{95946487-EB80-4E90-9958-9D625310AB22}" destId="{3692733A-9C57-4648-AB2F-5640D686E077}" srcOrd="0" destOrd="0" presId="urn:microsoft.com/office/officeart/2005/8/layout/vList2"/>
    <dgm:cxn modelId="{70519FCA-27B6-47EE-B426-21A1A54AB72D}" type="presOf" srcId="{B90F2EDB-D1B8-4290-B73A-D2463B234322}" destId="{1B87FE10-0531-49EC-B562-8ACE88FD50F5}" srcOrd="0" destOrd="0" presId="urn:microsoft.com/office/officeart/2005/8/layout/vList2"/>
    <dgm:cxn modelId="{FA42FBD0-988C-4FD8-88F2-D028FE31EF74}" srcId="{BAF83CC0-7F9C-47D1-8EAC-50EFD03BEB79}" destId="{B0CB6380-99DC-46E6-8977-8199CC0835A3}" srcOrd="3" destOrd="0" parTransId="{051ADCDA-BFCD-4C81-A306-B0EB335A3D79}" sibTransId="{83257266-E0F9-4C94-BEE0-A2AC84DEB3CA}"/>
    <dgm:cxn modelId="{D0F8A2F8-E831-499A-B57B-705D1DA2CF16}" type="presOf" srcId="{B0CB6380-99DC-46E6-8977-8199CC0835A3}" destId="{6905EAA1-4C0F-4034-9FF5-64A979D89953}" srcOrd="0" destOrd="0" presId="urn:microsoft.com/office/officeart/2005/8/layout/vList2"/>
    <dgm:cxn modelId="{4B8CD552-515F-4FC1-804A-696FBAF4A135}" type="presParOf" srcId="{20188871-801B-47B7-A889-D61F1552EB2F}" destId="{4D2F6F11-4657-4229-808E-37E672DA5BDD}" srcOrd="0" destOrd="0" presId="urn:microsoft.com/office/officeart/2005/8/layout/vList2"/>
    <dgm:cxn modelId="{C3CFF876-EFD7-45AB-B7D1-F045A4356315}" type="presParOf" srcId="{20188871-801B-47B7-A889-D61F1552EB2F}" destId="{65009F3B-2EE3-418E-B5D9-1F8D161F596C}" srcOrd="1" destOrd="0" presId="urn:microsoft.com/office/officeart/2005/8/layout/vList2"/>
    <dgm:cxn modelId="{DAC7B5A4-87B1-4A95-B5C3-A77F8BCFDA84}" type="presParOf" srcId="{20188871-801B-47B7-A889-D61F1552EB2F}" destId="{1B87FE10-0531-49EC-B562-8ACE88FD50F5}" srcOrd="2" destOrd="0" presId="urn:microsoft.com/office/officeart/2005/8/layout/vList2"/>
    <dgm:cxn modelId="{C0511FD8-1E07-4F6A-B426-660C8A87DEEC}" type="presParOf" srcId="{20188871-801B-47B7-A889-D61F1552EB2F}" destId="{F85E9EF3-451A-4E15-86F9-2904F3318EB2}" srcOrd="3" destOrd="0" presId="urn:microsoft.com/office/officeart/2005/8/layout/vList2"/>
    <dgm:cxn modelId="{1D7726F8-D634-4256-A99D-1806B95F5A39}" type="presParOf" srcId="{20188871-801B-47B7-A889-D61F1552EB2F}" destId="{3D392EE7-2996-4553-A767-72172DDEE05F}" srcOrd="4" destOrd="0" presId="urn:microsoft.com/office/officeart/2005/8/layout/vList2"/>
    <dgm:cxn modelId="{8BDF3DAA-5EF6-4D39-BB18-245CDB51B282}" type="presParOf" srcId="{20188871-801B-47B7-A889-D61F1552EB2F}" destId="{036B6088-FFD5-4E71-A829-D04F26C8C8A6}" srcOrd="5" destOrd="0" presId="urn:microsoft.com/office/officeart/2005/8/layout/vList2"/>
    <dgm:cxn modelId="{75D9A35E-2A5A-4CD3-A873-03ADE900A5DC}" type="presParOf" srcId="{20188871-801B-47B7-A889-D61F1552EB2F}" destId="{6905EAA1-4C0F-4034-9FF5-64A979D89953}" srcOrd="6" destOrd="0" presId="urn:microsoft.com/office/officeart/2005/8/layout/vList2"/>
    <dgm:cxn modelId="{8A0206BE-25B0-4643-A8C5-998C68344205}" type="presParOf" srcId="{20188871-801B-47B7-A889-D61F1552EB2F}" destId="{9580FE2E-A4EB-4312-983E-BC76C99A7164}" srcOrd="7" destOrd="0" presId="urn:microsoft.com/office/officeart/2005/8/layout/vList2"/>
    <dgm:cxn modelId="{6F43F6CB-2BA8-4EB9-88D1-59CA46255FBE}" type="presParOf" srcId="{20188871-801B-47B7-A889-D61F1552EB2F}" destId="{3692733A-9C57-4648-AB2F-5640D686E07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0C4AE31-4398-4842-976C-78E95ED4B0DA}"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IN"/>
        </a:p>
      </dgm:t>
    </dgm:pt>
    <dgm:pt modelId="{97875C85-7A36-4399-97E3-2361FA1D36AF}">
      <dgm:prSet custT="1"/>
      <dgm:spPr/>
      <dgm:t>
        <a:bodyPr/>
        <a:lstStyle/>
        <a:p>
          <a:r>
            <a:rPr lang="en-US" sz="1400" b="0" i="0" dirty="0"/>
            <a:t>-soda-linalg-tile pass creates ASIC with the given tile sizes.</a:t>
          </a:r>
          <a:endParaRPr lang="en-IN" sz="1400" dirty="0"/>
        </a:p>
      </dgm:t>
    </dgm:pt>
    <dgm:pt modelId="{BC03CDC6-0D0A-48C9-9C35-530D53BBBE12}" type="parTrans" cxnId="{4A2C92DE-D7BC-44A4-B65E-07300FD3CFB3}">
      <dgm:prSet/>
      <dgm:spPr/>
      <dgm:t>
        <a:bodyPr/>
        <a:lstStyle/>
        <a:p>
          <a:endParaRPr lang="en-IN" sz="1400"/>
        </a:p>
      </dgm:t>
    </dgm:pt>
    <dgm:pt modelId="{C2EEE3E2-E7C8-4C0D-AED3-2FD40E0CFFB0}" type="sibTrans" cxnId="{4A2C92DE-D7BC-44A4-B65E-07300FD3CFB3}">
      <dgm:prSet/>
      <dgm:spPr/>
      <dgm:t>
        <a:bodyPr/>
        <a:lstStyle/>
        <a:p>
          <a:endParaRPr lang="en-IN" sz="1400"/>
        </a:p>
      </dgm:t>
    </dgm:pt>
    <dgm:pt modelId="{126A41AC-85E4-48B2-A305-E6FF82AFB912}">
      <dgm:prSet custT="1"/>
      <dgm:spPr/>
      <dgm:t>
        <a:bodyPr/>
        <a:lstStyle/>
        <a:p>
          <a:r>
            <a:rPr lang="en-US" sz="1400" b="0" i="0" dirty="0"/>
            <a:t>The main requirement for tiling dimensions is that the tiling dimension has to be a factor of the actual dimension.</a:t>
          </a:r>
          <a:endParaRPr lang="en-IN" sz="1400" dirty="0"/>
        </a:p>
      </dgm:t>
    </dgm:pt>
    <dgm:pt modelId="{0C8C5AD5-1382-4375-B08F-36B87FACAE4C}" type="parTrans" cxnId="{EE06A50B-CADE-4206-8B51-B22016C85861}">
      <dgm:prSet/>
      <dgm:spPr/>
      <dgm:t>
        <a:bodyPr/>
        <a:lstStyle/>
        <a:p>
          <a:endParaRPr lang="en-IN" sz="1400"/>
        </a:p>
      </dgm:t>
    </dgm:pt>
    <dgm:pt modelId="{B64B9BF6-47BE-4D7B-8995-AD6AB88CEFC3}" type="sibTrans" cxnId="{EE06A50B-CADE-4206-8B51-B22016C85861}">
      <dgm:prSet/>
      <dgm:spPr/>
      <dgm:t>
        <a:bodyPr/>
        <a:lstStyle/>
        <a:p>
          <a:endParaRPr lang="en-IN" sz="1400"/>
        </a:p>
      </dgm:t>
    </dgm:pt>
    <dgm:pt modelId="{71DEF4E3-E1AE-43A5-B8DB-EAD72D814F63}">
      <dgm:prSet custT="1"/>
      <dgm:spPr/>
      <dgm:t>
        <a:bodyPr/>
        <a:lstStyle/>
        <a:p>
          <a:r>
            <a:rPr lang="en-US" sz="1400" b="0" i="0" dirty="0"/>
            <a:t>Example: Let’s say a certain CNN layer has 88 output channels. Now this output channel can be tiled to one of its factors, e.g. 44. But it can’t be tiled to 32, as it is not a factor of 88. </a:t>
          </a:r>
          <a:endParaRPr lang="en-IN" sz="1400" dirty="0"/>
        </a:p>
      </dgm:t>
    </dgm:pt>
    <dgm:pt modelId="{208160BD-9BDE-417E-924E-20D432C3D861}" type="parTrans" cxnId="{37C7BCA7-36B7-4C78-8E0A-6EC322863A46}">
      <dgm:prSet/>
      <dgm:spPr/>
      <dgm:t>
        <a:bodyPr/>
        <a:lstStyle/>
        <a:p>
          <a:endParaRPr lang="en-IN" sz="1400"/>
        </a:p>
      </dgm:t>
    </dgm:pt>
    <dgm:pt modelId="{BD259479-9F7F-428B-950D-148041249EC1}" type="sibTrans" cxnId="{37C7BCA7-36B7-4C78-8E0A-6EC322863A46}">
      <dgm:prSet/>
      <dgm:spPr/>
      <dgm:t>
        <a:bodyPr/>
        <a:lstStyle/>
        <a:p>
          <a:endParaRPr lang="en-IN" sz="1400"/>
        </a:p>
      </dgm:t>
    </dgm:pt>
    <dgm:pt modelId="{CB6D70BE-6A10-4A1A-B8F0-3152D1A34984}">
      <dgm:prSet custT="1"/>
      <dgm:spPr/>
      <dgm:t>
        <a:bodyPr/>
        <a:lstStyle/>
        <a:p>
          <a:r>
            <a:rPr lang="en-US" sz="1400" b="0" i="0" dirty="0"/>
            <a:t>For this, test-bench will have to be modified to remove the simulation time limit. If Verilator doesn’t finish simulation within its time limit.</a:t>
          </a:r>
          <a:endParaRPr lang="en-IN" sz="1400" dirty="0"/>
        </a:p>
      </dgm:t>
    </dgm:pt>
    <dgm:pt modelId="{4917820A-FDA4-4972-86B4-3DE21017D4C4}" type="parTrans" cxnId="{381A895B-D747-4F7D-ACC5-CEB9D313FDB3}">
      <dgm:prSet/>
      <dgm:spPr/>
      <dgm:t>
        <a:bodyPr/>
        <a:lstStyle/>
        <a:p>
          <a:endParaRPr lang="en-IN" sz="1400"/>
        </a:p>
      </dgm:t>
    </dgm:pt>
    <dgm:pt modelId="{2E519B93-A8BB-43F9-9F88-0E4F0C4FFD46}" type="sibTrans" cxnId="{381A895B-D747-4F7D-ACC5-CEB9D313FDB3}">
      <dgm:prSet/>
      <dgm:spPr/>
      <dgm:t>
        <a:bodyPr/>
        <a:lstStyle/>
        <a:p>
          <a:endParaRPr lang="en-IN" sz="1400"/>
        </a:p>
      </dgm:t>
    </dgm:pt>
    <dgm:pt modelId="{5B9204C5-E0A4-4E55-B76C-C1D34E4F274C}" type="pres">
      <dgm:prSet presAssocID="{20C4AE31-4398-4842-976C-78E95ED4B0DA}" presName="linear" presStyleCnt="0">
        <dgm:presLayoutVars>
          <dgm:animLvl val="lvl"/>
          <dgm:resizeHandles val="exact"/>
        </dgm:presLayoutVars>
      </dgm:prSet>
      <dgm:spPr/>
    </dgm:pt>
    <dgm:pt modelId="{73B6ACB5-DFBC-4F2E-910C-78985E944067}" type="pres">
      <dgm:prSet presAssocID="{97875C85-7A36-4399-97E3-2361FA1D36AF}" presName="parentText" presStyleLbl="node1" presStyleIdx="0" presStyleCnt="4">
        <dgm:presLayoutVars>
          <dgm:chMax val="0"/>
          <dgm:bulletEnabled val="1"/>
        </dgm:presLayoutVars>
      </dgm:prSet>
      <dgm:spPr/>
    </dgm:pt>
    <dgm:pt modelId="{E40C56D0-7AD6-426B-AD6A-F44120373B71}" type="pres">
      <dgm:prSet presAssocID="{C2EEE3E2-E7C8-4C0D-AED3-2FD40E0CFFB0}" presName="spacer" presStyleCnt="0"/>
      <dgm:spPr/>
    </dgm:pt>
    <dgm:pt modelId="{F0F1BC1D-DF31-4A18-B1E6-18458AC2BD40}" type="pres">
      <dgm:prSet presAssocID="{126A41AC-85E4-48B2-A305-E6FF82AFB912}" presName="parentText" presStyleLbl="node1" presStyleIdx="1" presStyleCnt="4">
        <dgm:presLayoutVars>
          <dgm:chMax val="0"/>
          <dgm:bulletEnabled val="1"/>
        </dgm:presLayoutVars>
      </dgm:prSet>
      <dgm:spPr/>
    </dgm:pt>
    <dgm:pt modelId="{540D60F3-0E41-44CE-901F-091600A4B7E2}" type="pres">
      <dgm:prSet presAssocID="{B64B9BF6-47BE-4D7B-8995-AD6AB88CEFC3}" presName="spacer" presStyleCnt="0"/>
      <dgm:spPr/>
    </dgm:pt>
    <dgm:pt modelId="{9616D5CD-7AB4-4D36-9906-2CCC5BB4F7FF}" type="pres">
      <dgm:prSet presAssocID="{71DEF4E3-E1AE-43A5-B8DB-EAD72D814F63}" presName="parentText" presStyleLbl="node1" presStyleIdx="2" presStyleCnt="4">
        <dgm:presLayoutVars>
          <dgm:chMax val="0"/>
          <dgm:bulletEnabled val="1"/>
        </dgm:presLayoutVars>
      </dgm:prSet>
      <dgm:spPr/>
    </dgm:pt>
    <dgm:pt modelId="{3C2D9A03-3443-4F4F-9BA1-8EB3E6CC70BC}" type="pres">
      <dgm:prSet presAssocID="{BD259479-9F7F-428B-950D-148041249EC1}" presName="spacer" presStyleCnt="0"/>
      <dgm:spPr/>
    </dgm:pt>
    <dgm:pt modelId="{9C199DE2-2830-48E6-9B4D-562086EFDBDA}" type="pres">
      <dgm:prSet presAssocID="{CB6D70BE-6A10-4A1A-B8F0-3152D1A34984}" presName="parentText" presStyleLbl="node1" presStyleIdx="3" presStyleCnt="4">
        <dgm:presLayoutVars>
          <dgm:chMax val="0"/>
          <dgm:bulletEnabled val="1"/>
        </dgm:presLayoutVars>
      </dgm:prSet>
      <dgm:spPr/>
    </dgm:pt>
  </dgm:ptLst>
  <dgm:cxnLst>
    <dgm:cxn modelId="{EE06A50B-CADE-4206-8B51-B22016C85861}" srcId="{20C4AE31-4398-4842-976C-78E95ED4B0DA}" destId="{126A41AC-85E4-48B2-A305-E6FF82AFB912}" srcOrd="1" destOrd="0" parTransId="{0C8C5AD5-1382-4375-B08F-36B87FACAE4C}" sibTransId="{B64B9BF6-47BE-4D7B-8995-AD6AB88CEFC3}"/>
    <dgm:cxn modelId="{A2CDBC1D-4934-41CC-A69C-D95586889324}" type="presOf" srcId="{20C4AE31-4398-4842-976C-78E95ED4B0DA}" destId="{5B9204C5-E0A4-4E55-B76C-C1D34E4F274C}" srcOrd="0" destOrd="0" presId="urn:microsoft.com/office/officeart/2005/8/layout/vList2"/>
    <dgm:cxn modelId="{381A895B-D747-4F7D-ACC5-CEB9D313FDB3}" srcId="{20C4AE31-4398-4842-976C-78E95ED4B0DA}" destId="{CB6D70BE-6A10-4A1A-B8F0-3152D1A34984}" srcOrd="3" destOrd="0" parTransId="{4917820A-FDA4-4972-86B4-3DE21017D4C4}" sibTransId="{2E519B93-A8BB-43F9-9F88-0E4F0C4FFD46}"/>
    <dgm:cxn modelId="{D314AC85-EA5F-41A7-A2D9-1B1ED05475BF}" type="presOf" srcId="{97875C85-7A36-4399-97E3-2361FA1D36AF}" destId="{73B6ACB5-DFBC-4F2E-910C-78985E944067}" srcOrd="0" destOrd="0" presId="urn:microsoft.com/office/officeart/2005/8/layout/vList2"/>
    <dgm:cxn modelId="{4C760788-A150-4F08-A506-06F56A3808BE}" type="presOf" srcId="{CB6D70BE-6A10-4A1A-B8F0-3152D1A34984}" destId="{9C199DE2-2830-48E6-9B4D-562086EFDBDA}" srcOrd="0" destOrd="0" presId="urn:microsoft.com/office/officeart/2005/8/layout/vList2"/>
    <dgm:cxn modelId="{37C7BCA7-36B7-4C78-8E0A-6EC322863A46}" srcId="{20C4AE31-4398-4842-976C-78E95ED4B0DA}" destId="{71DEF4E3-E1AE-43A5-B8DB-EAD72D814F63}" srcOrd="2" destOrd="0" parTransId="{208160BD-9BDE-417E-924E-20D432C3D861}" sibTransId="{BD259479-9F7F-428B-950D-148041249EC1}"/>
    <dgm:cxn modelId="{3F06E3A7-56EB-4BB5-9A42-7F175C82AF68}" type="presOf" srcId="{126A41AC-85E4-48B2-A305-E6FF82AFB912}" destId="{F0F1BC1D-DF31-4A18-B1E6-18458AC2BD40}" srcOrd="0" destOrd="0" presId="urn:microsoft.com/office/officeart/2005/8/layout/vList2"/>
    <dgm:cxn modelId="{4A2C92DE-D7BC-44A4-B65E-07300FD3CFB3}" srcId="{20C4AE31-4398-4842-976C-78E95ED4B0DA}" destId="{97875C85-7A36-4399-97E3-2361FA1D36AF}" srcOrd="0" destOrd="0" parTransId="{BC03CDC6-0D0A-48C9-9C35-530D53BBBE12}" sibTransId="{C2EEE3E2-E7C8-4C0D-AED3-2FD40E0CFFB0}"/>
    <dgm:cxn modelId="{3DAB2EFF-7775-4191-86CA-B579FAFB32E5}" type="presOf" srcId="{71DEF4E3-E1AE-43A5-B8DB-EAD72D814F63}" destId="{9616D5CD-7AB4-4D36-9906-2CCC5BB4F7FF}" srcOrd="0" destOrd="0" presId="urn:microsoft.com/office/officeart/2005/8/layout/vList2"/>
    <dgm:cxn modelId="{264ED54E-0A1F-4AAF-B460-C93A083482E9}" type="presParOf" srcId="{5B9204C5-E0A4-4E55-B76C-C1D34E4F274C}" destId="{73B6ACB5-DFBC-4F2E-910C-78985E944067}" srcOrd="0" destOrd="0" presId="urn:microsoft.com/office/officeart/2005/8/layout/vList2"/>
    <dgm:cxn modelId="{12C20331-B85B-4826-94F9-C0912202356E}" type="presParOf" srcId="{5B9204C5-E0A4-4E55-B76C-C1D34E4F274C}" destId="{E40C56D0-7AD6-426B-AD6A-F44120373B71}" srcOrd="1" destOrd="0" presId="urn:microsoft.com/office/officeart/2005/8/layout/vList2"/>
    <dgm:cxn modelId="{34875B00-968B-4C42-991B-030193A24A37}" type="presParOf" srcId="{5B9204C5-E0A4-4E55-B76C-C1D34E4F274C}" destId="{F0F1BC1D-DF31-4A18-B1E6-18458AC2BD40}" srcOrd="2" destOrd="0" presId="urn:microsoft.com/office/officeart/2005/8/layout/vList2"/>
    <dgm:cxn modelId="{6788401D-1B5A-4EA6-9FA1-67AE6F60F7B6}" type="presParOf" srcId="{5B9204C5-E0A4-4E55-B76C-C1D34E4F274C}" destId="{540D60F3-0E41-44CE-901F-091600A4B7E2}" srcOrd="3" destOrd="0" presId="urn:microsoft.com/office/officeart/2005/8/layout/vList2"/>
    <dgm:cxn modelId="{B873BAE7-F37A-41D3-A082-1B0B579FC86A}" type="presParOf" srcId="{5B9204C5-E0A4-4E55-B76C-C1D34E4F274C}" destId="{9616D5CD-7AB4-4D36-9906-2CCC5BB4F7FF}" srcOrd="4" destOrd="0" presId="urn:microsoft.com/office/officeart/2005/8/layout/vList2"/>
    <dgm:cxn modelId="{FF6F445C-9441-4697-9364-5C127FF510B2}" type="presParOf" srcId="{5B9204C5-E0A4-4E55-B76C-C1D34E4F274C}" destId="{3C2D9A03-3443-4F4F-9BA1-8EB3E6CC70BC}" srcOrd="5" destOrd="0" presId="urn:microsoft.com/office/officeart/2005/8/layout/vList2"/>
    <dgm:cxn modelId="{B48FD806-8C18-4112-A4F2-A6832C5C6DF8}" type="presParOf" srcId="{5B9204C5-E0A4-4E55-B76C-C1D34E4F274C}" destId="{9C199DE2-2830-48E6-9B4D-562086EFDBD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26A094C-B631-4079-86E5-FDF5A5C23B1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IN"/>
        </a:p>
      </dgm:t>
    </dgm:pt>
    <dgm:pt modelId="{3DF6614E-A1E1-40BB-AC60-D4B3172F4B7E}">
      <dgm:prSet/>
      <dgm:spPr/>
      <dgm:t>
        <a:bodyPr/>
        <a:lstStyle/>
        <a:p>
          <a:r>
            <a:rPr lang="en-US" b="0" i="0" dirty="0"/>
            <a:t>Output first permutation</a:t>
          </a:r>
          <a:endParaRPr lang="en-IN" dirty="0"/>
        </a:p>
      </dgm:t>
    </dgm:pt>
    <dgm:pt modelId="{8813BE6F-442B-41E5-879C-51D5E7623ED2}" type="parTrans" cxnId="{CC719278-2D39-40D0-9A92-89A717A3C1CD}">
      <dgm:prSet/>
      <dgm:spPr/>
      <dgm:t>
        <a:bodyPr/>
        <a:lstStyle/>
        <a:p>
          <a:endParaRPr lang="en-IN"/>
        </a:p>
      </dgm:t>
    </dgm:pt>
    <dgm:pt modelId="{46B5F363-F817-4C80-AA7F-9EA595D86330}" type="sibTrans" cxnId="{CC719278-2D39-40D0-9A92-89A717A3C1CD}">
      <dgm:prSet/>
      <dgm:spPr/>
      <dgm:t>
        <a:bodyPr/>
        <a:lstStyle/>
        <a:p>
          <a:endParaRPr lang="en-IN"/>
        </a:p>
      </dgm:t>
    </dgm:pt>
    <dgm:pt modelId="{F44791F4-15D4-4270-90DC-F95E1F20453E}" type="pres">
      <dgm:prSet presAssocID="{726A094C-B631-4079-86E5-FDF5A5C23B13}" presName="linear" presStyleCnt="0">
        <dgm:presLayoutVars>
          <dgm:animLvl val="lvl"/>
          <dgm:resizeHandles val="exact"/>
        </dgm:presLayoutVars>
      </dgm:prSet>
      <dgm:spPr/>
    </dgm:pt>
    <dgm:pt modelId="{E5824746-4F38-46DA-A07A-0AF460F761FF}" type="pres">
      <dgm:prSet presAssocID="{3DF6614E-A1E1-40BB-AC60-D4B3172F4B7E}" presName="parentText" presStyleLbl="node1" presStyleIdx="0" presStyleCnt="1" custLinFactNeighborY="39666">
        <dgm:presLayoutVars>
          <dgm:chMax val="0"/>
          <dgm:bulletEnabled val="1"/>
        </dgm:presLayoutVars>
      </dgm:prSet>
      <dgm:spPr/>
    </dgm:pt>
  </dgm:ptLst>
  <dgm:cxnLst>
    <dgm:cxn modelId="{F800502A-9745-452C-99EF-1834DFF9FE62}" type="presOf" srcId="{3DF6614E-A1E1-40BB-AC60-D4B3172F4B7E}" destId="{E5824746-4F38-46DA-A07A-0AF460F761FF}" srcOrd="0" destOrd="0" presId="urn:microsoft.com/office/officeart/2005/8/layout/vList2"/>
    <dgm:cxn modelId="{25926A40-70D4-4451-9DC2-C2A81B54BAA8}" type="presOf" srcId="{726A094C-B631-4079-86E5-FDF5A5C23B13}" destId="{F44791F4-15D4-4270-90DC-F95E1F20453E}" srcOrd="0" destOrd="0" presId="urn:microsoft.com/office/officeart/2005/8/layout/vList2"/>
    <dgm:cxn modelId="{CC719278-2D39-40D0-9A92-89A717A3C1CD}" srcId="{726A094C-B631-4079-86E5-FDF5A5C23B13}" destId="{3DF6614E-A1E1-40BB-AC60-D4B3172F4B7E}" srcOrd="0" destOrd="0" parTransId="{8813BE6F-442B-41E5-879C-51D5E7623ED2}" sibTransId="{46B5F363-F817-4C80-AA7F-9EA595D86330}"/>
    <dgm:cxn modelId="{35E1DAE9-C770-4357-9EB2-E5658EE2A140}" type="presParOf" srcId="{F44791F4-15D4-4270-90DC-F95E1F20453E}" destId="{E5824746-4F38-46DA-A07A-0AF460F761FF}"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74E19FB-DD34-4633-9396-42AEF4F02EA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IN"/>
        </a:p>
      </dgm:t>
    </dgm:pt>
    <dgm:pt modelId="{5F8A7515-2674-45B1-BFD7-F66333C19BBE}">
      <dgm:prSet/>
      <dgm:spPr/>
      <dgm:t>
        <a:bodyPr/>
        <a:lstStyle/>
        <a:p>
          <a:r>
            <a:rPr lang="en-US" b="0" i="0" dirty="0"/>
            <a:t>Kernel first permutation</a:t>
          </a:r>
          <a:endParaRPr lang="en-IN" dirty="0"/>
        </a:p>
      </dgm:t>
    </dgm:pt>
    <dgm:pt modelId="{4BCE0E40-2968-483A-9A5E-0AC47157519B}" type="parTrans" cxnId="{4AD9D514-0B7B-4653-B87D-048C5D538434}">
      <dgm:prSet/>
      <dgm:spPr/>
      <dgm:t>
        <a:bodyPr/>
        <a:lstStyle/>
        <a:p>
          <a:endParaRPr lang="en-IN"/>
        </a:p>
      </dgm:t>
    </dgm:pt>
    <dgm:pt modelId="{D3B7FCA5-A988-4A4F-A3AD-ECD9C945644F}" type="sibTrans" cxnId="{4AD9D514-0B7B-4653-B87D-048C5D538434}">
      <dgm:prSet/>
      <dgm:spPr/>
      <dgm:t>
        <a:bodyPr/>
        <a:lstStyle/>
        <a:p>
          <a:endParaRPr lang="en-IN"/>
        </a:p>
      </dgm:t>
    </dgm:pt>
    <dgm:pt modelId="{359441D1-8BB6-48DA-86AF-4DCC02E8650A}" type="pres">
      <dgm:prSet presAssocID="{674E19FB-DD34-4633-9396-42AEF4F02EA8}" presName="linear" presStyleCnt="0">
        <dgm:presLayoutVars>
          <dgm:animLvl val="lvl"/>
          <dgm:resizeHandles val="exact"/>
        </dgm:presLayoutVars>
      </dgm:prSet>
      <dgm:spPr/>
    </dgm:pt>
    <dgm:pt modelId="{71D000B5-4D32-48D6-B65A-64E2D5D8245D}" type="pres">
      <dgm:prSet presAssocID="{5F8A7515-2674-45B1-BFD7-F66333C19BBE}" presName="parentText" presStyleLbl="node1" presStyleIdx="0" presStyleCnt="1" custLinFactNeighborX="-14243" custLinFactNeighborY="88771">
        <dgm:presLayoutVars>
          <dgm:chMax val="0"/>
          <dgm:bulletEnabled val="1"/>
        </dgm:presLayoutVars>
      </dgm:prSet>
      <dgm:spPr/>
    </dgm:pt>
  </dgm:ptLst>
  <dgm:cxnLst>
    <dgm:cxn modelId="{4AD9D514-0B7B-4653-B87D-048C5D538434}" srcId="{674E19FB-DD34-4633-9396-42AEF4F02EA8}" destId="{5F8A7515-2674-45B1-BFD7-F66333C19BBE}" srcOrd="0" destOrd="0" parTransId="{4BCE0E40-2968-483A-9A5E-0AC47157519B}" sibTransId="{D3B7FCA5-A988-4A4F-A3AD-ECD9C945644F}"/>
    <dgm:cxn modelId="{E13A2E66-CF4F-4EDA-8792-2A2FB73BDEDC}" type="presOf" srcId="{5F8A7515-2674-45B1-BFD7-F66333C19BBE}" destId="{71D000B5-4D32-48D6-B65A-64E2D5D8245D}" srcOrd="0" destOrd="0" presId="urn:microsoft.com/office/officeart/2005/8/layout/vList2"/>
    <dgm:cxn modelId="{378EF69B-2B6F-458B-9784-9E8B74FE8D36}" type="presOf" srcId="{674E19FB-DD34-4633-9396-42AEF4F02EA8}" destId="{359441D1-8BB6-48DA-86AF-4DCC02E8650A}" srcOrd="0" destOrd="0" presId="urn:microsoft.com/office/officeart/2005/8/layout/vList2"/>
    <dgm:cxn modelId="{468E8450-1359-42E0-AD11-630D5F455829}" type="presParOf" srcId="{359441D1-8BB6-48DA-86AF-4DCC02E8650A}" destId="{71D000B5-4D32-48D6-B65A-64E2D5D8245D}"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CEDA1A-20A7-41D2-8140-E6EFA425C180}"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IN"/>
        </a:p>
      </dgm:t>
    </dgm:pt>
    <dgm:pt modelId="{53251CDB-7277-4D86-B194-1F2FB420D2C3}">
      <dgm:prSet/>
      <dgm:spPr/>
      <dgm:t>
        <a:bodyPr/>
        <a:lstStyle/>
        <a:p>
          <a:r>
            <a:rPr lang="en-US" b="0" i="0" dirty="0"/>
            <a:t>Depth-wise 2D convolution layer in linalg dialect is represented by ‘linalg.depthwise_conv_2d_nhwc_hwc’.</a:t>
          </a:r>
          <a:endParaRPr lang="en-IN" dirty="0"/>
        </a:p>
      </dgm:t>
    </dgm:pt>
    <dgm:pt modelId="{C32BBAD5-24C4-43E8-9895-23B2CC70680F}" type="parTrans" cxnId="{B5D73E83-6BB3-42F8-84D7-8CBE3E9D8166}">
      <dgm:prSet/>
      <dgm:spPr/>
      <dgm:t>
        <a:bodyPr/>
        <a:lstStyle/>
        <a:p>
          <a:endParaRPr lang="en-IN"/>
        </a:p>
      </dgm:t>
    </dgm:pt>
    <dgm:pt modelId="{1E0F12E1-8988-451D-BB7C-A4927FA40412}" type="sibTrans" cxnId="{B5D73E83-6BB3-42F8-84D7-8CBE3E9D8166}">
      <dgm:prSet/>
      <dgm:spPr/>
      <dgm:t>
        <a:bodyPr/>
        <a:lstStyle/>
        <a:p>
          <a:endParaRPr lang="en-IN"/>
        </a:p>
      </dgm:t>
    </dgm:pt>
    <dgm:pt modelId="{1B50C9AB-3B7A-4786-8251-A96E1482A5B3}" type="pres">
      <dgm:prSet presAssocID="{B9CEDA1A-20A7-41D2-8140-E6EFA425C180}" presName="linear" presStyleCnt="0">
        <dgm:presLayoutVars>
          <dgm:animLvl val="lvl"/>
          <dgm:resizeHandles val="exact"/>
        </dgm:presLayoutVars>
      </dgm:prSet>
      <dgm:spPr/>
    </dgm:pt>
    <dgm:pt modelId="{8D0376F6-9426-4298-94C0-A3361D64E50A}" type="pres">
      <dgm:prSet presAssocID="{53251CDB-7277-4D86-B194-1F2FB420D2C3}" presName="parentText" presStyleLbl="node1" presStyleIdx="0" presStyleCnt="1">
        <dgm:presLayoutVars>
          <dgm:chMax val="0"/>
          <dgm:bulletEnabled val="1"/>
        </dgm:presLayoutVars>
      </dgm:prSet>
      <dgm:spPr/>
    </dgm:pt>
  </dgm:ptLst>
  <dgm:cxnLst>
    <dgm:cxn modelId="{B5D73E83-6BB3-42F8-84D7-8CBE3E9D8166}" srcId="{B9CEDA1A-20A7-41D2-8140-E6EFA425C180}" destId="{53251CDB-7277-4D86-B194-1F2FB420D2C3}" srcOrd="0" destOrd="0" parTransId="{C32BBAD5-24C4-43E8-9895-23B2CC70680F}" sibTransId="{1E0F12E1-8988-451D-BB7C-A4927FA40412}"/>
    <dgm:cxn modelId="{8198F4CD-FB56-4CCF-B70B-5E56B5C53D05}" type="presOf" srcId="{B9CEDA1A-20A7-41D2-8140-E6EFA425C180}" destId="{1B50C9AB-3B7A-4786-8251-A96E1482A5B3}" srcOrd="0" destOrd="0" presId="urn:microsoft.com/office/officeart/2005/8/layout/vList2"/>
    <dgm:cxn modelId="{A924ABFA-0D45-4A70-B9F2-84555789D611}" type="presOf" srcId="{53251CDB-7277-4D86-B194-1F2FB420D2C3}" destId="{8D0376F6-9426-4298-94C0-A3361D64E50A}" srcOrd="0" destOrd="0" presId="urn:microsoft.com/office/officeart/2005/8/layout/vList2"/>
    <dgm:cxn modelId="{CF973199-2C54-4EE0-A217-00F267855B0F}" type="presParOf" srcId="{1B50C9AB-3B7A-4786-8251-A96E1482A5B3}" destId="{8D0376F6-9426-4298-94C0-A3361D64E50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B7E101-00A6-42D9-99FD-BC3BC5EE4F10}" type="doc">
      <dgm:prSet loTypeId="urn:microsoft.com/office/officeart/2005/8/layout/hierarchy3" loCatId="hierarchy" qsTypeId="urn:microsoft.com/office/officeart/2005/8/quickstyle/simple2" qsCatId="simple" csTypeId="urn:microsoft.com/office/officeart/2005/8/colors/accent2_2" csCatId="accent2" phldr="1"/>
      <dgm:spPr/>
      <dgm:t>
        <a:bodyPr/>
        <a:lstStyle/>
        <a:p>
          <a:endParaRPr lang="en-IN"/>
        </a:p>
      </dgm:t>
    </dgm:pt>
    <dgm:pt modelId="{F2D9C7A2-1D08-4051-9B58-07E2662EC3A0}">
      <dgm:prSet/>
      <dgm:spPr/>
      <dgm:t>
        <a:bodyPr/>
        <a:lstStyle/>
        <a:p>
          <a:r>
            <a:rPr lang="en-IN" b="0" i="0" dirty="0"/>
            <a:t>Input feature map ‘nhwc’:</a:t>
          </a:r>
          <a:endParaRPr lang="en-IN" dirty="0"/>
        </a:p>
      </dgm:t>
    </dgm:pt>
    <dgm:pt modelId="{B64D186B-1D24-427B-8B9E-635E9AD6F58D}" type="parTrans" cxnId="{F0C8296C-62A1-472F-A5FD-3A3F0B0CB5FE}">
      <dgm:prSet/>
      <dgm:spPr/>
      <dgm:t>
        <a:bodyPr/>
        <a:lstStyle/>
        <a:p>
          <a:endParaRPr lang="en-IN"/>
        </a:p>
      </dgm:t>
    </dgm:pt>
    <dgm:pt modelId="{4D7C399F-55CE-4515-AA16-1C38B0E46C8D}" type="sibTrans" cxnId="{F0C8296C-62A1-472F-A5FD-3A3F0B0CB5FE}">
      <dgm:prSet/>
      <dgm:spPr/>
      <dgm:t>
        <a:bodyPr/>
        <a:lstStyle/>
        <a:p>
          <a:endParaRPr lang="en-IN"/>
        </a:p>
      </dgm:t>
    </dgm:pt>
    <dgm:pt modelId="{C79C0E7F-8306-4832-91ED-05596D9D6626}">
      <dgm:prSet/>
      <dgm:spPr/>
      <dgm:t>
        <a:bodyPr/>
        <a:lstStyle/>
        <a:p>
          <a:r>
            <a:rPr lang="en-IN" b="0" i="0" dirty="0"/>
            <a:t>n: Batch number</a:t>
          </a:r>
          <a:endParaRPr lang="en-IN" dirty="0"/>
        </a:p>
      </dgm:t>
    </dgm:pt>
    <dgm:pt modelId="{2036CE89-B54B-43DC-8186-AB48E1766620}" type="parTrans" cxnId="{F4A04061-BF04-4304-B3D7-1F5591BD0125}">
      <dgm:prSet/>
      <dgm:spPr/>
      <dgm:t>
        <a:bodyPr/>
        <a:lstStyle/>
        <a:p>
          <a:endParaRPr lang="en-IN"/>
        </a:p>
      </dgm:t>
    </dgm:pt>
    <dgm:pt modelId="{007AE8A7-5421-4BB1-B7F4-90B10ACB0DC4}" type="sibTrans" cxnId="{F4A04061-BF04-4304-B3D7-1F5591BD0125}">
      <dgm:prSet/>
      <dgm:spPr/>
      <dgm:t>
        <a:bodyPr/>
        <a:lstStyle/>
        <a:p>
          <a:endParaRPr lang="en-IN"/>
        </a:p>
      </dgm:t>
    </dgm:pt>
    <dgm:pt modelId="{9518A601-BDDB-494C-881C-667ECE6C393F}">
      <dgm:prSet/>
      <dgm:spPr/>
      <dgm:t>
        <a:bodyPr/>
        <a:lstStyle/>
        <a:p>
          <a:r>
            <a:rPr lang="en-IN" b="0" i="0" dirty="0"/>
            <a:t>h: Input height</a:t>
          </a:r>
          <a:endParaRPr lang="en-IN" dirty="0"/>
        </a:p>
      </dgm:t>
    </dgm:pt>
    <dgm:pt modelId="{CB5F36B0-0096-4BD1-B875-AF48769F5BFE}" type="parTrans" cxnId="{EB84BC3D-492B-41CD-B681-428FEC757FAF}">
      <dgm:prSet/>
      <dgm:spPr/>
      <dgm:t>
        <a:bodyPr/>
        <a:lstStyle/>
        <a:p>
          <a:endParaRPr lang="en-IN"/>
        </a:p>
      </dgm:t>
    </dgm:pt>
    <dgm:pt modelId="{93326AEA-D5BB-4822-8C47-5FCEC7D0097F}" type="sibTrans" cxnId="{EB84BC3D-492B-41CD-B681-428FEC757FAF}">
      <dgm:prSet/>
      <dgm:spPr/>
      <dgm:t>
        <a:bodyPr/>
        <a:lstStyle/>
        <a:p>
          <a:endParaRPr lang="en-IN"/>
        </a:p>
      </dgm:t>
    </dgm:pt>
    <dgm:pt modelId="{5412DC00-BA01-4938-900D-C82402829BD4}">
      <dgm:prSet/>
      <dgm:spPr/>
      <dgm:t>
        <a:bodyPr/>
        <a:lstStyle/>
        <a:p>
          <a:r>
            <a:rPr lang="en-IN" b="0" i="0" dirty="0"/>
            <a:t>w: Input width</a:t>
          </a:r>
          <a:endParaRPr lang="en-IN" dirty="0"/>
        </a:p>
      </dgm:t>
    </dgm:pt>
    <dgm:pt modelId="{AA04DEAD-528C-4286-AE13-B765FC081D69}" type="parTrans" cxnId="{78D09203-39B6-4EBF-8615-0AC87DF1A867}">
      <dgm:prSet/>
      <dgm:spPr/>
      <dgm:t>
        <a:bodyPr/>
        <a:lstStyle/>
        <a:p>
          <a:endParaRPr lang="en-IN"/>
        </a:p>
      </dgm:t>
    </dgm:pt>
    <dgm:pt modelId="{C461481E-A84A-4755-838C-45E0F41F1529}" type="sibTrans" cxnId="{78D09203-39B6-4EBF-8615-0AC87DF1A867}">
      <dgm:prSet/>
      <dgm:spPr/>
      <dgm:t>
        <a:bodyPr/>
        <a:lstStyle/>
        <a:p>
          <a:endParaRPr lang="en-IN"/>
        </a:p>
      </dgm:t>
    </dgm:pt>
    <dgm:pt modelId="{5DA42DAC-3742-4C33-9C3A-C4C1A08A2B93}">
      <dgm:prSet/>
      <dgm:spPr/>
      <dgm:t>
        <a:bodyPr/>
        <a:lstStyle/>
        <a:p>
          <a:r>
            <a:rPr lang="en-IN" b="0" i="0" dirty="0"/>
            <a:t>c: Number of input channels</a:t>
          </a:r>
          <a:endParaRPr lang="en-IN" dirty="0"/>
        </a:p>
      </dgm:t>
    </dgm:pt>
    <dgm:pt modelId="{C3572B6C-6089-48F3-9435-29740E4F9B0C}" type="parTrans" cxnId="{D8ADFFB7-D1CC-4B07-845B-0EC35E1A3211}">
      <dgm:prSet/>
      <dgm:spPr/>
      <dgm:t>
        <a:bodyPr/>
        <a:lstStyle/>
        <a:p>
          <a:endParaRPr lang="en-IN"/>
        </a:p>
      </dgm:t>
    </dgm:pt>
    <dgm:pt modelId="{3523A231-8F7D-45CF-8ED8-6B3DB303D095}" type="sibTrans" cxnId="{D8ADFFB7-D1CC-4B07-845B-0EC35E1A3211}">
      <dgm:prSet/>
      <dgm:spPr/>
      <dgm:t>
        <a:bodyPr/>
        <a:lstStyle/>
        <a:p>
          <a:endParaRPr lang="en-IN"/>
        </a:p>
      </dgm:t>
    </dgm:pt>
    <dgm:pt modelId="{5BBBF895-B0CC-4742-860F-12850730EABB}">
      <dgm:prSet/>
      <dgm:spPr/>
      <dgm:t>
        <a:bodyPr/>
        <a:lstStyle/>
        <a:p>
          <a:r>
            <a:rPr lang="en-IN" b="0" i="0" dirty="0"/>
            <a:t>Kernel ‘hwcm’:</a:t>
          </a:r>
          <a:endParaRPr lang="en-IN" dirty="0"/>
        </a:p>
      </dgm:t>
    </dgm:pt>
    <dgm:pt modelId="{C4F93D87-182B-4DFA-A185-C90F586C715A}" type="parTrans" cxnId="{5D77E99E-D0A6-47E0-92EC-9DF5D77E4D49}">
      <dgm:prSet/>
      <dgm:spPr/>
      <dgm:t>
        <a:bodyPr/>
        <a:lstStyle/>
        <a:p>
          <a:endParaRPr lang="en-IN"/>
        </a:p>
      </dgm:t>
    </dgm:pt>
    <dgm:pt modelId="{A177A84A-95B7-4A35-AA55-6FC06469D4AA}" type="sibTrans" cxnId="{5D77E99E-D0A6-47E0-92EC-9DF5D77E4D49}">
      <dgm:prSet/>
      <dgm:spPr/>
      <dgm:t>
        <a:bodyPr/>
        <a:lstStyle/>
        <a:p>
          <a:endParaRPr lang="en-IN"/>
        </a:p>
      </dgm:t>
    </dgm:pt>
    <dgm:pt modelId="{0DF0C51F-98AC-4879-8F02-FC439993CC31}">
      <dgm:prSet/>
      <dgm:spPr/>
      <dgm:t>
        <a:bodyPr/>
        <a:lstStyle/>
        <a:p>
          <a:r>
            <a:rPr lang="en-IN" b="0" i="0" dirty="0"/>
            <a:t>h: Kernel height</a:t>
          </a:r>
          <a:endParaRPr lang="en-IN" dirty="0"/>
        </a:p>
      </dgm:t>
    </dgm:pt>
    <dgm:pt modelId="{8D8A6234-6344-407D-9166-CA192E229392}" type="parTrans" cxnId="{B44CD21E-D3EA-48F6-9F09-5D0DF4130FCD}">
      <dgm:prSet/>
      <dgm:spPr/>
      <dgm:t>
        <a:bodyPr/>
        <a:lstStyle/>
        <a:p>
          <a:endParaRPr lang="en-IN"/>
        </a:p>
      </dgm:t>
    </dgm:pt>
    <dgm:pt modelId="{BB6FAF00-7B63-4483-B37B-460BA14330A1}" type="sibTrans" cxnId="{B44CD21E-D3EA-48F6-9F09-5D0DF4130FCD}">
      <dgm:prSet/>
      <dgm:spPr/>
      <dgm:t>
        <a:bodyPr/>
        <a:lstStyle/>
        <a:p>
          <a:endParaRPr lang="en-IN"/>
        </a:p>
      </dgm:t>
    </dgm:pt>
    <dgm:pt modelId="{3EE60840-E72E-4282-B04D-EF09834707E5}">
      <dgm:prSet/>
      <dgm:spPr/>
      <dgm:t>
        <a:bodyPr/>
        <a:lstStyle/>
        <a:p>
          <a:r>
            <a:rPr lang="en-IN" b="0" i="0" dirty="0"/>
            <a:t>w: Kernel width</a:t>
          </a:r>
          <a:endParaRPr lang="en-IN" dirty="0"/>
        </a:p>
      </dgm:t>
    </dgm:pt>
    <dgm:pt modelId="{D9E350BE-5F4D-452A-B9F1-1CA0F0C438E4}" type="parTrans" cxnId="{E57D52EF-EBBE-4574-AD87-AB440C07BBDD}">
      <dgm:prSet/>
      <dgm:spPr/>
      <dgm:t>
        <a:bodyPr/>
        <a:lstStyle/>
        <a:p>
          <a:endParaRPr lang="en-IN"/>
        </a:p>
      </dgm:t>
    </dgm:pt>
    <dgm:pt modelId="{12FA0F27-07AF-42D5-BCB3-8536C3A79B41}" type="sibTrans" cxnId="{E57D52EF-EBBE-4574-AD87-AB440C07BBDD}">
      <dgm:prSet/>
      <dgm:spPr/>
      <dgm:t>
        <a:bodyPr/>
        <a:lstStyle/>
        <a:p>
          <a:endParaRPr lang="en-IN"/>
        </a:p>
      </dgm:t>
    </dgm:pt>
    <dgm:pt modelId="{D84C3A35-B235-4629-B565-68D307A7EBC0}">
      <dgm:prSet/>
      <dgm:spPr/>
      <dgm:t>
        <a:bodyPr/>
        <a:lstStyle/>
        <a:p>
          <a:r>
            <a:rPr lang="en-IN" b="0" i="0" dirty="0"/>
            <a:t>c: Number of input channels</a:t>
          </a:r>
          <a:endParaRPr lang="en-IN" dirty="0"/>
        </a:p>
      </dgm:t>
    </dgm:pt>
    <dgm:pt modelId="{731AC5AE-4E81-403B-B012-8135C1FC5B86}" type="parTrans" cxnId="{8E38540B-A679-4A86-B354-99825595E87C}">
      <dgm:prSet/>
      <dgm:spPr/>
      <dgm:t>
        <a:bodyPr/>
        <a:lstStyle/>
        <a:p>
          <a:endParaRPr lang="en-IN"/>
        </a:p>
      </dgm:t>
    </dgm:pt>
    <dgm:pt modelId="{4CE4C5A7-646F-4C28-BDCA-BE005DF6FC19}" type="sibTrans" cxnId="{8E38540B-A679-4A86-B354-99825595E87C}">
      <dgm:prSet/>
      <dgm:spPr/>
      <dgm:t>
        <a:bodyPr/>
        <a:lstStyle/>
        <a:p>
          <a:endParaRPr lang="en-IN"/>
        </a:p>
      </dgm:t>
    </dgm:pt>
    <dgm:pt modelId="{1D0707FE-C8C6-41CC-AA46-5B636210B16C}">
      <dgm:prSet/>
      <dgm:spPr/>
      <dgm:t>
        <a:bodyPr/>
        <a:lstStyle/>
        <a:p>
          <a:r>
            <a:rPr lang="en-IN" b="0" i="0" dirty="0"/>
            <a:t>Output feature map ‘nhwcm’:</a:t>
          </a:r>
          <a:endParaRPr lang="en-IN" dirty="0"/>
        </a:p>
      </dgm:t>
    </dgm:pt>
    <dgm:pt modelId="{2628D205-E0F3-4E18-AAC9-3D83A651C86E}" type="parTrans" cxnId="{F4C2E336-0AA0-454B-99A2-D1B7257C0B9A}">
      <dgm:prSet/>
      <dgm:spPr/>
      <dgm:t>
        <a:bodyPr/>
        <a:lstStyle/>
        <a:p>
          <a:endParaRPr lang="en-IN"/>
        </a:p>
      </dgm:t>
    </dgm:pt>
    <dgm:pt modelId="{378FEDC8-61DC-4FFC-A9BB-1021A1048996}" type="sibTrans" cxnId="{F4C2E336-0AA0-454B-99A2-D1B7257C0B9A}">
      <dgm:prSet/>
      <dgm:spPr/>
      <dgm:t>
        <a:bodyPr/>
        <a:lstStyle/>
        <a:p>
          <a:endParaRPr lang="en-IN"/>
        </a:p>
      </dgm:t>
    </dgm:pt>
    <dgm:pt modelId="{36866028-7DE1-4FEF-877A-CB369BC92201}">
      <dgm:prSet/>
      <dgm:spPr/>
      <dgm:t>
        <a:bodyPr/>
        <a:lstStyle/>
        <a:p>
          <a:r>
            <a:rPr lang="en-IN" b="0" i="0" dirty="0"/>
            <a:t>n: Batch number</a:t>
          </a:r>
          <a:endParaRPr lang="en-IN" dirty="0"/>
        </a:p>
      </dgm:t>
    </dgm:pt>
    <dgm:pt modelId="{062A7F56-06FB-4E53-A192-C1339B0CA11D}" type="parTrans" cxnId="{1AEF91F0-4230-4FF1-A28A-F110993E802F}">
      <dgm:prSet/>
      <dgm:spPr/>
      <dgm:t>
        <a:bodyPr/>
        <a:lstStyle/>
        <a:p>
          <a:endParaRPr lang="en-IN"/>
        </a:p>
      </dgm:t>
    </dgm:pt>
    <dgm:pt modelId="{0D867C28-451E-4429-86B9-7DDDCDD95263}" type="sibTrans" cxnId="{1AEF91F0-4230-4FF1-A28A-F110993E802F}">
      <dgm:prSet/>
      <dgm:spPr/>
      <dgm:t>
        <a:bodyPr/>
        <a:lstStyle/>
        <a:p>
          <a:endParaRPr lang="en-IN"/>
        </a:p>
      </dgm:t>
    </dgm:pt>
    <dgm:pt modelId="{2AC87656-7623-4E98-B84B-6074F0723F7A}">
      <dgm:prSet/>
      <dgm:spPr/>
      <dgm:t>
        <a:bodyPr/>
        <a:lstStyle/>
        <a:p>
          <a:r>
            <a:rPr lang="en-IN" b="0" i="0" dirty="0"/>
            <a:t>h: Output height</a:t>
          </a:r>
          <a:endParaRPr lang="en-IN" dirty="0"/>
        </a:p>
      </dgm:t>
    </dgm:pt>
    <dgm:pt modelId="{36B8285A-5A70-4E94-9781-DA8771BD5876}" type="parTrans" cxnId="{B7F362DF-93F7-4B32-81AA-646E46BD2A63}">
      <dgm:prSet/>
      <dgm:spPr/>
      <dgm:t>
        <a:bodyPr/>
        <a:lstStyle/>
        <a:p>
          <a:endParaRPr lang="en-IN"/>
        </a:p>
      </dgm:t>
    </dgm:pt>
    <dgm:pt modelId="{4B4FF981-AF4F-4B0E-B0F4-11EA91B69911}" type="sibTrans" cxnId="{B7F362DF-93F7-4B32-81AA-646E46BD2A63}">
      <dgm:prSet/>
      <dgm:spPr/>
      <dgm:t>
        <a:bodyPr/>
        <a:lstStyle/>
        <a:p>
          <a:endParaRPr lang="en-IN"/>
        </a:p>
      </dgm:t>
    </dgm:pt>
    <dgm:pt modelId="{0F46A0EA-7114-4FE1-B0C4-FAF3C99226B2}">
      <dgm:prSet/>
      <dgm:spPr/>
      <dgm:t>
        <a:bodyPr/>
        <a:lstStyle/>
        <a:p>
          <a:r>
            <a:rPr lang="en-IN" b="0" i="0" dirty="0"/>
            <a:t>w: Output width</a:t>
          </a:r>
          <a:endParaRPr lang="en-IN" dirty="0"/>
        </a:p>
      </dgm:t>
    </dgm:pt>
    <dgm:pt modelId="{EE961419-86E3-4588-BE8B-DC0BF0D3C51B}" type="parTrans" cxnId="{47037EC9-0525-4A4F-AE1B-FF7C5CB75593}">
      <dgm:prSet/>
      <dgm:spPr/>
      <dgm:t>
        <a:bodyPr/>
        <a:lstStyle/>
        <a:p>
          <a:endParaRPr lang="en-IN"/>
        </a:p>
      </dgm:t>
    </dgm:pt>
    <dgm:pt modelId="{F1BC0B66-7AED-4614-B52B-1437B92733C4}" type="sibTrans" cxnId="{47037EC9-0525-4A4F-AE1B-FF7C5CB75593}">
      <dgm:prSet/>
      <dgm:spPr/>
      <dgm:t>
        <a:bodyPr/>
        <a:lstStyle/>
        <a:p>
          <a:endParaRPr lang="en-IN"/>
        </a:p>
      </dgm:t>
    </dgm:pt>
    <dgm:pt modelId="{A35E089F-4FA6-473D-9029-8DC4239AFC2C}">
      <dgm:prSet/>
      <dgm:spPr/>
      <dgm:t>
        <a:bodyPr/>
        <a:lstStyle/>
        <a:p>
          <a:r>
            <a:rPr lang="en-IN" b="0" i="0" dirty="0"/>
            <a:t>c: Number of input channels</a:t>
          </a:r>
          <a:endParaRPr lang="en-IN" dirty="0"/>
        </a:p>
      </dgm:t>
    </dgm:pt>
    <dgm:pt modelId="{14850157-6C38-4D8A-A418-F913AF0E1B66}" type="parTrans" cxnId="{5BF876C2-B4BD-44B2-8673-3CDC35FDD883}">
      <dgm:prSet/>
      <dgm:spPr/>
      <dgm:t>
        <a:bodyPr/>
        <a:lstStyle/>
        <a:p>
          <a:endParaRPr lang="en-IN"/>
        </a:p>
      </dgm:t>
    </dgm:pt>
    <dgm:pt modelId="{80C41577-2613-4B26-872B-B02A6789CE5B}" type="sibTrans" cxnId="{5BF876C2-B4BD-44B2-8673-3CDC35FDD883}">
      <dgm:prSet/>
      <dgm:spPr/>
      <dgm:t>
        <a:bodyPr/>
        <a:lstStyle/>
        <a:p>
          <a:endParaRPr lang="en-IN"/>
        </a:p>
      </dgm:t>
    </dgm:pt>
    <dgm:pt modelId="{E12BE07C-6520-4351-802B-5D9EE1DEFA73}" type="pres">
      <dgm:prSet presAssocID="{E8B7E101-00A6-42D9-99FD-BC3BC5EE4F10}" presName="diagram" presStyleCnt="0">
        <dgm:presLayoutVars>
          <dgm:chPref val="1"/>
          <dgm:dir/>
          <dgm:animOne val="branch"/>
          <dgm:animLvl val="lvl"/>
          <dgm:resizeHandles/>
        </dgm:presLayoutVars>
      </dgm:prSet>
      <dgm:spPr/>
    </dgm:pt>
    <dgm:pt modelId="{AFD5F15E-7FDD-4DD8-9509-E28F4556D33E}" type="pres">
      <dgm:prSet presAssocID="{F2D9C7A2-1D08-4051-9B58-07E2662EC3A0}" presName="root" presStyleCnt="0"/>
      <dgm:spPr/>
    </dgm:pt>
    <dgm:pt modelId="{427CD972-1E09-497B-AEC8-33D25476BA22}" type="pres">
      <dgm:prSet presAssocID="{F2D9C7A2-1D08-4051-9B58-07E2662EC3A0}" presName="rootComposite" presStyleCnt="0"/>
      <dgm:spPr/>
    </dgm:pt>
    <dgm:pt modelId="{01653D2B-80BB-4312-ABAC-3566DAEA10C1}" type="pres">
      <dgm:prSet presAssocID="{F2D9C7A2-1D08-4051-9B58-07E2662EC3A0}" presName="rootText" presStyleLbl="node1" presStyleIdx="0" presStyleCnt="3"/>
      <dgm:spPr/>
    </dgm:pt>
    <dgm:pt modelId="{BE6F6783-10FE-48B3-BBEA-AAC189333905}" type="pres">
      <dgm:prSet presAssocID="{F2D9C7A2-1D08-4051-9B58-07E2662EC3A0}" presName="rootConnector" presStyleLbl="node1" presStyleIdx="0" presStyleCnt="3"/>
      <dgm:spPr/>
    </dgm:pt>
    <dgm:pt modelId="{16E6E7A5-F6C9-4CAC-84A5-A3972CFBBF25}" type="pres">
      <dgm:prSet presAssocID="{F2D9C7A2-1D08-4051-9B58-07E2662EC3A0}" presName="childShape" presStyleCnt="0"/>
      <dgm:spPr/>
    </dgm:pt>
    <dgm:pt modelId="{6B35E5B7-8DB1-4F7F-B7E6-79AD7D3AE0F0}" type="pres">
      <dgm:prSet presAssocID="{2036CE89-B54B-43DC-8186-AB48E1766620}" presName="Name13" presStyleLbl="parChTrans1D2" presStyleIdx="0" presStyleCnt="11"/>
      <dgm:spPr/>
    </dgm:pt>
    <dgm:pt modelId="{1B65E322-2FF1-4637-A84E-654F4DDF21CD}" type="pres">
      <dgm:prSet presAssocID="{C79C0E7F-8306-4832-91ED-05596D9D6626}" presName="childText" presStyleLbl="bgAcc1" presStyleIdx="0" presStyleCnt="11">
        <dgm:presLayoutVars>
          <dgm:bulletEnabled val="1"/>
        </dgm:presLayoutVars>
      </dgm:prSet>
      <dgm:spPr/>
    </dgm:pt>
    <dgm:pt modelId="{58487045-8F42-4472-B1CF-A91512ECAC4D}" type="pres">
      <dgm:prSet presAssocID="{CB5F36B0-0096-4BD1-B875-AF48769F5BFE}" presName="Name13" presStyleLbl="parChTrans1D2" presStyleIdx="1" presStyleCnt="11"/>
      <dgm:spPr/>
    </dgm:pt>
    <dgm:pt modelId="{90455169-E956-4A7B-97C9-152AC8CC31FA}" type="pres">
      <dgm:prSet presAssocID="{9518A601-BDDB-494C-881C-667ECE6C393F}" presName="childText" presStyleLbl="bgAcc1" presStyleIdx="1" presStyleCnt="11">
        <dgm:presLayoutVars>
          <dgm:bulletEnabled val="1"/>
        </dgm:presLayoutVars>
      </dgm:prSet>
      <dgm:spPr/>
    </dgm:pt>
    <dgm:pt modelId="{94A1EA19-1EC0-409F-86E7-5501ACA6E69A}" type="pres">
      <dgm:prSet presAssocID="{AA04DEAD-528C-4286-AE13-B765FC081D69}" presName="Name13" presStyleLbl="parChTrans1D2" presStyleIdx="2" presStyleCnt="11"/>
      <dgm:spPr/>
    </dgm:pt>
    <dgm:pt modelId="{BDC7BDEA-4844-47D6-AEF4-967BBB36A1C1}" type="pres">
      <dgm:prSet presAssocID="{5412DC00-BA01-4938-900D-C82402829BD4}" presName="childText" presStyleLbl="bgAcc1" presStyleIdx="2" presStyleCnt="11">
        <dgm:presLayoutVars>
          <dgm:bulletEnabled val="1"/>
        </dgm:presLayoutVars>
      </dgm:prSet>
      <dgm:spPr/>
    </dgm:pt>
    <dgm:pt modelId="{83D72C79-AA6F-44A4-8A3D-5AF17A949972}" type="pres">
      <dgm:prSet presAssocID="{C3572B6C-6089-48F3-9435-29740E4F9B0C}" presName="Name13" presStyleLbl="parChTrans1D2" presStyleIdx="3" presStyleCnt="11"/>
      <dgm:spPr/>
    </dgm:pt>
    <dgm:pt modelId="{B2B0D489-F8F8-40FC-B680-479B54AF44CB}" type="pres">
      <dgm:prSet presAssocID="{5DA42DAC-3742-4C33-9C3A-C4C1A08A2B93}" presName="childText" presStyleLbl="bgAcc1" presStyleIdx="3" presStyleCnt="11">
        <dgm:presLayoutVars>
          <dgm:bulletEnabled val="1"/>
        </dgm:presLayoutVars>
      </dgm:prSet>
      <dgm:spPr/>
    </dgm:pt>
    <dgm:pt modelId="{9C57372A-84BB-464B-ADA3-E2FFBB939409}" type="pres">
      <dgm:prSet presAssocID="{5BBBF895-B0CC-4742-860F-12850730EABB}" presName="root" presStyleCnt="0"/>
      <dgm:spPr/>
    </dgm:pt>
    <dgm:pt modelId="{BF1D642E-2E74-4353-8CAB-A3355771B253}" type="pres">
      <dgm:prSet presAssocID="{5BBBF895-B0CC-4742-860F-12850730EABB}" presName="rootComposite" presStyleCnt="0"/>
      <dgm:spPr/>
    </dgm:pt>
    <dgm:pt modelId="{C4AC4D5D-839C-461B-B355-DEC12A194287}" type="pres">
      <dgm:prSet presAssocID="{5BBBF895-B0CC-4742-860F-12850730EABB}" presName="rootText" presStyleLbl="node1" presStyleIdx="1" presStyleCnt="3"/>
      <dgm:spPr/>
    </dgm:pt>
    <dgm:pt modelId="{33F09123-1255-437C-A5D6-5CED325D363D}" type="pres">
      <dgm:prSet presAssocID="{5BBBF895-B0CC-4742-860F-12850730EABB}" presName="rootConnector" presStyleLbl="node1" presStyleIdx="1" presStyleCnt="3"/>
      <dgm:spPr/>
    </dgm:pt>
    <dgm:pt modelId="{A7A01DB5-CCC0-4FCC-AF79-1134C2BE15B4}" type="pres">
      <dgm:prSet presAssocID="{5BBBF895-B0CC-4742-860F-12850730EABB}" presName="childShape" presStyleCnt="0"/>
      <dgm:spPr/>
    </dgm:pt>
    <dgm:pt modelId="{A8CCE896-DE23-4AE8-AE60-76B7C2082EBD}" type="pres">
      <dgm:prSet presAssocID="{8D8A6234-6344-407D-9166-CA192E229392}" presName="Name13" presStyleLbl="parChTrans1D2" presStyleIdx="4" presStyleCnt="11"/>
      <dgm:spPr/>
    </dgm:pt>
    <dgm:pt modelId="{08F9A934-82D7-4375-93F8-CB4CD004C6E8}" type="pres">
      <dgm:prSet presAssocID="{0DF0C51F-98AC-4879-8F02-FC439993CC31}" presName="childText" presStyleLbl="bgAcc1" presStyleIdx="4" presStyleCnt="11">
        <dgm:presLayoutVars>
          <dgm:bulletEnabled val="1"/>
        </dgm:presLayoutVars>
      </dgm:prSet>
      <dgm:spPr/>
    </dgm:pt>
    <dgm:pt modelId="{A1712455-D95B-499A-A8FB-63E6E3EE0F41}" type="pres">
      <dgm:prSet presAssocID="{D9E350BE-5F4D-452A-B9F1-1CA0F0C438E4}" presName="Name13" presStyleLbl="parChTrans1D2" presStyleIdx="5" presStyleCnt="11"/>
      <dgm:spPr/>
    </dgm:pt>
    <dgm:pt modelId="{FE891E57-EC1D-4E5B-AE78-FF4119949B0A}" type="pres">
      <dgm:prSet presAssocID="{3EE60840-E72E-4282-B04D-EF09834707E5}" presName="childText" presStyleLbl="bgAcc1" presStyleIdx="5" presStyleCnt="11">
        <dgm:presLayoutVars>
          <dgm:bulletEnabled val="1"/>
        </dgm:presLayoutVars>
      </dgm:prSet>
      <dgm:spPr/>
    </dgm:pt>
    <dgm:pt modelId="{979A09AB-A7AF-4C57-BCA2-6F68B3EE101B}" type="pres">
      <dgm:prSet presAssocID="{731AC5AE-4E81-403B-B012-8135C1FC5B86}" presName="Name13" presStyleLbl="parChTrans1D2" presStyleIdx="6" presStyleCnt="11"/>
      <dgm:spPr/>
    </dgm:pt>
    <dgm:pt modelId="{52041C63-DD3E-49B9-9758-EF0291D36A54}" type="pres">
      <dgm:prSet presAssocID="{D84C3A35-B235-4629-B565-68D307A7EBC0}" presName="childText" presStyleLbl="bgAcc1" presStyleIdx="6" presStyleCnt="11">
        <dgm:presLayoutVars>
          <dgm:bulletEnabled val="1"/>
        </dgm:presLayoutVars>
      </dgm:prSet>
      <dgm:spPr/>
    </dgm:pt>
    <dgm:pt modelId="{D1EF97AB-1B4B-4457-A3C5-92D3973C0C7D}" type="pres">
      <dgm:prSet presAssocID="{1D0707FE-C8C6-41CC-AA46-5B636210B16C}" presName="root" presStyleCnt="0"/>
      <dgm:spPr/>
    </dgm:pt>
    <dgm:pt modelId="{C736BE68-3E4D-4C55-9B8C-2DFD02FB0E6B}" type="pres">
      <dgm:prSet presAssocID="{1D0707FE-C8C6-41CC-AA46-5B636210B16C}" presName="rootComposite" presStyleCnt="0"/>
      <dgm:spPr/>
    </dgm:pt>
    <dgm:pt modelId="{161EB790-9ED0-47ED-997B-80278C9292B0}" type="pres">
      <dgm:prSet presAssocID="{1D0707FE-C8C6-41CC-AA46-5B636210B16C}" presName="rootText" presStyleLbl="node1" presStyleIdx="2" presStyleCnt="3"/>
      <dgm:spPr/>
    </dgm:pt>
    <dgm:pt modelId="{A1270CCD-6CC4-49E4-B6AB-2911436A6D5E}" type="pres">
      <dgm:prSet presAssocID="{1D0707FE-C8C6-41CC-AA46-5B636210B16C}" presName="rootConnector" presStyleLbl="node1" presStyleIdx="2" presStyleCnt="3"/>
      <dgm:spPr/>
    </dgm:pt>
    <dgm:pt modelId="{E341D041-2372-4CD1-9FFD-1D4869C7D373}" type="pres">
      <dgm:prSet presAssocID="{1D0707FE-C8C6-41CC-AA46-5B636210B16C}" presName="childShape" presStyleCnt="0"/>
      <dgm:spPr/>
    </dgm:pt>
    <dgm:pt modelId="{7944165E-218E-4EAC-872E-52681846C70B}" type="pres">
      <dgm:prSet presAssocID="{062A7F56-06FB-4E53-A192-C1339B0CA11D}" presName="Name13" presStyleLbl="parChTrans1D2" presStyleIdx="7" presStyleCnt="11"/>
      <dgm:spPr/>
    </dgm:pt>
    <dgm:pt modelId="{4D6E4C7C-C4B0-47C7-9E24-8B7140158FE5}" type="pres">
      <dgm:prSet presAssocID="{36866028-7DE1-4FEF-877A-CB369BC92201}" presName="childText" presStyleLbl="bgAcc1" presStyleIdx="7" presStyleCnt="11">
        <dgm:presLayoutVars>
          <dgm:bulletEnabled val="1"/>
        </dgm:presLayoutVars>
      </dgm:prSet>
      <dgm:spPr/>
    </dgm:pt>
    <dgm:pt modelId="{E5FB2553-C8AF-47E9-B7EF-F260349B4338}" type="pres">
      <dgm:prSet presAssocID="{36B8285A-5A70-4E94-9781-DA8771BD5876}" presName="Name13" presStyleLbl="parChTrans1D2" presStyleIdx="8" presStyleCnt="11"/>
      <dgm:spPr/>
    </dgm:pt>
    <dgm:pt modelId="{EB766F55-CC2D-48D9-BCE4-D1CAC10A702D}" type="pres">
      <dgm:prSet presAssocID="{2AC87656-7623-4E98-B84B-6074F0723F7A}" presName="childText" presStyleLbl="bgAcc1" presStyleIdx="8" presStyleCnt="11">
        <dgm:presLayoutVars>
          <dgm:bulletEnabled val="1"/>
        </dgm:presLayoutVars>
      </dgm:prSet>
      <dgm:spPr/>
    </dgm:pt>
    <dgm:pt modelId="{000751A5-1FA2-4904-81C7-D95DE93BE730}" type="pres">
      <dgm:prSet presAssocID="{EE961419-86E3-4588-BE8B-DC0BF0D3C51B}" presName="Name13" presStyleLbl="parChTrans1D2" presStyleIdx="9" presStyleCnt="11"/>
      <dgm:spPr/>
    </dgm:pt>
    <dgm:pt modelId="{3C421B15-BB3D-4D45-B2A5-E9BCE947797F}" type="pres">
      <dgm:prSet presAssocID="{0F46A0EA-7114-4FE1-B0C4-FAF3C99226B2}" presName="childText" presStyleLbl="bgAcc1" presStyleIdx="9" presStyleCnt="11">
        <dgm:presLayoutVars>
          <dgm:bulletEnabled val="1"/>
        </dgm:presLayoutVars>
      </dgm:prSet>
      <dgm:spPr/>
    </dgm:pt>
    <dgm:pt modelId="{0D1F9B68-9C33-43D6-B7C1-610685769285}" type="pres">
      <dgm:prSet presAssocID="{14850157-6C38-4D8A-A418-F913AF0E1B66}" presName="Name13" presStyleLbl="parChTrans1D2" presStyleIdx="10" presStyleCnt="11"/>
      <dgm:spPr/>
    </dgm:pt>
    <dgm:pt modelId="{89B29D4D-3A96-44B9-B6D6-05E3AE25FF89}" type="pres">
      <dgm:prSet presAssocID="{A35E089F-4FA6-473D-9029-8DC4239AFC2C}" presName="childText" presStyleLbl="bgAcc1" presStyleIdx="10" presStyleCnt="11">
        <dgm:presLayoutVars>
          <dgm:bulletEnabled val="1"/>
        </dgm:presLayoutVars>
      </dgm:prSet>
      <dgm:spPr/>
    </dgm:pt>
  </dgm:ptLst>
  <dgm:cxnLst>
    <dgm:cxn modelId="{72609702-1870-4DE1-9E24-85E245977C4E}" type="presOf" srcId="{2AC87656-7623-4E98-B84B-6074F0723F7A}" destId="{EB766F55-CC2D-48D9-BCE4-D1CAC10A702D}" srcOrd="0" destOrd="0" presId="urn:microsoft.com/office/officeart/2005/8/layout/hierarchy3"/>
    <dgm:cxn modelId="{78D09203-39B6-4EBF-8615-0AC87DF1A867}" srcId="{F2D9C7A2-1D08-4051-9B58-07E2662EC3A0}" destId="{5412DC00-BA01-4938-900D-C82402829BD4}" srcOrd="2" destOrd="0" parTransId="{AA04DEAD-528C-4286-AE13-B765FC081D69}" sibTransId="{C461481E-A84A-4755-838C-45E0F41F1529}"/>
    <dgm:cxn modelId="{BDAE540A-8F50-480C-9D74-D3BF45F23DC4}" type="presOf" srcId="{3EE60840-E72E-4282-B04D-EF09834707E5}" destId="{FE891E57-EC1D-4E5B-AE78-FF4119949B0A}" srcOrd="0" destOrd="0" presId="urn:microsoft.com/office/officeart/2005/8/layout/hierarchy3"/>
    <dgm:cxn modelId="{8E38540B-A679-4A86-B354-99825595E87C}" srcId="{5BBBF895-B0CC-4742-860F-12850730EABB}" destId="{D84C3A35-B235-4629-B565-68D307A7EBC0}" srcOrd="2" destOrd="0" parTransId="{731AC5AE-4E81-403B-B012-8135C1FC5B86}" sibTransId="{4CE4C5A7-646F-4C28-BDCA-BE005DF6FC19}"/>
    <dgm:cxn modelId="{C3F8FB0C-D753-40E5-9435-3EBA61EF8D82}" type="presOf" srcId="{D84C3A35-B235-4629-B565-68D307A7EBC0}" destId="{52041C63-DD3E-49B9-9758-EF0291D36A54}" srcOrd="0" destOrd="0" presId="urn:microsoft.com/office/officeart/2005/8/layout/hierarchy3"/>
    <dgm:cxn modelId="{7694BB0F-CCD9-4640-A20F-39B94FB020E1}" type="presOf" srcId="{1D0707FE-C8C6-41CC-AA46-5B636210B16C}" destId="{A1270CCD-6CC4-49E4-B6AB-2911436A6D5E}" srcOrd="1" destOrd="0" presId="urn:microsoft.com/office/officeart/2005/8/layout/hierarchy3"/>
    <dgm:cxn modelId="{B44CD21E-D3EA-48F6-9F09-5D0DF4130FCD}" srcId="{5BBBF895-B0CC-4742-860F-12850730EABB}" destId="{0DF0C51F-98AC-4879-8F02-FC439993CC31}" srcOrd="0" destOrd="0" parTransId="{8D8A6234-6344-407D-9166-CA192E229392}" sibTransId="{BB6FAF00-7B63-4483-B37B-460BA14330A1}"/>
    <dgm:cxn modelId="{CEA8E534-41A3-43A9-AAA1-9059A0DF2FCB}" type="presOf" srcId="{C3572B6C-6089-48F3-9435-29740E4F9B0C}" destId="{83D72C79-AA6F-44A4-8A3D-5AF17A949972}" srcOrd="0" destOrd="0" presId="urn:microsoft.com/office/officeart/2005/8/layout/hierarchy3"/>
    <dgm:cxn modelId="{F4C2E336-0AA0-454B-99A2-D1B7257C0B9A}" srcId="{E8B7E101-00A6-42D9-99FD-BC3BC5EE4F10}" destId="{1D0707FE-C8C6-41CC-AA46-5B636210B16C}" srcOrd="2" destOrd="0" parTransId="{2628D205-E0F3-4E18-AAC9-3D83A651C86E}" sibTransId="{378FEDC8-61DC-4FFC-A9BB-1021A1048996}"/>
    <dgm:cxn modelId="{EB84BC3D-492B-41CD-B681-428FEC757FAF}" srcId="{F2D9C7A2-1D08-4051-9B58-07E2662EC3A0}" destId="{9518A601-BDDB-494C-881C-667ECE6C393F}" srcOrd="1" destOrd="0" parTransId="{CB5F36B0-0096-4BD1-B875-AF48769F5BFE}" sibTransId="{93326AEA-D5BB-4822-8C47-5FCEC7D0097F}"/>
    <dgm:cxn modelId="{F4A04061-BF04-4304-B3D7-1F5591BD0125}" srcId="{F2D9C7A2-1D08-4051-9B58-07E2662EC3A0}" destId="{C79C0E7F-8306-4832-91ED-05596D9D6626}" srcOrd="0" destOrd="0" parTransId="{2036CE89-B54B-43DC-8186-AB48E1766620}" sibTransId="{007AE8A7-5421-4BB1-B7F4-90B10ACB0DC4}"/>
    <dgm:cxn modelId="{0C2FA764-467C-4443-90A2-F09B498D57CE}" type="presOf" srcId="{EE961419-86E3-4588-BE8B-DC0BF0D3C51B}" destId="{000751A5-1FA2-4904-81C7-D95DE93BE730}" srcOrd="0" destOrd="0" presId="urn:microsoft.com/office/officeart/2005/8/layout/hierarchy3"/>
    <dgm:cxn modelId="{CC2B1645-B6E0-4BBD-AC3A-2CC8A2A26F96}" type="presOf" srcId="{2036CE89-B54B-43DC-8186-AB48E1766620}" destId="{6B35E5B7-8DB1-4F7F-B7E6-79AD7D3AE0F0}" srcOrd="0" destOrd="0" presId="urn:microsoft.com/office/officeart/2005/8/layout/hierarchy3"/>
    <dgm:cxn modelId="{C1234A66-A289-4390-AF88-D1CCF0017B1E}" type="presOf" srcId="{E8B7E101-00A6-42D9-99FD-BC3BC5EE4F10}" destId="{E12BE07C-6520-4351-802B-5D9EE1DEFA73}" srcOrd="0" destOrd="0" presId="urn:microsoft.com/office/officeart/2005/8/layout/hierarchy3"/>
    <dgm:cxn modelId="{F0C8296C-62A1-472F-A5FD-3A3F0B0CB5FE}" srcId="{E8B7E101-00A6-42D9-99FD-BC3BC5EE4F10}" destId="{F2D9C7A2-1D08-4051-9B58-07E2662EC3A0}" srcOrd="0" destOrd="0" parTransId="{B64D186B-1D24-427B-8B9E-635E9AD6F58D}" sibTransId="{4D7C399F-55CE-4515-AA16-1C38B0E46C8D}"/>
    <dgm:cxn modelId="{D3EEE053-FCDB-4A05-968F-1658D44C0548}" type="presOf" srcId="{36B8285A-5A70-4E94-9781-DA8771BD5876}" destId="{E5FB2553-C8AF-47E9-B7EF-F260349B4338}" srcOrd="0" destOrd="0" presId="urn:microsoft.com/office/officeart/2005/8/layout/hierarchy3"/>
    <dgm:cxn modelId="{89F7F554-0A25-4011-BC5B-04A1DB3C176A}" type="presOf" srcId="{F2D9C7A2-1D08-4051-9B58-07E2662EC3A0}" destId="{BE6F6783-10FE-48B3-BBEA-AAC189333905}" srcOrd="1" destOrd="0" presId="urn:microsoft.com/office/officeart/2005/8/layout/hierarchy3"/>
    <dgm:cxn modelId="{10C1B778-ABFA-4AE0-AA91-C3D5CFF4176D}" type="presOf" srcId="{AA04DEAD-528C-4286-AE13-B765FC081D69}" destId="{94A1EA19-1EC0-409F-86E7-5501ACA6E69A}" srcOrd="0" destOrd="0" presId="urn:microsoft.com/office/officeart/2005/8/layout/hierarchy3"/>
    <dgm:cxn modelId="{9BD4B67C-3C61-4A4A-BBF4-8563A7D90C8A}" type="presOf" srcId="{0DF0C51F-98AC-4879-8F02-FC439993CC31}" destId="{08F9A934-82D7-4375-93F8-CB4CD004C6E8}" srcOrd="0" destOrd="0" presId="urn:microsoft.com/office/officeart/2005/8/layout/hierarchy3"/>
    <dgm:cxn modelId="{A489E98B-20A7-4A11-B84E-C6FAABB957CE}" type="presOf" srcId="{0F46A0EA-7114-4FE1-B0C4-FAF3C99226B2}" destId="{3C421B15-BB3D-4D45-B2A5-E9BCE947797F}" srcOrd="0" destOrd="0" presId="urn:microsoft.com/office/officeart/2005/8/layout/hierarchy3"/>
    <dgm:cxn modelId="{0CF0628C-8641-44D1-921E-8097ABD47C53}" type="presOf" srcId="{062A7F56-06FB-4E53-A192-C1339B0CA11D}" destId="{7944165E-218E-4EAC-872E-52681846C70B}" srcOrd="0" destOrd="0" presId="urn:microsoft.com/office/officeart/2005/8/layout/hierarchy3"/>
    <dgm:cxn modelId="{1569C88F-07A4-4CF9-9805-092DCE8B094D}" type="presOf" srcId="{9518A601-BDDB-494C-881C-667ECE6C393F}" destId="{90455169-E956-4A7B-97C9-152AC8CC31FA}" srcOrd="0" destOrd="0" presId="urn:microsoft.com/office/officeart/2005/8/layout/hierarchy3"/>
    <dgm:cxn modelId="{FAAA749D-1836-4228-8B80-DB12B229F7BD}" type="presOf" srcId="{5DA42DAC-3742-4C33-9C3A-C4C1A08A2B93}" destId="{B2B0D489-F8F8-40FC-B680-479B54AF44CB}" srcOrd="0" destOrd="0" presId="urn:microsoft.com/office/officeart/2005/8/layout/hierarchy3"/>
    <dgm:cxn modelId="{5D77E99E-D0A6-47E0-92EC-9DF5D77E4D49}" srcId="{E8B7E101-00A6-42D9-99FD-BC3BC5EE4F10}" destId="{5BBBF895-B0CC-4742-860F-12850730EABB}" srcOrd="1" destOrd="0" parTransId="{C4F93D87-182B-4DFA-A185-C90F586C715A}" sibTransId="{A177A84A-95B7-4A35-AA55-6FC06469D4AA}"/>
    <dgm:cxn modelId="{BFE0EBA4-B5AE-4BA3-97BD-634B9DA062DB}" type="presOf" srcId="{14850157-6C38-4D8A-A418-F913AF0E1B66}" destId="{0D1F9B68-9C33-43D6-B7C1-610685769285}" srcOrd="0" destOrd="0" presId="urn:microsoft.com/office/officeart/2005/8/layout/hierarchy3"/>
    <dgm:cxn modelId="{C2C70BA5-0086-43C7-BBD4-D7EB2BC30D63}" type="presOf" srcId="{CB5F36B0-0096-4BD1-B875-AF48769F5BFE}" destId="{58487045-8F42-4472-B1CF-A91512ECAC4D}" srcOrd="0" destOrd="0" presId="urn:microsoft.com/office/officeart/2005/8/layout/hierarchy3"/>
    <dgm:cxn modelId="{3EBE5FA6-85DD-4839-9888-3960479408F8}" type="presOf" srcId="{C79C0E7F-8306-4832-91ED-05596D9D6626}" destId="{1B65E322-2FF1-4637-A84E-654F4DDF21CD}" srcOrd="0" destOrd="0" presId="urn:microsoft.com/office/officeart/2005/8/layout/hierarchy3"/>
    <dgm:cxn modelId="{281719B2-A0BF-496D-B52A-0CB1D7BA59C3}" type="presOf" srcId="{5BBBF895-B0CC-4742-860F-12850730EABB}" destId="{33F09123-1255-437C-A5D6-5CED325D363D}" srcOrd="1" destOrd="0" presId="urn:microsoft.com/office/officeart/2005/8/layout/hierarchy3"/>
    <dgm:cxn modelId="{D8ADFFB7-D1CC-4B07-845B-0EC35E1A3211}" srcId="{F2D9C7A2-1D08-4051-9B58-07E2662EC3A0}" destId="{5DA42DAC-3742-4C33-9C3A-C4C1A08A2B93}" srcOrd="3" destOrd="0" parTransId="{C3572B6C-6089-48F3-9435-29740E4F9B0C}" sibTransId="{3523A231-8F7D-45CF-8ED8-6B3DB303D095}"/>
    <dgm:cxn modelId="{BAD642C0-AEC2-46D5-86E5-6D933F43132A}" type="presOf" srcId="{1D0707FE-C8C6-41CC-AA46-5B636210B16C}" destId="{161EB790-9ED0-47ED-997B-80278C9292B0}" srcOrd="0" destOrd="0" presId="urn:microsoft.com/office/officeart/2005/8/layout/hierarchy3"/>
    <dgm:cxn modelId="{5BF876C2-B4BD-44B2-8673-3CDC35FDD883}" srcId="{1D0707FE-C8C6-41CC-AA46-5B636210B16C}" destId="{A35E089F-4FA6-473D-9029-8DC4239AFC2C}" srcOrd="3" destOrd="0" parTransId="{14850157-6C38-4D8A-A418-F913AF0E1B66}" sibTransId="{80C41577-2613-4B26-872B-B02A6789CE5B}"/>
    <dgm:cxn modelId="{27F95EC8-C22F-4301-9E3A-3087452980AA}" type="presOf" srcId="{5412DC00-BA01-4938-900D-C82402829BD4}" destId="{BDC7BDEA-4844-47D6-AEF4-967BBB36A1C1}" srcOrd="0" destOrd="0" presId="urn:microsoft.com/office/officeart/2005/8/layout/hierarchy3"/>
    <dgm:cxn modelId="{47037EC9-0525-4A4F-AE1B-FF7C5CB75593}" srcId="{1D0707FE-C8C6-41CC-AA46-5B636210B16C}" destId="{0F46A0EA-7114-4FE1-B0C4-FAF3C99226B2}" srcOrd="2" destOrd="0" parTransId="{EE961419-86E3-4588-BE8B-DC0BF0D3C51B}" sibTransId="{F1BC0B66-7AED-4614-B52B-1437B92733C4}"/>
    <dgm:cxn modelId="{01BC00CA-6FD7-44B4-B4AF-5782D4C0FC59}" type="presOf" srcId="{F2D9C7A2-1D08-4051-9B58-07E2662EC3A0}" destId="{01653D2B-80BB-4312-ABAC-3566DAEA10C1}" srcOrd="0" destOrd="0" presId="urn:microsoft.com/office/officeart/2005/8/layout/hierarchy3"/>
    <dgm:cxn modelId="{DB7601D6-1CE2-4F07-B966-983EDC689F46}" type="presOf" srcId="{5BBBF895-B0CC-4742-860F-12850730EABB}" destId="{C4AC4D5D-839C-461B-B355-DEC12A194287}" srcOrd="0" destOrd="0" presId="urn:microsoft.com/office/officeart/2005/8/layout/hierarchy3"/>
    <dgm:cxn modelId="{4C718BD7-1BC1-43B4-8C4D-4AEA23999CD6}" type="presOf" srcId="{A35E089F-4FA6-473D-9029-8DC4239AFC2C}" destId="{89B29D4D-3A96-44B9-B6D6-05E3AE25FF89}" srcOrd="0" destOrd="0" presId="urn:microsoft.com/office/officeart/2005/8/layout/hierarchy3"/>
    <dgm:cxn modelId="{D9EC82DE-BC01-4FB5-AF97-FB1C2649D25E}" type="presOf" srcId="{36866028-7DE1-4FEF-877A-CB369BC92201}" destId="{4D6E4C7C-C4B0-47C7-9E24-8B7140158FE5}" srcOrd="0" destOrd="0" presId="urn:microsoft.com/office/officeart/2005/8/layout/hierarchy3"/>
    <dgm:cxn modelId="{B7F362DF-93F7-4B32-81AA-646E46BD2A63}" srcId="{1D0707FE-C8C6-41CC-AA46-5B636210B16C}" destId="{2AC87656-7623-4E98-B84B-6074F0723F7A}" srcOrd="1" destOrd="0" parTransId="{36B8285A-5A70-4E94-9781-DA8771BD5876}" sibTransId="{4B4FF981-AF4F-4B0E-B0F4-11EA91B69911}"/>
    <dgm:cxn modelId="{EF025DE4-20CB-4DC8-8020-F49147FA1D5A}" type="presOf" srcId="{D9E350BE-5F4D-452A-B9F1-1CA0F0C438E4}" destId="{A1712455-D95B-499A-A8FB-63E6E3EE0F41}" srcOrd="0" destOrd="0" presId="urn:microsoft.com/office/officeart/2005/8/layout/hierarchy3"/>
    <dgm:cxn modelId="{E91EE1E5-8457-4F61-B1B7-DA56AAD93AAD}" type="presOf" srcId="{731AC5AE-4E81-403B-B012-8135C1FC5B86}" destId="{979A09AB-A7AF-4C57-BCA2-6F68B3EE101B}" srcOrd="0" destOrd="0" presId="urn:microsoft.com/office/officeart/2005/8/layout/hierarchy3"/>
    <dgm:cxn modelId="{E57D52EF-EBBE-4574-AD87-AB440C07BBDD}" srcId="{5BBBF895-B0CC-4742-860F-12850730EABB}" destId="{3EE60840-E72E-4282-B04D-EF09834707E5}" srcOrd="1" destOrd="0" parTransId="{D9E350BE-5F4D-452A-B9F1-1CA0F0C438E4}" sibTransId="{12FA0F27-07AF-42D5-BCB3-8536C3A79B41}"/>
    <dgm:cxn modelId="{1AEF91F0-4230-4FF1-A28A-F110993E802F}" srcId="{1D0707FE-C8C6-41CC-AA46-5B636210B16C}" destId="{36866028-7DE1-4FEF-877A-CB369BC92201}" srcOrd="0" destOrd="0" parTransId="{062A7F56-06FB-4E53-A192-C1339B0CA11D}" sibTransId="{0D867C28-451E-4429-86B9-7DDDCDD95263}"/>
    <dgm:cxn modelId="{10D571F4-F5DC-4DD4-8E49-1730FEB6C2CD}" type="presOf" srcId="{8D8A6234-6344-407D-9166-CA192E229392}" destId="{A8CCE896-DE23-4AE8-AE60-76B7C2082EBD}" srcOrd="0" destOrd="0" presId="urn:microsoft.com/office/officeart/2005/8/layout/hierarchy3"/>
    <dgm:cxn modelId="{95846F50-E36B-4E57-9181-99012438D4BD}" type="presParOf" srcId="{E12BE07C-6520-4351-802B-5D9EE1DEFA73}" destId="{AFD5F15E-7FDD-4DD8-9509-E28F4556D33E}" srcOrd="0" destOrd="0" presId="urn:microsoft.com/office/officeart/2005/8/layout/hierarchy3"/>
    <dgm:cxn modelId="{EC8CBD7B-8D03-47CD-B08B-D71B71790527}" type="presParOf" srcId="{AFD5F15E-7FDD-4DD8-9509-E28F4556D33E}" destId="{427CD972-1E09-497B-AEC8-33D25476BA22}" srcOrd="0" destOrd="0" presId="urn:microsoft.com/office/officeart/2005/8/layout/hierarchy3"/>
    <dgm:cxn modelId="{1D261ECB-43C1-4A5B-AA89-45784885E0D6}" type="presParOf" srcId="{427CD972-1E09-497B-AEC8-33D25476BA22}" destId="{01653D2B-80BB-4312-ABAC-3566DAEA10C1}" srcOrd="0" destOrd="0" presId="urn:microsoft.com/office/officeart/2005/8/layout/hierarchy3"/>
    <dgm:cxn modelId="{4BB24DBA-8274-4765-AC02-A7F0B425309F}" type="presParOf" srcId="{427CD972-1E09-497B-AEC8-33D25476BA22}" destId="{BE6F6783-10FE-48B3-BBEA-AAC189333905}" srcOrd="1" destOrd="0" presId="urn:microsoft.com/office/officeart/2005/8/layout/hierarchy3"/>
    <dgm:cxn modelId="{EE393458-5892-4504-8116-69448F571FB8}" type="presParOf" srcId="{AFD5F15E-7FDD-4DD8-9509-E28F4556D33E}" destId="{16E6E7A5-F6C9-4CAC-84A5-A3972CFBBF25}" srcOrd="1" destOrd="0" presId="urn:microsoft.com/office/officeart/2005/8/layout/hierarchy3"/>
    <dgm:cxn modelId="{6F0D1896-9802-465F-BB22-985A3EF59AEF}" type="presParOf" srcId="{16E6E7A5-F6C9-4CAC-84A5-A3972CFBBF25}" destId="{6B35E5B7-8DB1-4F7F-B7E6-79AD7D3AE0F0}" srcOrd="0" destOrd="0" presId="urn:microsoft.com/office/officeart/2005/8/layout/hierarchy3"/>
    <dgm:cxn modelId="{4E002996-01DE-47C4-A8EA-A1EC250F00AA}" type="presParOf" srcId="{16E6E7A5-F6C9-4CAC-84A5-A3972CFBBF25}" destId="{1B65E322-2FF1-4637-A84E-654F4DDF21CD}" srcOrd="1" destOrd="0" presId="urn:microsoft.com/office/officeart/2005/8/layout/hierarchy3"/>
    <dgm:cxn modelId="{4E293311-CC0C-406D-9ADF-F6F016D4B5AB}" type="presParOf" srcId="{16E6E7A5-F6C9-4CAC-84A5-A3972CFBBF25}" destId="{58487045-8F42-4472-B1CF-A91512ECAC4D}" srcOrd="2" destOrd="0" presId="urn:microsoft.com/office/officeart/2005/8/layout/hierarchy3"/>
    <dgm:cxn modelId="{B1A6322D-8EBF-4C1D-B803-BD5F66051465}" type="presParOf" srcId="{16E6E7A5-F6C9-4CAC-84A5-A3972CFBBF25}" destId="{90455169-E956-4A7B-97C9-152AC8CC31FA}" srcOrd="3" destOrd="0" presId="urn:microsoft.com/office/officeart/2005/8/layout/hierarchy3"/>
    <dgm:cxn modelId="{78AD7EC6-786A-462A-94CD-CA842F29B091}" type="presParOf" srcId="{16E6E7A5-F6C9-4CAC-84A5-A3972CFBBF25}" destId="{94A1EA19-1EC0-409F-86E7-5501ACA6E69A}" srcOrd="4" destOrd="0" presId="urn:microsoft.com/office/officeart/2005/8/layout/hierarchy3"/>
    <dgm:cxn modelId="{69E69322-CE33-4C34-8769-19ECD9F7D26E}" type="presParOf" srcId="{16E6E7A5-F6C9-4CAC-84A5-A3972CFBBF25}" destId="{BDC7BDEA-4844-47D6-AEF4-967BBB36A1C1}" srcOrd="5" destOrd="0" presId="urn:microsoft.com/office/officeart/2005/8/layout/hierarchy3"/>
    <dgm:cxn modelId="{EE46DC09-E459-4FFB-9478-DD55BE314F45}" type="presParOf" srcId="{16E6E7A5-F6C9-4CAC-84A5-A3972CFBBF25}" destId="{83D72C79-AA6F-44A4-8A3D-5AF17A949972}" srcOrd="6" destOrd="0" presId="urn:microsoft.com/office/officeart/2005/8/layout/hierarchy3"/>
    <dgm:cxn modelId="{8DEFF9F0-BF37-40FD-8400-126E5821BDC2}" type="presParOf" srcId="{16E6E7A5-F6C9-4CAC-84A5-A3972CFBBF25}" destId="{B2B0D489-F8F8-40FC-B680-479B54AF44CB}" srcOrd="7" destOrd="0" presId="urn:microsoft.com/office/officeart/2005/8/layout/hierarchy3"/>
    <dgm:cxn modelId="{0AB148A5-52CE-4756-BE26-C260649D8A79}" type="presParOf" srcId="{E12BE07C-6520-4351-802B-5D9EE1DEFA73}" destId="{9C57372A-84BB-464B-ADA3-E2FFBB939409}" srcOrd="1" destOrd="0" presId="urn:microsoft.com/office/officeart/2005/8/layout/hierarchy3"/>
    <dgm:cxn modelId="{DDB7E152-02B4-44B9-8640-284D04F7D0A8}" type="presParOf" srcId="{9C57372A-84BB-464B-ADA3-E2FFBB939409}" destId="{BF1D642E-2E74-4353-8CAB-A3355771B253}" srcOrd="0" destOrd="0" presId="urn:microsoft.com/office/officeart/2005/8/layout/hierarchy3"/>
    <dgm:cxn modelId="{6551AAA8-BA20-41F2-B86B-6F66B9648404}" type="presParOf" srcId="{BF1D642E-2E74-4353-8CAB-A3355771B253}" destId="{C4AC4D5D-839C-461B-B355-DEC12A194287}" srcOrd="0" destOrd="0" presId="urn:microsoft.com/office/officeart/2005/8/layout/hierarchy3"/>
    <dgm:cxn modelId="{C9BA4DAD-1002-4B48-97AF-8B2E8328A951}" type="presParOf" srcId="{BF1D642E-2E74-4353-8CAB-A3355771B253}" destId="{33F09123-1255-437C-A5D6-5CED325D363D}" srcOrd="1" destOrd="0" presId="urn:microsoft.com/office/officeart/2005/8/layout/hierarchy3"/>
    <dgm:cxn modelId="{3DE70440-E95B-42E2-A8F5-BC2821698D6B}" type="presParOf" srcId="{9C57372A-84BB-464B-ADA3-E2FFBB939409}" destId="{A7A01DB5-CCC0-4FCC-AF79-1134C2BE15B4}" srcOrd="1" destOrd="0" presId="urn:microsoft.com/office/officeart/2005/8/layout/hierarchy3"/>
    <dgm:cxn modelId="{3EAC25C3-0FFE-4691-BE25-B039C528C161}" type="presParOf" srcId="{A7A01DB5-CCC0-4FCC-AF79-1134C2BE15B4}" destId="{A8CCE896-DE23-4AE8-AE60-76B7C2082EBD}" srcOrd="0" destOrd="0" presId="urn:microsoft.com/office/officeart/2005/8/layout/hierarchy3"/>
    <dgm:cxn modelId="{77F3EE9F-F3C3-43A6-871B-B35BE5BB9A69}" type="presParOf" srcId="{A7A01DB5-CCC0-4FCC-AF79-1134C2BE15B4}" destId="{08F9A934-82D7-4375-93F8-CB4CD004C6E8}" srcOrd="1" destOrd="0" presId="urn:microsoft.com/office/officeart/2005/8/layout/hierarchy3"/>
    <dgm:cxn modelId="{2B396638-1C5F-44D5-8739-1D3A397DD750}" type="presParOf" srcId="{A7A01DB5-CCC0-4FCC-AF79-1134C2BE15B4}" destId="{A1712455-D95B-499A-A8FB-63E6E3EE0F41}" srcOrd="2" destOrd="0" presId="urn:microsoft.com/office/officeart/2005/8/layout/hierarchy3"/>
    <dgm:cxn modelId="{F9C0258E-179F-462A-9CFF-A0D401076AB7}" type="presParOf" srcId="{A7A01DB5-CCC0-4FCC-AF79-1134C2BE15B4}" destId="{FE891E57-EC1D-4E5B-AE78-FF4119949B0A}" srcOrd="3" destOrd="0" presId="urn:microsoft.com/office/officeart/2005/8/layout/hierarchy3"/>
    <dgm:cxn modelId="{E82C2EF2-4942-4DDC-977C-5FA7128A0473}" type="presParOf" srcId="{A7A01DB5-CCC0-4FCC-AF79-1134C2BE15B4}" destId="{979A09AB-A7AF-4C57-BCA2-6F68B3EE101B}" srcOrd="4" destOrd="0" presId="urn:microsoft.com/office/officeart/2005/8/layout/hierarchy3"/>
    <dgm:cxn modelId="{2B8FBD27-1C23-4D27-9066-74882BA133BA}" type="presParOf" srcId="{A7A01DB5-CCC0-4FCC-AF79-1134C2BE15B4}" destId="{52041C63-DD3E-49B9-9758-EF0291D36A54}" srcOrd="5" destOrd="0" presId="urn:microsoft.com/office/officeart/2005/8/layout/hierarchy3"/>
    <dgm:cxn modelId="{1A52B9EB-C359-43E9-B78A-5219F754FD97}" type="presParOf" srcId="{E12BE07C-6520-4351-802B-5D9EE1DEFA73}" destId="{D1EF97AB-1B4B-4457-A3C5-92D3973C0C7D}" srcOrd="2" destOrd="0" presId="urn:microsoft.com/office/officeart/2005/8/layout/hierarchy3"/>
    <dgm:cxn modelId="{BFEC6C7D-FF91-4EC3-89C3-577A2B627763}" type="presParOf" srcId="{D1EF97AB-1B4B-4457-A3C5-92D3973C0C7D}" destId="{C736BE68-3E4D-4C55-9B8C-2DFD02FB0E6B}" srcOrd="0" destOrd="0" presId="urn:microsoft.com/office/officeart/2005/8/layout/hierarchy3"/>
    <dgm:cxn modelId="{E37A63FA-72AC-482C-8685-197216360DEC}" type="presParOf" srcId="{C736BE68-3E4D-4C55-9B8C-2DFD02FB0E6B}" destId="{161EB790-9ED0-47ED-997B-80278C9292B0}" srcOrd="0" destOrd="0" presId="urn:microsoft.com/office/officeart/2005/8/layout/hierarchy3"/>
    <dgm:cxn modelId="{1E522A60-8DB3-444B-88D2-896133234EA2}" type="presParOf" srcId="{C736BE68-3E4D-4C55-9B8C-2DFD02FB0E6B}" destId="{A1270CCD-6CC4-49E4-B6AB-2911436A6D5E}" srcOrd="1" destOrd="0" presId="urn:microsoft.com/office/officeart/2005/8/layout/hierarchy3"/>
    <dgm:cxn modelId="{4EA57962-77A2-43AD-923C-C408EE33EB69}" type="presParOf" srcId="{D1EF97AB-1B4B-4457-A3C5-92D3973C0C7D}" destId="{E341D041-2372-4CD1-9FFD-1D4869C7D373}" srcOrd="1" destOrd="0" presId="urn:microsoft.com/office/officeart/2005/8/layout/hierarchy3"/>
    <dgm:cxn modelId="{77074258-51EF-4609-8DE3-4498734B7FDA}" type="presParOf" srcId="{E341D041-2372-4CD1-9FFD-1D4869C7D373}" destId="{7944165E-218E-4EAC-872E-52681846C70B}" srcOrd="0" destOrd="0" presId="urn:microsoft.com/office/officeart/2005/8/layout/hierarchy3"/>
    <dgm:cxn modelId="{DA310785-CFB5-417E-9C1B-6F32391AC2C7}" type="presParOf" srcId="{E341D041-2372-4CD1-9FFD-1D4869C7D373}" destId="{4D6E4C7C-C4B0-47C7-9E24-8B7140158FE5}" srcOrd="1" destOrd="0" presId="urn:microsoft.com/office/officeart/2005/8/layout/hierarchy3"/>
    <dgm:cxn modelId="{6BEBDC72-EF7D-410C-BD15-4AFEFECE0AE4}" type="presParOf" srcId="{E341D041-2372-4CD1-9FFD-1D4869C7D373}" destId="{E5FB2553-C8AF-47E9-B7EF-F260349B4338}" srcOrd="2" destOrd="0" presId="urn:microsoft.com/office/officeart/2005/8/layout/hierarchy3"/>
    <dgm:cxn modelId="{F2476ECD-4901-4633-807E-3CE159692F02}" type="presParOf" srcId="{E341D041-2372-4CD1-9FFD-1D4869C7D373}" destId="{EB766F55-CC2D-48D9-BCE4-D1CAC10A702D}" srcOrd="3" destOrd="0" presId="urn:microsoft.com/office/officeart/2005/8/layout/hierarchy3"/>
    <dgm:cxn modelId="{131B3EE0-FAAF-4857-94B0-443AFE7E468C}" type="presParOf" srcId="{E341D041-2372-4CD1-9FFD-1D4869C7D373}" destId="{000751A5-1FA2-4904-81C7-D95DE93BE730}" srcOrd="4" destOrd="0" presId="urn:microsoft.com/office/officeart/2005/8/layout/hierarchy3"/>
    <dgm:cxn modelId="{D03416DA-3D69-45C9-B029-E92E35D63F86}" type="presParOf" srcId="{E341D041-2372-4CD1-9FFD-1D4869C7D373}" destId="{3C421B15-BB3D-4D45-B2A5-E9BCE947797F}" srcOrd="5" destOrd="0" presId="urn:microsoft.com/office/officeart/2005/8/layout/hierarchy3"/>
    <dgm:cxn modelId="{DBD754A5-37AF-4940-B737-4E8418BD0575}" type="presParOf" srcId="{E341D041-2372-4CD1-9FFD-1D4869C7D373}" destId="{0D1F9B68-9C33-43D6-B7C1-610685769285}" srcOrd="6" destOrd="0" presId="urn:microsoft.com/office/officeart/2005/8/layout/hierarchy3"/>
    <dgm:cxn modelId="{9A9091CF-0A78-4295-9CCE-B79AFB493408}" type="presParOf" srcId="{E341D041-2372-4CD1-9FFD-1D4869C7D373}" destId="{89B29D4D-3A96-44B9-B6D6-05E3AE25FF89}" srcOrd="7"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FB2DA8-9E2E-4961-B763-8CA56E7F911D}" type="doc">
      <dgm:prSet loTypeId="urn:microsoft.com/office/officeart/2005/8/layout/vList2" loCatId="list" qsTypeId="urn:microsoft.com/office/officeart/2005/8/quickstyle/simple2" qsCatId="simple" csTypeId="urn:microsoft.com/office/officeart/2005/8/colors/accent2_2" csCatId="accent2"/>
      <dgm:spPr/>
      <dgm:t>
        <a:bodyPr/>
        <a:lstStyle/>
        <a:p>
          <a:endParaRPr lang="en-IN"/>
        </a:p>
      </dgm:t>
    </dgm:pt>
    <dgm:pt modelId="{818E998E-9641-4AB3-B4D5-777BD763B7C3}">
      <dgm:prSet/>
      <dgm:spPr/>
      <dgm:t>
        <a:bodyPr/>
        <a:lstStyle/>
        <a:p>
          <a:r>
            <a:rPr lang="en-US" b="0" i="0" dirty="0"/>
            <a:t>Fully Connecter layer in linalg dialect is represented by ‘</a:t>
          </a:r>
          <a:r>
            <a:rPr lang="en-US" b="0" i="0" dirty="0" err="1"/>
            <a:t>linalg.batch_matmul</a:t>
          </a:r>
          <a:r>
            <a:rPr lang="en-US" b="0" i="0" dirty="0"/>
            <a:t>’.</a:t>
          </a:r>
          <a:endParaRPr lang="en-IN" dirty="0"/>
        </a:p>
      </dgm:t>
    </dgm:pt>
    <dgm:pt modelId="{A6414313-DFBB-4030-BA3C-91293000E03F}" type="parTrans" cxnId="{F51FCF76-9A81-4CAC-80B5-13B253412CB3}">
      <dgm:prSet/>
      <dgm:spPr/>
      <dgm:t>
        <a:bodyPr/>
        <a:lstStyle/>
        <a:p>
          <a:endParaRPr lang="en-IN"/>
        </a:p>
      </dgm:t>
    </dgm:pt>
    <dgm:pt modelId="{EFB4AF74-E4DA-4301-B8C1-B48173321267}" type="sibTrans" cxnId="{F51FCF76-9A81-4CAC-80B5-13B253412CB3}">
      <dgm:prSet/>
      <dgm:spPr/>
      <dgm:t>
        <a:bodyPr/>
        <a:lstStyle/>
        <a:p>
          <a:endParaRPr lang="en-IN"/>
        </a:p>
      </dgm:t>
    </dgm:pt>
    <dgm:pt modelId="{5AA1B8A6-74F4-4E16-93EA-2C66959EA0A4}" type="pres">
      <dgm:prSet presAssocID="{2CFB2DA8-9E2E-4961-B763-8CA56E7F911D}" presName="linear" presStyleCnt="0">
        <dgm:presLayoutVars>
          <dgm:animLvl val="lvl"/>
          <dgm:resizeHandles val="exact"/>
        </dgm:presLayoutVars>
      </dgm:prSet>
      <dgm:spPr/>
    </dgm:pt>
    <dgm:pt modelId="{299FB95A-2465-41DA-8405-49B18B00D7E5}" type="pres">
      <dgm:prSet presAssocID="{818E998E-9641-4AB3-B4D5-777BD763B7C3}" presName="parentText" presStyleLbl="node1" presStyleIdx="0" presStyleCnt="1">
        <dgm:presLayoutVars>
          <dgm:chMax val="0"/>
          <dgm:bulletEnabled val="1"/>
        </dgm:presLayoutVars>
      </dgm:prSet>
      <dgm:spPr/>
    </dgm:pt>
  </dgm:ptLst>
  <dgm:cxnLst>
    <dgm:cxn modelId="{E3DB7B17-31BD-4955-8B5B-9B1BEA1B18A6}" type="presOf" srcId="{2CFB2DA8-9E2E-4961-B763-8CA56E7F911D}" destId="{5AA1B8A6-74F4-4E16-93EA-2C66959EA0A4}" srcOrd="0" destOrd="0" presId="urn:microsoft.com/office/officeart/2005/8/layout/vList2"/>
    <dgm:cxn modelId="{F51FCF76-9A81-4CAC-80B5-13B253412CB3}" srcId="{2CFB2DA8-9E2E-4961-B763-8CA56E7F911D}" destId="{818E998E-9641-4AB3-B4D5-777BD763B7C3}" srcOrd="0" destOrd="0" parTransId="{A6414313-DFBB-4030-BA3C-91293000E03F}" sibTransId="{EFB4AF74-E4DA-4301-B8C1-B48173321267}"/>
    <dgm:cxn modelId="{48879DFA-BF1D-4867-8C7C-CEF16C491252}" type="presOf" srcId="{818E998E-9641-4AB3-B4D5-777BD763B7C3}" destId="{299FB95A-2465-41DA-8405-49B18B00D7E5}" srcOrd="0" destOrd="0" presId="urn:microsoft.com/office/officeart/2005/8/layout/vList2"/>
    <dgm:cxn modelId="{B4A17C03-5E96-43AE-8E09-DA91C2D079F5}" type="presParOf" srcId="{5AA1B8A6-74F4-4E16-93EA-2C66959EA0A4}" destId="{299FB95A-2465-41DA-8405-49B18B00D7E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7F975F-8BEA-46EA-9074-F7750C1AD6BC}" type="doc">
      <dgm:prSet loTypeId="urn:microsoft.com/office/officeart/2005/8/layout/hierarchy3" loCatId="hierarchy" qsTypeId="urn:microsoft.com/office/officeart/2005/8/quickstyle/simple2" qsCatId="simple" csTypeId="urn:microsoft.com/office/officeart/2005/8/colors/accent2_2" csCatId="accent2" phldr="1"/>
      <dgm:spPr/>
      <dgm:t>
        <a:bodyPr/>
        <a:lstStyle/>
        <a:p>
          <a:endParaRPr lang="en-IN"/>
        </a:p>
      </dgm:t>
    </dgm:pt>
    <dgm:pt modelId="{862A2BC6-5C26-48E7-A7CC-12BA070F35C1}">
      <dgm:prSet/>
      <dgm:spPr/>
      <dgm:t>
        <a:bodyPr/>
        <a:lstStyle/>
        <a:p>
          <a:r>
            <a:rPr lang="en-IN" b="0" i="0" dirty="0"/>
            <a:t>Input feature map ‘nhw’:</a:t>
          </a:r>
          <a:endParaRPr lang="en-IN" dirty="0"/>
        </a:p>
      </dgm:t>
    </dgm:pt>
    <dgm:pt modelId="{D99F5F08-C55C-40F1-9255-FB4A69242B54}" type="parTrans" cxnId="{6684072B-91A9-4B1F-8A17-7688A5D3FE89}">
      <dgm:prSet/>
      <dgm:spPr/>
      <dgm:t>
        <a:bodyPr/>
        <a:lstStyle/>
        <a:p>
          <a:endParaRPr lang="en-IN"/>
        </a:p>
      </dgm:t>
    </dgm:pt>
    <dgm:pt modelId="{4C8A0394-8C42-42F6-A571-5ACB1DEE2A9F}" type="sibTrans" cxnId="{6684072B-91A9-4B1F-8A17-7688A5D3FE89}">
      <dgm:prSet/>
      <dgm:spPr/>
      <dgm:t>
        <a:bodyPr/>
        <a:lstStyle/>
        <a:p>
          <a:endParaRPr lang="en-IN"/>
        </a:p>
      </dgm:t>
    </dgm:pt>
    <dgm:pt modelId="{1DD5B2F0-E3B2-460E-A0FB-C2D1F4F11BC2}">
      <dgm:prSet/>
      <dgm:spPr/>
      <dgm:t>
        <a:bodyPr/>
        <a:lstStyle/>
        <a:p>
          <a:r>
            <a:rPr lang="en-IN" b="0" i="0" dirty="0"/>
            <a:t>n: Batch number</a:t>
          </a:r>
          <a:endParaRPr lang="en-IN" dirty="0"/>
        </a:p>
      </dgm:t>
    </dgm:pt>
    <dgm:pt modelId="{D6ADEC49-BE1A-406A-B33E-720E8636C680}" type="parTrans" cxnId="{6763A73E-1A9C-41E5-AB15-B4281E736B2B}">
      <dgm:prSet/>
      <dgm:spPr/>
      <dgm:t>
        <a:bodyPr/>
        <a:lstStyle/>
        <a:p>
          <a:endParaRPr lang="en-IN"/>
        </a:p>
      </dgm:t>
    </dgm:pt>
    <dgm:pt modelId="{7182AEA5-E3CD-4F46-9D42-28A80DDD297F}" type="sibTrans" cxnId="{6763A73E-1A9C-41E5-AB15-B4281E736B2B}">
      <dgm:prSet/>
      <dgm:spPr/>
      <dgm:t>
        <a:bodyPr/>
        <a:lstStyle/>
        <a:p>
          <a:endParaRPr lang="en-IN"/>
        </a:p>
      </dgm:t>
    </dgm:pt>
    <dgm:pt modelId="{50D25C9F-DBB2-4DC2-A78E-A3E5D0BEF593}">
      <dgm:prSet/>
      <dgm:spPr/>
      <dgm:t>
        <a:bodyPr/>
        <a:lstStyle/>
        <a:p>
          <a:r>
            <a:rPr lang="en-IN" b="0" i="0" dirty="0"/>
            <a:t>h: Input height</a:t>
          </a:r>
          <a:endParaRPr lang="en-IN" dirty="0"/>
        </a:p>
      </dgm:t>
    </dgm:pt>
    <dgm:pt modelId="{22848C4B-44D8-44F7-90E8-58943AA2C893}" type="parTrans" cxnId="{F93ED5C6-C1E6-4372-8E78-7322094696AA}">
      <dgm:prSet/>
      <dgm:spPr/>
      <dgm:t>
        <a:bodyPr/>
        <a:lstStyle/>
        <a:p>
          <a:endParaRPr lang="en-IN"/>
        </a:p>
      </dgm:t>
    </dgm:pt>
    <dgm:pt modelId="{8100E790-72B6-44DD-B564-943676F89719}" type="sibTrans" cxnId="{F93ED5C6-C1E6-4372-8E78-7322094696AA}">
      <dgm:prSet/>
      <dgm:spPr/>
      <dgm:t>
        <a:bodyPr/>
        <a:lstStyle/>
        <a:p>
          <a:endParaRPr lang="en-IN"/>
        </a:p>
      </dgm:t>
    </dgm:pt>
    <dgm:pt modelId="{3C37080B-C4E6-4FE3-92DE-9F56E4EBE381}">
      <dgm:prSet/>
      <dgm:spPr/>
      <dgm:t>
        <a:bodyPr/>
        <a:lstStyle/>
        <a:p>
          <a:r>
            <a:rPr lang="en-IN" b="0" i="0" dirty="0"/>
            <a:t>w: Input width</a:t>
          </a:r>
          <a:endParaRPr lang="en-IN" dirty="0"/>
        </a:p>
      </dgm:t>
    </dgm:pt>
    <dgm:pt modelId="{301D3071-7550-47F0-B1B3-1F8693F3FF82}" type="parTrans" cxnId="{12937F23-F698-43A0-83F6-746E249A8990}">
      <dgm:prSet/>
      <dgm:spPr/>
      <dgm:t>
        <a:bodyPr/>
        <a:lstStyle/>
        <a:p>
          <a:endParaRPr lang="en-IN"/>
        </a:p>
      </dgm:t>
    </dgm:pt>
    <dgm:pt modelId="{6CF1E9B4-2ED7-4C6F-BF19-A3FC1C6FE712}" type="sibTrans" cxnId="{12937F23-F698-43A0-83F6-746E249A8990}">
      <dgm:prSet/>
      <dgm:spPr/>
      <dgm:t>
        <a:bodyPr/>
        <a:lstStyle/>
        <a:p>
          <a:endParaRPr lang="en-IN"/>
        </a:p>
      </dgm:t>
    </dgm:pt>
    <dgm:pt modelId="{2ADC8CBF-00A7-4D6C-8DEA-E5D1E464E89E}">
      <dgm:prSet/>
      <dgm:spPr/>
      <dgm:t>
        <a:bodyPr/>
        <a:lstStyle/>
        <a:p>
          <a:r>
            <a:rPr lang="en-IN" b="0" i="0" dirty="0"/>
            <a:t>Weight matrix:</a:t>
          </a:r>
          <a:endParaRPr lang="en-IN" dirty="0"/>
        </a:p>
      </dgm:t>
    </dgm:pt>
    <dgm:pt modelId="{5E698277-8DA3-4D7A-B070-1A6BDFBC1EC2}" type="parTrans" cxnId="{CD75963A-A4E1-4835-B0D9-8121EFFFC738}">
      <dgm:prSet/>
      <dgm:spPr/>
      <dgm:t>
        <a:bodyPr/>
        <a:lstStyle/>
        <a:p>
          <a:endParaRPr lang="en-IN"/>
        </a:p>
      </dgm:t>
    </dgm:pt>
    <dgm:pt modelId="{C64EA1DB-C132-42A5-93A7-B8743A363DBB}" type="sibTrans" cxnId="{CD75963A-A4E1-4835-B0D9-8121EFFFC738}">
      <dgm:prSet/>
      <dgm:spPr/>
      <dgm:t>
        <a:bodyPr/>
        <a:lstStyle/>
        <a:p>
          <a:endParaRPr lang="en-IN"/>
        </a:p>
      </dgm:t>
    </dgm:pt>
    <dgm:pt modelId="{BBEB3B66-2717-497F-B0D6-AA2B98ABE662}">
      <dgm:prSet/>
      <dgm:spPr/>
      <dgm:t>
        <a:bodyPr/>
        <a:lstStyle/>
        <a:p>
          <a:r>
            <a:rPr lang="en-IN" b="0" i="0" dirty="0"/>
            <a:t>n: Batch number </a:t>
          </a:r>
          <a:endParaRPr lang="en-IN" dirty="0"/>
        </a:p>
      </dgm:t>
    </dgm:pt>
    <dgm:pt modelId="{03DD5564-0ED7-4782-A397-3482CCC5AA00}" type="parTrans" cxnId="{B3A02A45-5B50-425B-9007-D4DC38891F68}">
      <dgm:prSet/>
      <dgm:spPr/>
      <dgm:t>
        <a:bodyPr/>
        <a:lstStyle/>
        <a:p>
          <a:endParaRPr lang="en-IN"/>
        </a:p>
      </dgm:t>
    </dgm:pt>
    <dgm:pt modelId="{00E7FA6D-8DD4-4FD0-8B51-27D1EA3FD98E}" type="sibTrans" cxnId="{B3A02A45-5B50-425B-9007-D4DC38891F68}">
      <dgm:prSet/>
      <dgm:spPr/>
      <dgm:t>
        <a:bodyPr/>
        <a:lstStyle/>
        <a:p>
          <a:endParaRPr lang="en-IN"/>
        </a:p>
      </dgm:t>
    </dgm:pt>
    <dgm:pt modelId="{368AE994-F8A8-49A8-B58F-770D3C60FB18}">
      <dgm:prSet/>
      <dgm:spPr/>
      <dgm:t>
        <a:bodyPr/>
        <a:lstStyle/>
        <a:p>
          <a:r>
            <a:rPr lang="en-IN" b="0" i="0" dirty="0"/>
            <a:t>h: Weight matrix height</a:t>
          </a:r>
          <a:endParaRPr lang="en-IN" dirty="0"/>
        </a:p>
      </dgm:t>
    </dgm:pt>
    <dgm:pt modelId="{EAC4AD29-59B2-4FEB-AC5B-1A4E8AECD49B}" type="parTrans" cxnId="{0F5A3E18-BF20-4A22-A8CF-9B09E3F6C3DF}">
      <dgm:prSet/>
      <dgm:spPr/>
      <dgm:t>
        <a:bodyPr/>
        <a:lstStyle/>
        <a:p>
          <a:endParaRPr lang="en-IN"/>
        </a:p>
      </dgm:t>
    </dgm:pt>
    <dgm:pt modelId="{E31E3CA8-D250-45C0-A4BA-B7092EDB4CEB}" type="sibTrans" cxnId="{0F5A3E18-BF20-4A22-A8CF-9B09E3F6C3DF}">
      <dgm:prSet/>
      <dgm:spPr/>
      <dgm:t>
        <a:bodyPr/>
        <a:lstStyle/>
        <a:p>
          <a:endParaRPr lang="en-IN"/>
        </a:p>
      </dgm:t>
    </dgm:pt>
    <dgm:pt modelId="{DF0B0C57-CF40-4D55-A0BA-871530C936ED}">
      <dgm:prSet/>
      <dgm:spPr/>
      <dgm:t>
        <a:bodyPr/>
        <a:lstStyle/>
        <a:p>
          <a:r>
            <a:rPr lang="en-IN" b="0" i="0" dirty="0"/>
            <a:t>w: Weight matrix width</a:t>
          </a:r>
          <a:endParaRPr lang="en-IN" dirty="0"/>
        </a:p>
      </dgm:t>
    </dgm:pt>
    <dgm:pt modelId="{B9F7582E-F09C-42DA-8943-0A5D7C5E9249}" type="parTrans" cxnId="{F34EC7DF-57FF-4B24-976B-495AD05471C2}">
      <dgm:prSet/>
      <dgm:spPr/>
      <dgm:t>
        <a:bodyPr/>
        <a:lstStyle/>
        <a:p>
          <a:endParaRPr lang="en-IN"/>
        </a:p>
      </dgm:t>
    </dgm:pt>
    <dgm:pt modelId="{65ACDC2E-AA0E-48A6-9D9E-5BB45A61E8CC}" type="sibTrans" cxnId="{F34EC7DF-57FF-4B24-976B-495AD05471C2}">
      <dgm:prSet/>
      <dgm:spPr/>
      <dgm:t>
        <a:bodyPr/>
        <a:lstStyle/>
        <a:p>
          <a:endParaRPr lang="en-IN"/>
        </a:p>
      </dgm:t>
    </dgm:pt>
    <dgm:pt modelId="{7FAC13E1-E683-44BD-AB27-A6797210B9D1}">
      <dgm:prSet/>
      <dgm:spPr/>
      <dgm:t>
        <a:bodyPr/>
        <a:lstStyle/>
        <a:p>
          <a:r>
            <a:rPr lang="en-IN" b="0" i="0" dirty="0"/>
            <a:t>Output feature map ‘nhw’:</a:t>
          </a:r>
          <a:endParaRPr lang="en-IN" dirty="0"/>
        </a:p>
      </dgm:t>
    </dgm:pt>
    <dgm:pt modelId="{A8DE2443-D040-4334-8C42-540FE3211D8E}" type="parTrans" cxnId="{68832ADF-0CCC-4D58-BC23-89686ECB8624}">
      <dgm:prSet/>
      <dgm:spPr/>
      <dgm:t>
        <a:bodyPr/>
        <a:lstStyle/>
        <a:p>
          <a:endParaRPr lang="en-IN"/>
        </a:p>
      </dgm:t>
    </dgm:pt>
    <dgm:pt modelId="{E7EC894E-CBB8-4683-8BBD-1001C9295D73}" type="sibTrans" cxnId="{68832ADF-0CCC-4D58-BC23-89686ECB8624}">
      <dgm:prSet/>
      <dgm:spPr/>
      <dgm:t>
        <a:bodyPr/>
        <a:lstStyle/>
        <a:p>
          <a:endParaRPr lang="en-IN"/>
        </a:p>
      </dgm:t>
    </dgm:pt>
    <dgm:pt modelId="{BB31B37B-164E-4D0B-8A9D-B063BB849579}">
      <dgm:prSet/>
      <dgm:spPr/>
      <dgm:t>
        <a:bodyPr/>
        <a:lstStyle/>
        <a:p>
          <a:r>
            <a:rPr lang="en-IN" b="0" i="0" dirty="0"/>
            <a:t>n: Batch number</a:t>
          </a:r>
          <a:endParaRPr lang="en-IN" dirty="0"/>
        </a:p>
      </dgm:t>
    </dgm:pt>
    <dgm:pt modelId="{C39A9FA3-046F-4D82-BB66-66F8A4A24BF3}" type="parTrans" cxnId="{2BFEEAB0-7E06-4BCF-A595-549A885227FC}">
      <dgm:prSet/>
      <dgm:spPr/>
      <dgm:t>
        <a:bodyPr/>
        <a:lstStyle/>
        <a:p>
          <a:endParaRPr lang="en-IN"/>
        </a:p>
      </dgm:t>
    </dgm:pt>
    <dgm:pt modelId="{43897CE9-ED8B-4C2F-AE9D-448D1A2BDCFD}" type="sibTrans" cxnId="{2BFEEAB0-7E06-4BCF-A595-549A885227FC}">
      <dgm:prSet/>
      <dgm:spPr/>
      <dgm:t>
        <a:bodyPr/>
        <a:lstStyle/>
        <a:p>
          <a:endParaRPr lang="en-IN"/>
        </a:p>
      </dgm:t>
    </dgm:pt>
    <dgm:pt modelId="{9E74BEC1-81E1-4FC3-9333-C9447FA990CE}">
      <dgm:prSet/>
      <dgm:spPr/>
      <dgm:t>
        <a:bodyPr/>
        <a:lstStyle/>
        <a:p>
          <a:r>
            <a:rPr lang="en-IN" b="0" i="0" dirty="0"/>
            <a:t>h: Output height</a:t>
          </a:r>
          <a:endParaRPr lang="en-IN" dirty="0"/>
        </a:p>
      </dgm:t>
    </dgm:pt>
    <dgm:pt modelId="{AABE3703-AF84-4EB8-AD17-A064718F7624}" type="parTrans" cxnId="{E74D0C93-8823-408F-B4CC-982F30F5696A}">
      <dgm:prSet/>
      <dgm:spPr/>
      <dgm:t>
        <a:bodyPr/>
        <a:lstStyle/>
        <a:p>
          <a:endParaRPr lang="en-IN"/>
        </a:p>
      </dgm:t>
    </dgm:pt>
    <dgm:pt modelId="{9F19E4BB-1271-4DC2-8271-1868C6BC5A3B}" type="sibTrans" cxnId="{E74D0C93-8823-408F-B4CC-982F30F5696A}">
      <dgm:prSet/>
      <dgm:spPr/>
      <dgm:t>
        <a:bodyPr/>
        <a:lstStyle/>
        <a:p>
          <a:endParaRPr lang="en-IN"/>
        </a:p>
      </dgm:t>
    </dgm:pt>
    <dgm:pt modelId="{6B9B9053-0E85-47DB-B71D-C66C17961661}">
      <dgm:prSet/>
      <dgm:spPr/>
      <dgm:t>
        <a:bodyPr/>
        <a:lstStyle/>
        <a:p>
          <a:r>
            <a:rPr lang="en-IN" b="0" i="0" dirty="0"/>
            <a:t>w: Output width</a:t>
          </a:r>
          <a:endParaRPr lang="en-IN" dirty="0"/>
        </a:p>
      </dgm:t>
    </dgm:pt>
    <dgm:pt modelId="{B5C8D218-4149-46C1-9E6D-2E6001DB7F9D}" type="parTrans" cxnId="{9C2643B5-02B6-4B27-B953-8C9BD0B04F79}">
      <dgm:prSet/>
      <dgm:spPr/>
      <dgm:t>
        <a:bodyPr/>
        <a:lstStyle/>
        <a:p>
          <a:endParaRPr lang="en-IN"/>
        </a:p>
      </dgm:t>
    </dgm:pt>
    <dgm:pt modelId="{6B21DFA9-A3D0-485A-98AF-7C922DE19567}" type="sibTrans" cxnId="{9C2643B5-02B6-4B27-B953-8C9BD0B04F79}">
      <dgm:prSet/>
      <dgm:spPr/>
      <dgm:t>
        <a:bodyPr/>
        <a:lstStyle/>
        <a:p>
          <a:endParaRPr lang="en-IN"/>
        </a:p>
      </dgm:t>
    </dgm:pt>
    <dgm:pt modelId="{E25D90EE-D83E-4297-BACD-9A224CEABB78}" type="pres">
      <dgm:prSet presAssocID="{507F975F-8BEA-46EA-9074-F7750C1AD6BC}" presName="diagram" presStyleCnt="0">
        <dgm:presLayoutVars>
          <dgm:chPref val="1"/>
          <dgm:dir/>
          <dgm:animOne val="branch"/>
          <dgm:animLvl val="lvl"/>
          <dgm:resizeHandles/>
        </dgm:presLayoutVars>
      </dgm:prSet>
      <dgm:spPr/>
    </dgm:pt>
    <dgm:pt modelId="{E074F9D2-B376-4417-8090-D867C9C03E99}" type="pres">
      <dgm:prSet presAssocID="{862A2BC6-5C26-48E7-A7CC-12BA070F35C1}" presName="root" presStyleCnt="0"/>
      <dgm:spPr/>
    </dgm:pt>
    <dgm:pt modelId="{79348A9A-4352-47BA-A5B0-4047A7C31D5D}" type="pres">
      <dgm:prSet presAssocID="{862A2BC6-5C26-48E7-A7CC-12BA070F35C1}" presName="rootComposite" presStyleCnt="0"/>
      <dgm:spPr/>
    </dgm:pt>
    <dgm:pt modelId="{D6413436-8276-432B-B90A-4189DA864DC2}" type="pres">
      <dgm:prSet presAssocID="{862A2BC6-5C26-48E7-A7CC-12BA070F35C1}" presName="rootText" presStyleLbl="node1" presStyleIdx="0" presStyleCnt="3"/>
      <dgm:spPr/>
    </dgm:pt>
    <dgm:pt modelId="{6B4DBB94-F555-48EB-81DC-54B42362F884}" type="pres">
      <dgm:prSet presAssocID="{862A2BC6-5C26-48E7-A7CC-12BA070F35C1}" presName="rootConnector" presStyleLbl="node1" presStyleIdx="0" presStyleCnt="3"/>
      <dgm:spPr/>
    </dgm:pt>
    <dgm:pt modelId="{8FA32F24-411B-479E-A1F1-B510DA5AEF72}" type="pres">
      <dgm:prSet presAssocID="{862A2BC6-5C26-48E7-A7CC-12BA070F35C1}" presName="childShape" presStyleCnt="0"/>
      <dgm:spPr/>
    </dgm:pt>
    <dgm:pt modelId="{FE9429AF-E46B-4BEF-8B70-37F97625D440}" type="pres">
      <dgm:prSet presAssocID="{D6ADEC49-BE1A-406A-B33E-720E8636C680}" presName="Name13" presStyleLbl="parChTrans1D2" presStyleIdx="0" presStyleCnt="9"/>
      <dgm:spPr/>
    </dgm:pt>
    <dgm:pt modelId="{79EA62E6-70D5-41CC-866B-9E4D81718806}" type="pres">
      <dgm:prSet presAssocID="{1DD5B2F0-E3B2-460E-A0FB-C2D1F4F11BC2}" presName="childText" presStyleLbl="bgAcc1" presStyleIdx="0" presStyleCnt="9">
        <dgm:presLayoutVars>
          <dgm:bulletEnabled val="1"/>
        </dgm:presLayoutVars>
      </dgm:prSet>
      <dgm:spPr/>
    </dgm:pt>
    <dgm:pt modelId="{5CAB206D-2922-462F-BE27-5064665BFB07}" type="pres">
      <dgm:prSet presAssocID="{22848C4B-44D8-44F7-90E8-58943AA2C893}" presName="Name13" presStyleLbl="parChTrans1D2" presStyleIdx="1" presStyleCnt="9"/>
      <dgm:spPr/>
    </dgm:pt>
    <dgm:pt modelId="{B6846EE9-5C30-42AC-B2D2-7105114FD21E}" type="pres">
      <dgm:prSet presAssocID="{50D25C9F-DBB2-4DC2-A78E-A3E5D0BEF593}" presName="childText" presStyleLbl="bgAcc1" presStyleIdx="1" presStyleCnt="9">
        <dgm:presLayoutVars>
          <dgm:bulletEnabled val="1"/>
        </dgm:presLayoutVars>
      </dgm:prSet>
      <dgm:spPr/>
    </dgm:pt>
    <dgm:pt modelId="{3A467414-8BCB-4614-8BFA-3194AFE0F557}" type="pres">
      <dgm:prSet presAssocID="{301D3071-7550-47F0-B1B3-1F8693F3FF82}" presName="Name13" presStyleLbl="parChTrans1D2" presStyleIdx="2" presStyleCnt="9"/>
      <dgm:spPr/>
    </dgm:pt>
    <dgm:pt modelId="{883E31B7-46C7-4C5F-874A-2E5231ED9BA1}" type="pres">
      <dgm:prSet presAssocID="{3C37080B-C4E6-4FE3-92DE-9F56E4EBE381}" presName="childText" presStyleLbl="bgAcc1" presStyleIdx="2" presStyleCnt="9">
        <dgm:presLayoutVars>
          <dgm:bulletEnabled val="1"/>
        </dgm:presLayoutVars>
      </dgm:prSet>
      <dgm:spPr/>
    </dgm:pt>
    <dgm:pt modelId="{611C38AA-2D4A-4368-AACF-87A206D1BD52}" type="pres">
      <dgm:prSet presAssocID="{2ADC8CBF-00A7-4D6C-8DEA-E5D1E464E89E}" presName="root" presStyleCnt="0"/>
      <dgm:spPr/>
    </dgm:pt>
    <dgm:pt modelId="{BC08D989-DDB0-469F-A95C-FDAE690D7B22}" type="pres">
      <dgm:prSet presAssocID="{2ADC8CBF-00A7-4D6C-8DEA-E5D1E464E89E}" presName="rootComposite" presStyleCnt="0"/>
      <dgm:spPr/>
    </dgm:pt>
    <dgm:pt modelId="{A01807C3-181A-4951-AA36-F7B3AB2DBCAE}" type="pres">
      <dgm:prSet presAssocID="{2ADC8CBF-00A7-4D6C-8DEA-E5D1E464E89E}" presName="rootText" presStyleLbl="node1" presStyleIdx="1" presStyleCnt="3"/>
      <dgm:spPr/>
    </dgm:pt>
    <dgm:pt modelId="{43049E58-E5D8-4A05-BF28-F57164DB6A39}" type="pres">
      <dgm:prSet presAssocID="{2ADC8CBF-00A7-4D6C-8DEA-E5D1E464E89E}" presName="rootConnector" presStyleLbl="node1" presStyleIdx="1" presStyleCnt="3"/>
      <dgm:spPr/>
    </dgm:pt>
    <dgm:pt modelId="{83BDDBD8-6189-4FEC-B544-BC9DA3FECBEF}" type="pres">
      <dgm:prSet presAssocID="{2ADC8CBF-00A7-4D6C-8DEA-E5D1E464E89E}" presName="childShape" presStyleCnt="0"/>
      <dgm:spPr/>
    </dgm:pt>
    <dgm:pt modelId="{081E07C0-A212-49C2-88F7-FB1A96CCEF6A}" type="pres">
      <dgm:prSet presAssocID="{03DD5564-0ED7-4782-A397-3482CCC5AA00}" presName="Name13" presStyleLbl="parChTrans1D2" presStyleIdx="3" presStyleCnt="9"/>
      <dgm:spPr/>
    </dgm:pt>
    <dgm:pt modelId="{737BA3AA-D2C6-4A5F-B6A6-1A52E0B5A6B6}" type="pres">
      <dgm:prSet presAssocID="{BBEB3B66-2717-497F-B0D6-AA2B98ABE662}" presName="childText" presStyleLbl="bgAcc1" presStyleIdx="3" presStyleCnt="9">
        <dgm:presLayoutVars>
          <dgm:bulletEnabled val="1"/>
        </dgm:presLayoutVars>
      </dgm:prSet>
      <dgm:spPr/>
    </dgm:pt>
    <dgm:pt modelId="{906BD15D-FEFB-4728-9331-E036C4E551C3}" type="pres">
      <dgm:prSet presAssocID="{EAC4AD29-59B2-4FEB-AC5B-1A4E8AECD49B}" presName="Name13" presStyleLbl="parChTrans1D2" presStyleIdx="4" presStyleCnt="9"/>
      <dgm:spPr/>
    </dgm:pt>
    <dgm:pt modelId="{8B68858B-FCAA-43F3-BE21-3E6E39565023}" type="pres">
      <dgm:prSet presAssocID="{368AE994-F8A8-49A8-B58F-770D3C60FB18}" presName="childText" presStyleLbl="bgAcc1" presStyleIdx="4" presStyleCnt="9">
        <dgm:presLayoutVars>
          <dgm:bulletEnabled val="1"/>
        </dgm:presLayoutVars>
      </dgm:prSet>
      <dgm:spPr/>
    </dgm:pt>
    <dgm:pt modelId="{77186C07-EF0F-4F29-9B91-C04F840C48A2}" type="pres">
      <dgm:prSet presAssocID="{B9F7582E-F09C-42DA-8943-0A5D7C5E9249}" presName="Name13" presStyleLbl="parChTrans1D2" presStyleIdx="5" presStyleCnt="9"/>
      <dgm:spPr/>
    </dgm:pt>
    <dgm:pt modelId="{482D1BED-6E2D-4F41-91FB-467CDD90FF74}" type="pres">
      <dgm:prSet presAssocID="{DF0B0C57-CF40-4D55-A0BA-871530C936ED}" presName="childText" presStyleLbl="bgAcc1" presStyleIdx="5" presStyleCnt="9">
        <dgm:presLayoutVars>
          <dgm:bulletEnabled val="1"/>
        </dgm:presLayoutVars>
      </dgm:prSet>
      <dgm:spPr/>
    </dgm:pt>
    <dgm:pt modelId="{6D750C76-6FB0-4A74-A503-FE2598151737}" type="pres">
      <dgm:prSet presAssocID="{7FAC13E1-E683-44BD-AB27-A6797210B9D1}" presName="root" presStyleCnt="0"/>
      <dgm:spPr/>
    </dgm:pt>
    <dgm:pt modelId="{1A831395-007B-4C9C-B40C-E7C244FFBBD0}" type="pres">
      <dgm:prSet presAssocID="{7FAC13E1-E683-44BD-AB27-A6797210B9D1}" presName="rootComposite" presStyleCnt="0"/>
      <dgm:spPr/>
    </dgm:pt>
    <dgm:pt modelId="{15DA5F57-08D4-42AD-B300-3510663AB604}" type="pres">
      <dgm:prSet presAssocID="{7FAC13E1-E683-44BD-AB27-A6797210B9D1}" presName="rootText" presStyleLbl="node1" presStyleIdx="2" presStyleCnt="3"/>
      <dgm:spPr/>
    </dgm:pt>
    <dgm:pt modelId="{7064897C-CB3A-4F45-BAE8-A18DCDA5278C}" type="pres">
      <dgm:prSet presAssocID="{7FAC13E1-E683-44BD-AB27-A6797210B9D1}" presName="rootConnector" presStyleLbl="node1" presStyleIdx="2" presStyleCnt="3"/>
      <dgm:spPr/>
    </dgm:pt>
    <dgm:pt modelId="{F0FE9041-31E3-4414-BE31-DAD66427BC38}" type="pres">
      <dgm:prSet presAssocID="{7FAC13E1-E683-44BD-AB27-A6797210B9D1}" presName="childShape" presStyleCnt="0"/>
      <dgm:spPr/>
    </dgm:pt>
    <dgm:pt modelId="{DE82FD24-B59E-4EE6-946F-FF5B3194BFBE}" type="pres">
      <dgm:prSet presAssocID="{C39A9FA3-046F-4D82-BB66-66F8A4A24BF3}" presName="Name13" presStyleLbl="parChTrans1D2" presStyleIdx="6" presStyleCnt="9"/>
      <dgm:spPr/>
    </dgm:pt>
    <dgm:pt modelId="{6F191430-8A2E-41F8-B84D-6AD600D5F618}" type="pres">
      <dgm:prSet presAssocID="{BB31B37B-164E-4D0B-8A9D-B063BB849579}" presName="childText" presStyleLbl="bgAcc1" presStyleIdx="6" presStyleCnt="9">
        <dgm:presLayoutVars>
          <dgm:bulletEnabled val="1"/>
        </dgm:presLayoutVars>
      </dgm:prSet>
      <dgm:spPr/>
    </dgm:pt>
    <dgm:pt modelId="{5C717820-54EF-4DC5-8BEB-8F4826181A9C}" type="pres">
      <dgm:prSet presAssocID="{AABE3703-AF84-4EB8-AD17-A064718F7624}" presName="Name13" presStyleLbl="parChTrans1D2" presStyleIdx="7" presStyleCnt="9"/>
      <dgm:spPr/>
    </dgm:pt>
    <dgm:pt modelId="{D862276C-1AA7-4B57-BBB0-1D56F70204F5}" type="pres">
      <dgm:prSet presAssocID="{9E74BEC1-81E1-4FC3-9333-C9447FA990CE}" presName="childText" presStyleLbl="bgAcc1" presStyleIdx="7" presStyleCnt="9">
        <dgm:presLayoutVars>
          <dgm:bulletEnabled val="1"/>
        </dgm:presLayoutVars>
      </dgm:prSet>
      <dgm:spPr/>
    </dgm:pt>
    <dgm:pt modelId="{CCAC169C-A36A-44BF-AC4F-7A08B9424D4D}" type="pres">
      <dgm:prSet presAssocID="{B5C8D218-4149-46C1-9E6D-2E6001DB7F9D}" presName="Name13" presStyleLbl="parChTrans1D2" presStyleIdx="8" presStyleCnt="9"/>
      <dgm:spPr/>
    </dgm:pt>
    <dgm:pt modelId="{B9313178-A891-4818-9B1D-6D2758E81A36}" type="pres">
      <dgm:prSet presAssocID="{6B9B9053-0E85-47DB-B71D-C66C17961661}" presName="childText" presStyleLbl="bgAcc1" presStyleIdx="8" presStyleCnt="9">
        <dgm:presLayoutVars>
          <dgm:bulletEnabled val="1"/>
        </dgm:presLayoutVars>
      </dgm:prSet>
      <dgm:spPr/>
    </dgm:pt>
  </dgm:ptLst>
  <dgm:cxnLst>
    <dgm:cxn modelId="{D4D36915-EED9-4B16-8273-BF57EDEFFE9A}" type="presOf" srcId="{AABE3703-AF84-4EB8-AD17-A064718F7624}" destId="{5C717820-54EF-4DC5-8BEB-8F4826181A9C}" srcOrd="0" destOrd="0" presId="urn:microsoft.com/office/officeart/2005/8/layout/hierarchy3"/>
    <dgm:cxn modelId="{0F5A3E18-BF20-4A22-A8CF-9B09E3F6C3DF}" srcId="{2ADC8CBF-00A7-4D6C-8DEA-E5D1E464E89E}" destId="{368AE994-F8A8-49A8-B58F-770D3C60FB18}" srcOrd="1" destOrd="0" parTransId="{EAC4AD29-59B2-4FEB-AC5B-1A4E8AECD49B}" sibTransId="{E31E3CA8-D250-45C0-A4BA-B7092EDB4CEB}"/>
    <dgm:cxn modelId="{EB50AA1D-E994-44BD-B29C-6A974199EE19}" type="presOf" srcId="{C39A9FA3-046F-4D82-BB66-66F8A4A24BF3}" destId="{DE82FD24-B59E-4EE6-946F-FF5B3194BFBE}" srcOrd="0" destOrd="0" presId="urn:microsoft.com/office/officeart/2005/8/layout/hierarchy3"/>
    <dgm:cxn modelId="{DE55CA1E-7FAC-431F-AB05-92E7F3A2219B}" type="presOf" srcId="{B9F7582E-F09C-42DA-8943-0A5D7C5E9249}" destId="{77186C07-EF0F-4F29-9B91-C04F840C48A2}" srcOrd="0" destOrd="0" presId="urn:microsoft.com/office/officeart/2005/8/layout/hierarchy3"/>
    <dgm:cxn modelId="{12937F23-F698-43A0-83F6-746E249A8990}" srcId="{862A2BC6-5C26-48E7-A7CC-12BA070F35C1}" destId="{3C37080B-C4E6-4FE3-92DE-9F56E4EBE381}" srcOrd="2" destOrd="0" parTransId="{301D3071-7550-47F0-B1B3-1F8693F3FF82}" sibTransId="{6CF1E9B4-2ED7-4C6F-BF19-A3FC1C6FE712}"/>
    <dgm:cxn modelId="{908C6C25-F035-4132-B0EA-8F24A3FE2DAD}" type="presOf" srcId="{BBEB3B66-2717-497F-B0D6-AA2B98ABE662}" destId="{737BA3AA-D2C6-4A5F-B6A6-1A52E0B5A6B6}" srcOrd="0" destOrd="0" presId="urn:microsoft.com/office/officeart/2005/8/layout/hierarchy3"/>
    <dgm:cxn modelId="{B0F57E29-6502-48D4-9E26-CCC2A890FC34}" type="presOf" srcId="{862A2BC6-5C26-48E7-A7CC-12BA070F35C1}" destId="{6B4DBB94-F555-48EB-81DC-54B42362F884}" srcOrd="1" destOrd="0" presId="urn:microsoft.com/office/officeart/2005/8/layout/hierarchy3"/>
    <dgm:cxn modelId="{817DCD2A-C2AD-4F96-8B58-2CBC570613BD}" type="presOf" srcId="{BB31B37B-164E-4D0B-8A9D-B063BB849579}" destId="{6F191430-8A2E-41F8-B84D-6AD600D5F618}" srcOrd="0" destOrd="0" presId="urn:microsoft.com/office/officeart/2005/8/layout/hierarchy3"/>
    <dgm:cxn modelId="{6684072B-91A9-4B1F-8A17-7688A5D3FE89}" srcId="{507F975F-8BEA-46EA-9074-F7750C1AD6BC}" destId="{862A2BC6-5C26-48E7-A7CC-12BA070F35C1}" srcOrd="0" destOrd="0" parTransId="{D99F5F08-C55C-40F1-9255-FB4A69242B54}" sibTransId="{4C8A0394-8C42-42F6-A571-5ACB1DEE2A9F}"/>
    <dgm:cxn modelId="{AE7E652D-63E2-4F62-BFA0-71CBDE9242C6}" type="presOf" srcId="{2ADC8CBF-00A7-4D6C-8DEA-E5D1E464E89E}" destId="{A01807C3-181A-4951-AA36-F7B3AB2DBCAE}" srcOrd="0" destOrd="0" presId="urn:microsoft.com/office/officeart/2005/8/layout/hierarchy3"/>
    <dgm:cxn modelId="{FB5D0030-B854-4EA6-B133-A456B418A641}" type="presOf" srcId="{507F975F-8BEA-46EA-9074-F7750C1AD6BC}" destId="{E25D90EE-D83E-4297-BACD-9A224CEABB78}" srcOrd="0" destOrd="0" presId="urn:microsoft.com/office/officeart/2005/8/layout/hierarchy3"/>
    <dgm:cxn modelId="{AC8F7B32-5543-4BFA-B511-6A5A235343B4}" type="presOf" srcId="{7FAC13E1-E683-44BD-AB27-A6797210B9D1}" destId="{15DA5F57-08D4-42AD-B300-3510663AB604}" srcOrd="0" destOrd="0" presId="urn:microsoft.com/office/officeart/2005/8/layout/hierarchy3"/>
    <dgm:cxn modelId="{CD75963A-A4E1-4835-B0D9-8121EFFFC738}" srcId="{507F975F-8BEA-46EA-9074-F7750C1AD6BC}" destId="{2ADC8CBF-00A7-4D6C-8DEA-E5D1E464E89E}" srcOrd="1" destOrd="0" parTransId="{5E698277-8DA3-4D7A-B070-1A6BDFBC1EC2}" sibTransId="{C64EA1DB-C132-42A5-93A7-B8743A363DBB}"/>
    <dgm:cxn modelId="{6763A73E-1A9C-41E5-AB15-B4281E736B2B}" srcId="{862A2BC6-5C26-48E7-A7CC-12BA070F35C1}" destId="{1DD5B2F0-E3B2-460E-A0FB-C2D1F4F11BC2}" srcOrd="0" destOrd="0" parTransId="{D6ADEC49-BE1A-406A-B33E-720E8636C680}" sibTransId="{7182AEA5-E3CD-4F46-9D42-28A80DDD297F}"/>
    <dgm:cxn modelId="{EE5A7040-E55F-4A0F-B20D-AAF0BED8FAE8}" type="presOf" srcId="{B5C8D218-4149-46C1-9E6D-2E6001DB7F9D}" destId="{CCAC169C-A36A-44BF-AC4F-7A08B9424D4D}" srcOrd="0" destOrd="0" presId="urn:microsoft.com/office/officeart/2005/8/layout/hierarchy3"/>
    <dgm:cxn modelId="{B3A02A45-5B50-425B-9007-D4DC38891F68}" srcId="{2ADC8CBF-00A7-4D6C-8DEA-E5D1E464E89E}" destId="{BBEB3B66-2717-497F-B0D6-AA2B98ABE662}" srcOrd="0" destOrd="0" parTransId="{03DD5564-0ED7-4782-A397-3482CCC5AA00}" sibTransId="{00E7FA6D-8DD4-4FD0-8B51-27D1EA3FD98E}"/>
    <dgm:cxn modelId="{35F4AD4F-498C-4968-9743-82B1E1D1EDF3}" type="presOf" srcId="{9E74BEC1-81E1-4FC3-9333-C9447FA990CE}" destId="{D862276C-1AA7-4B57-BBB0-1D56F70204F5}" srcOrd="0" destOrd="0" presId="urn:microsoft.com/office/officeart/2005/8/layout/hierarchy3"/>
    <dgm:cxn modelId="{E752AD78-7ED4-43EA-AD96-7813C72F6EF7}" type="presOf" srcId="{3C37080B-C4E6-4FE3-92DE-9F56E4EBE381}" destId="{883E31B7-46C7-4C5F-874A-2E5231ED9BA1}" srcOrd="0" destOrd="0" presId="urn:microsoft.com/office/officeart/2005/8/layout/hierarchy3"/>
    <dgm:cxn modelId="{05BA6287-016B-4379-96E5-1ADB1DF8D685}" type="presOf" srcId="{D6ADEC49-BE1A-406A-B33E-720E8636C680}" destId="{FE9429AF-E46B-4BEF-8B70-37F97625D440}" srcOrd="0" destOrd="0" presId="urn:microsoft.com/office/officeart/2005/8/layout/hierarchy3"/>
    <dgm:cxn modelId="{5F705D8E-C175-4EEA-828C-BF3BA6730260}" type="presOf" srcId="{301D3071-7550-47F0-B1B3-1F8693F3FF82}" destId="{3A467414-8BCB-4614-8BFA-3194AFE0F557}" srcOrd="0" destOrd="0" presId="urn:microsoft.com/office/officeart/2005/8/layout/hierarchy3"/>
    <dgm:cxn modelId="{C2341092-C7D1-4504-A6F2-9301AABD3500}" type="presOf" srcId="{7FAC13E1-E683-44BD-AB27-A6797210B9D1}" destId="{7064897C-CB3A-4F45-BAE8-A18DCDA5278C}" srcOrd="1" destOrd="0" presId="urn:microsoft.com/office/officeart/2005/8/layout/hierarchy3"/>
    <dgm:cxn modelId="{D307C692-6754-4D91-8427-680EC2634A9A}" type="presOf" srcId="{6B9B9053-0E85-47DB-B71D-C66C17961661}" destId="{B9313178-A891-4818-9B1D-6D2758E81A36}" srcOrd="0" destOrd="0" presId="urn:microsoft.com/office/officeart/2005/8/layout/hierarchy3"/>
    <dgm:cxn modelId="{E74D0C93-8823-408F-B4CC-982F30F5696A}" srcId="{7FAC13E1-E683-44BD-AB27-A6797210B9D1}" destId="{9E74BEC1-81E1-4FC3-9333-C9447FA990CE}" srcOrd="1" destOrd="0" parTransId="{AABE3703-AF84-4EB8-AD17-A064718F7624}" sibTransId="{9F19E4BB-1271-4DC2-8271-1868C6BC5A3B}"/>
    <dgm:cxn modelId="{820F3593-6FE3-408A-87F9-CE0A3AEE6A06}" type="presOf" srcId="{22848C4B-44D8-44F7-90E8-58943AA2C893}" destId="{5CAB206D-2922-462F-BE27-5064665BFB07}" srcOrd="0" destOrd="0" presId="urn:microsoft.com/office/officeart/2005/8/layout/hierarchy3"/>
    <dgm:cxn modelId="{58EEE7A0-7A74-45B1-8674-8C8433980476}" type="presOf" srcId="{1DD5B2F0-E3B2-460E-A0FB-C2D1F4F11BC2}" destId="{79EA62E6-70D5-41CC-866B-9E4D81718806}" srcOrd="0" destOrd="0" presId="urn:microsoft.com/office/officeart/2005/8/layout/hierarchy3"/>
    <dgm:cxn modelId="{2BFEEAB0-7E06-4BCF-A595-549A885227FC}" srcId="{7FAC13E1-E683-44BD-AB27-A6797210B9D1}" destId="{BB31B37B-164E-4D0B-8A9D-B063BB849579}" srcOrd="0" destOrd="0" parTransId="{C39A9FA3-046F-4D82-BB66-66F8A4A24BF3}" sibTransId="{43897CE9-ED8B-4C2F-AE9D-448D1A2BDCFD}"/>
    <dgm:cxn modelId="{042790B3-1E84-45C6-A5DE-7F480EA5C15E}" type="presOf" srcId="{862A2BC6-5C26-48E7-A7CC-12BA070F35C1}" destId="{D6413436-8276-432B-B90A-4189DA864DC2}" srcOrd="0" destOrd="0" presId="urn:microsoft.com/office/officeart/2005/8/layout/hierarchy3"/>
    <dgm:cxn modelId="{9C2643B5-02B6-4B27-B953-8C9BD0B04F79}" srcId="{7FAC13E1-E683-44BD-AB27-A6797210B9D1}" destId="{6B9B9053-0E85-47DB-B71D-C66C17961661}" srcOrd="2" destOrd="0" parTransId="{B5C8D218-4149-46C1-9E6D-2E6001DB7F9D}" sibTransId="{6B21DFA9-A3D0-485A-98AF-7C922DE19567}"/>
    <dgm:cxn modelId="{A1591EC4-8D4F-4622-A181-3C950FAA833F}" type="presOf" srcId="{2ADC8CBF-00A7-4D6C-8DEA-E5D1E464E89E}" destId="{43049E58-E5D8-4A05-BF28-F57164DB6A39}" srcOrd="1" destOrd="0" presId="urn:microsoft.com/office/officeart/2005/8/layout/hierarchy3"/>
    <dgm:cxn modelId="{F93ED5C6-C1E6-4372-8E78-7322094696AA}" srcId="{862A2BC6-5C26-48E7-A7CC-12BA070F35C1}" destId="{50D25C9F-DBB2-4DC2-A78E-A3E5D0BEF593}" srcOrd="1" destOrd="0" parTransId="{22848C4B-44D8-44F7-90E8-58943AA2C893}" sibTransId="{8100E790-72B6-44DD-B564-943676F89719}"/>
    <dgm:cxn modelId="{93926CD5-8ACB-48AE-A336-4CFB650B2643}" type="presOf" srcId="{03DD5564-0ED7-4782-A397-3482CCC5AA00}" destId="{081E07C0-A212-49C2-88F7-FB1A96CCEF6A}" srcOrd="0" destOrd="0" presId="urn:microsoft.com/office/officeart/2005/8/layout/hierarchy3"/>
    <dgm:cxn modelId="{8F0598DA-F56C-4A05-9161-C4DE2353D530}" type="presOf" srcId="{DF0B0C57-CF40-4D55-A0BA-871530C936ED}" destId="{482D1BED-6E2D-4F41-91FB-467CDD90FF74}" srcOrd="0" destOrd="0" presId="urn:microsoft.com/office/officeart/2005/8/layout/hierarchy3"/>
    <dgm:cxn modelId="{68832ADF-0CCC-4D58-BC23-89686ECB8624}" srcId="{507F975F-8BEA-46EA-9074-F7750C1AD6BC}" destId="{7FAC13E1-E683-44BD-AB27-A6797210B9D1}" srcOrd="2" destOrd="0" parTransId="{A8DE2443-D040-4334-8C42-540FE3211D8E}" sibTransId="{E7EC894E-CBB8-4683-8BBD-1001C9295D73}"/>
    <dgm:cxn modelId="{F34EC7DF-57FF-4B24-976B-495AD05471C2}" srcId="{2ADC8CBF-00A7-4D6C-8DEA-E5D1E464E89E}" destId="{DF0B0C57-CF40-4D55-A0BA-871530C936ED}" srcOrd="2" destOrd="0" parTransId="{B9F7582E-F09C-42DA-8943-0A5D7C5E9249}" sibTransId="{65ACDC2E-AA0E-48A6-9D9E-5BB45A61E8CC}"/>
    <dgm:cxn modelId="{D37CA3E3-3236-46FC-A83E-40DF1E39CCB6}" type="presOf" srcId="{EAC4AD29-59B2-4FEB-AC5B-1A4E8AECD49B}" destId="{906BD15D-FEFB-4728-9331-E036C4E551C3}" srcOrd="0" destOrd="0" presId="urn:microsoft.com/office/officeart/2005/8/layout/hierarchy3"/>
    <dgm:cxn modelId="{3A2A00EC-C53D-4989-9097-EE449EA94AF6}" type="presOf" srcId="{368AE994-F8A8-49A8-B58F-770D3C60FB18}" destId="{8B68858B-FCAA-43F3-BE21-3E6E39565023}" srcOrd="0" destOrd="0" presId="urn:microsoft.com/office/officeart/2005/8/layout/hierarchy3"/>
    <dgm:cxn modelId="{3F3E16F0-6CE1-451F-9DAF-3D54931488CE}" type="presOf" srcId="{50D25C9F-DBB2-4DC2-A78E-A3E5D0BEF593}" destId="{B6846EE9-5C30-42AC-B2D2-7105114FD21E}" srcOrd="0" destOrd="0" presId="urn:microsoft.com/office/officeart/2005/8/layout/hierarchy3"/>
    <dgm:cxn modelId="{B590B8F0-21F4-4755-980F-FDB19CCC42C2}" type="presParOf" srcId="{E25D90EE-D83E-4297-BACD-9A224CEABB78}" destId="{E074F9D2-B376-4417-8090-D867C9C03E99}" srcOrd="0" destOrd="0" presId="urn:microsoft.com/office/officeart/2005/8/layout/hierarchy3"/>
    <dgm:cxn modelId="{1C3B07A3-E4C3-498A-A6CD-040B0FEC7F0C}" type="presParOf" srcId="{E074F9D2-B376-4417-8090-D867C9C03E99}" destId="{79348A9A-4352-47BA-A5B0-4047A7C31D5D}" srcOrd="0" destOrd="0" presId="urn:microsoft.com/office/officeart/2005/8/layout/hierarchy3"/>
    <dgm:cxn modelId="{3298F66B-3D29-4FE2-9255-52BCE77563E2}" type="presParOf" srcId="{79348A9A-4352-47BA-A5B0-4047A7C31D5D}" destId="{D6413436-8276-432B-B90A-4189DA864DC2}" srcOrd="0" destOrd="0" presId="urn:microsoft.com/office/officeart/2005/8/layout/hierarchy3"/>
    <dgm:cxn modelId="{97F4F59C-1F33-4F2D-8392-8CC03F8753D6}" type="presParOf" srcId="{79348A9A-4352-47BA-A5B0-4047A7C31D5D}" destId="{6B4DBB94-F555-48EB-81DC-54B42362F884}" srcOrd="1" destOrd="0" presId="urn:microsoft.com/office/officeart/2005/8/layout/hierarchy3"/>
    <dgm:cxn modelId="{910AA912-6178-4D89-9A5D-F3C8CC2C5CBE}" type="presParOf" srcId="{E074F9D2-B376-4417-8090-D867C9C03E99}" destId="{8FA32F24-411B-479E-A1F1-B510DA5AEF72}" srcOrd="1" destOrd="0" presId="urn:microsoft.com/office/officeart/2005/8/layout/hierarchy3"/>
    <dgm:cxn modelId="{DEF4E166-BAB4-4C4B-8D84-0F4BB1721193}" type="presParOf" srcId="{8FA32F24-411B-479E-A1F1-B510DA5AEF72}" destId="{FE9429AF-E46B-4BEF-8B70-37F97625D440}" srcOrd="0" destOrd="0" presId="urn:microsoft.com/office/officeart/2005/8/layout/hierarchy3"/>
    <dgm:cxn modelId="{62F6EF78-8C24-458F-B092-137E3EFAB478}" type="presParOf" srcId="{8FA32F24-411B-479E-A1F1-B510DA5AEF72}" destId="{79EA62E6-70D5-41CC-866B-9E4D81718806}" srcOrd="1" destOrd="0" presId="urn:microsoft.com/office/officeart/2005/8/layout/hierarchy3"/>
    <dgm:cxn modelId="{D4C92BB4-2D3A-40BE-BB9B-EAAD804D4539}" type="presParOf" srcId="{8FA32F24-411B-479E-A1F1-B510DA5AEF72}" destId="{5CAB206D-2922-462F-BE27-5064665BFB07}" srcOrd="2" destOrd="0" presId="urn:microsoft.com/office/officeart/2005/8/layout/hierarchy3"/>
    <dgm:cxn modelId="{F25261AE-199F-4E70-83DE-3CECD7633AAF}" type="presParOf" srcId="{8FA32F24-411B-479E-A1F1-B510DA5AEF72}" destId="{B6846EE9-5C30-42AC-B2D2-7105114FD21E}" srcOrd="3" destOrd="0" presId="urn:microsoft.com/office/officeart/2005/8/layout/hierarchy3"/>
    <dgm:cxn modelId="{41A67DBA-EC7A-44F6-BC91-B1053F2DCDE3}" type="presParOf" srcId="{8FA32F24-411B-479E-A1F1-B510DA5AEF72}" destId="{3A467414-8BCB-4614-8BFA-3194AFE0F557}" srcOrd="4" destOrd="0" presId="urn:microsoft.com/office/officeart/2005/8/layout/hierarchy3"/>
    <dgm:cxn modelId="{B79140D9-76F3-4BBD-A0D1-472B3FE03EEE}" type="presParOf" srcId="{8FA32F24-411B-479E-A1F1-B510DA5AEF72}" destId="{883E31B7-46C7-4C5F-874A-2E5231ED9BA1}" srcOrd="5" destOrd="0" presId="urn:microsoft.com/office/officeart/2005/8/layout/hierarchy3"/>
    <dgm:cxn modelId="{C068396A-721A-4CE7-9703-DB1B68A2F947}" type="presParOf" srcId="{E25D90EE-D83E-4297-BACD-9A224CEABB78}" destId="{611C38AA-2D4A-4368-AACF-87A206D1BD52}" srcOrd="1" destOrd="0" presId="urn:microsoft.com/office/officeart/2005/8/layout/hierarchy3"/>
    <dgm:cxn modelId="{BA0E94EF-83F4-448A-95A3-55E10A457692}" type="presParOf" srcId="{611C38AA-2D4A-4368-AACF-87A206D1BD52}" destId="{BC08D989-DDB0-469F-A95C-FDAE690D7B22}" srcOrd="0" destOrd="0" presId="urn:microsoft.com/office/officeart/2005/8/layout/hierarchy3"/>
    <dgm:cxn modelId="{2A94EE91-15F4-4B9D-ACE0-B7E76C6E3489}" type="presParOf" srcId="{BC08D989-DDB0-469F-A95C-FDAE690D7B22}" destId="{A01807C3-181A-4951-AA36-F7B3AB2DBCAE}" srcOrd="0" destOrd="0" presId="urn:microsoft.com/office/officeart/2005/8/layout/hierarchy3"/>
    <dgm:cxn modelId="{25963B93-B7E9-4A9F-A6A0-12E619D989F1}" type="presParOf" srcId="{BC08D989-DDB0-469F-A95C-FDAE690D7B22}" destId="{43049E58-E5D8-4A05-BF28-F57164DB6A39}" srcOrd="1" destOrd="0" presId="urn:microsoft.com/office/officeart/2005/8/layout/hierarchy3"/>
    <dgm:cxn modelId="{9C810AD6-00C1-4C01-99A0-E06FACECDF0B}" type="presParOf" srcId="{611C38AA-2D4A-4368-AACF-87A206D1BD52}" destId="{83BDDBD8-6189-4FEC-B544-BC9DA3FECBEF}" srcOrd="1" destOrd="0" presId="urn:microsoft.com/office/officeart/2005/8/layout/hierarchy3"/>
    <dgm:cxn modelId="{FBF20398-9EAF-4E41-9080-04243C0A6DE9}" type="presParOf" srcId="{83BDDBD8-6189-4FEC-B544-BC9DA3FECBEF}" destId="{081E07C0-A212-49C2-88F7-FB1A96CCEF6A}" srcOrd="0" destOrd="0" presId="urn:microsoft.com/office/officeart/2005/8/layout/hierarchy3"/>
    <dgm:cxn modelId="{4911D9AE-91EB-43D8-B85C-8AF39184B0A3}" type="presParOf" srcId="{83BDDBD8-6189-4FEC-B544-BC9DA3FECBEF}" destId="{737BA3AA-D2C6-4A5F-B6A6-1A52E0B5A6B6}" srcOrd="1" destOrd="0" presId="urn:microsoft.com/office/officeart/2005/8/layout/hierarchy3"/>
    <dgm:cxn modelId="{F146020C-8B80-4FF0-B3D5-D2832EA2BE91}" type="presParOf" srcId="{83BDDBD8-6189-4FEC-B544-BC9DA3FECBEF}" destId="{906BD15D-FEFB-4728-9331-E036C4E551C3}" srcOrd="2" destOrd="0" presId="urn:microsoft.com/office/officeart/2005/8/layout/hierarchy3"/>
    <dgm:cxn modelId="{5D1BB26A-7346-40D9-8A2A-A84E0E7C4165}" type="presParOf" srcId="{83BDDBD8-6189-4FEC-B544-BC9DA3FECBEF}" destId="{8B68858B-FCAA-43F3-BE21-3E6E39565023}" srcOrd="3" destOrd="0" presId="urn:microsoft.com/office/officeart/2005/8/layout/hierarchy3"/>
    <dgm:cxn modelId="{68E3ADDB-3365-447E-A6FA-024E8981968C}" type="presParOf" srcId="{83BDDBD8-6189-4FEC-B544-BC9DA3FECBEF}" destId="{77186C07-EF0F-4F29-9B91-C04F840C48A2}" srcOrd="4" destOrd="0" presId="urn:microsoft.com/office/officeart/2005/8/layout/hierarchy3"/>
    <dgm:cxn modelId="{D94D66B6-C62D-459E-9B27-0A75633DE2BC}" type="presParOf" srcId="{83BDDBD8-6189-4FEC-B544-BC9DA3FECBEF}" destId="{482D1BED-6E2D-4F41-91FB-467CDD90FF74}" srcOrd="5" destOrd="0" presId="urn:microsoft.com/office/officeart/2005/8/layout/hierarchy3"/>
    <dgm:cxn modelId="{D1C34912-4512-40DC-9D17-B13B4B2CDD6C}" type="presParOf" srcId="{E25D90EE-D83E-4297-BACD-9A224CEABB78}" destId="{6D750C76-6FB0-4A74-A503-FE2598151737}" srcOrd="2" destOrd="0" presId="urn:microsoft.com/office/officeart/2005/8/layout/hierarchy3"/>
    <dgm:cxn modelId="{2F5E0649-DA25-4C75-8A24-048E07C073DF}" type="presParOf" srcId="{6D750C76-6FB0-4A74-A503-FE2598151737}" destId="{1A831395-007B-4C9C-B40C-E7C244FFBBD0}" srcOrd="0" destOrd="0" presId="urn:microsoft.com/office/officeart/2005/8/layout/hierarchy3"/>
    <dgm:cxn modelId="{C82B3C72-ABDD-4015-A3D3-9FCBA6614F40}" type="presParOf" srcId="{1A831395-007B-4C9C-B40C-E7C244FFBBD0}" destId="{15DA5F57-08D4-42AD-B300-3510663AB604}" srcOrd="0" destOrd="0" presId="urn:microsoft.com/office/officeart/2005/8/layout/hierarchy3"/>
    <dgm:cxn modelId="{C1FF93DD-296B-4600-890C-49D8173BBAE2}" type="presParOf" srcId="{1A831395-007B-4C9C-B40C-E7C244FFBBD0}" destId="{7064897C-CB3A-4F45-BAE8-A18DCDA5278C}" srcOrd="1" destOrd="0" presId="urn:microsoft.com/office/officeart/2005/8/layout/hierarchy3"/>
    <dgm:cxn modelId="{38B3948A-5267-4126-AA66-E37857A2C0AF}" type="presParOf" srcId="{6D750C76-6FB0-4A74-A503-FE2598151737}" destId="{F0FE9041-31E3-4414-BE31-DAD66427BC38}" srcOrd="1" destOrd="0" presId="urn:microsoft.com/office/officeart/2005/8/layout/hierarchy3"/>
    <dgm:cxn modelId="{BB065729-AB10-48AE-AE87-AD8C8AD360AF}" type="presParOf" srcId="{F0FE9041-31E3-4414-BE31-DAD66427BC38}" destId="{DE82FD24-B59E-4EE6-946F-FF5B3194BFBE}" srcOrd="0" destOrd="0" presId="urn:microsoft.com/office/officeart/2005/8/layout/hierarchy3"/>
    <dgm:cxn modelId="{804B21F7-85B8-4D4B-B13B-E2D84A2DC335}" type="presParOf" srcId="{F0FE9041-31E3-4414-BE31-DAD66427BC38}" destId="{6F191430-8A2E-41F8-B84D-6AD600D5F618}" srcOrd="1" destOrd="0" presId="urn:microsoft.com/office/officeart/2005/8/layout/hierarchy3"/>
    <dgm:cxn modelId="{9851516F-BB3B-464D-9F0C-06BDA121C3FF}" type="presParOf" srcId="{F0FE9041-31E3-4414-BE31-DAD66427BC38}" destId="{5C717820-54EF-4DC5-8BEB-8F4826181A9C}" srcOrd="2" destOrd="0" presId="urn:microsoft.com/office/officeart/2005/8/layout/hierarchy3"/>
    <dgm:cxn modelId="{E3112454-8F6A-4B11-832B-6AC85AA8F203}" type="presParOf" srcId="{F0FE9041-31E3-4414-BE31-DAD66427BC38}" destId="{D862276C-1AA7-4B57-BBB0-1D56F70204F5}" srcOrd="3" destOrd="0" presId="urn:microsoft.com/office/officeart/2005/8/layout/hierarchy3"/>
    <dgm:cxn modelId="{BCA5C458-64C1-4F6B-B8F3-BCFF4A3212EE}" type="presParOf" srcId="{F0FE9041-31E3-4414-BE31-DAD66427BC38}" destId="{CCAC169C-A36A-44BF-AC4F-7A08B9424D4D}" srcOrd="4" destOrd="0" presId="urn:microsoft.com/office/officeart/2005/8/layout/hierarchy3"/>
    <dgm:cxn modelId="{6BF94266-830C-47FD-8488-DACF4004504C}" type="presParOf" srcId="{F0FE9041-31E3-4414-BE31-DAD66427BC38}" destId="{B9313178-A891-4818-9B1D-6D2758E81A36}"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3874-C650-4FC4-80BA-5DB1749C484B}">
      <dsp:nvSpPr>
        <dsp:cNvPr id="0" name=""/>
        <dsp:cNvSpPr/>
      </dsp:nvSpPr>
      <dsp:spPr>
        <a:xfrm>
          <a:off x="0" y="632609"/>
          <a:ext cx="8384700" cy="89195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Design Space Exploration for SODA framework that utilizes MLIR and High-Level Synthesis (HLS) methodologies.</a:t>
          </a:r>
        </a:p>
      </dsp:txBody>
      <dsp:txXfrm>
        <a:off x="43541" y="676150"/>
        <a:ext cx="8297618" cy="804868"/>
      </dsp:txXfrm>
    </dsp:sp>
    <dsp:sp modelId="{9CAFE0C6-CED3-48EE-8A0D-C288AE939011}">
      <dsp:nvSpPr>
        <dsp:cNvPr id="0" name=""/>
        <dsp:cNvSpPr/>
      </dsp:nvSpPr>
      <dsp:spPr>
        <a:xfrm>
          <a:off x="0" y="1524560"/>
          <a:ext cx="8384700" cy="1480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20320" rIns="113792" bIns="20320" numCol="1" spcCol="1270" anchor="t" anchorCtr="0">
          <a:noAutofit/>
        </a:bodyPr>
        <a:lstStyle/>
        <a:p>
          <a:pPr marL="171450" lvl="1" indent="-171450" algn="just" defTabSz="711200">
            <a:lnSpc>
              <a:spcPct val="200000"/>
            </a:lnSpc>
            <a:spcBef>
              <a:spcPct val="0"/>
            </a:spcBef>
            <a:spcAft>
              <a:spcPct val="20000"/>
            </a:spcAft>
            <a:buChar char="•"/>
          </a:pPr>
          <a:r>
            <a:rPr lang="en-IN" sz="1600" kern="1200" dirty="0">
              <a:solidFill>
                <a:schemeClr val="bg1"/>
              </a:solidFill>
            </a:rPr>
            <a:t>Need for rapid hardware prototyping.</a:t>
          </a:r>
        </a:p>
        <a:p>
          <a:pPr marL="171450" lvl="1" indent="-171450" algn="just" defTabSz="711200">
            <a:lnSpc>
              <a:spcPct val="200000"/>
            </a:lnSpc>
            <a:spcBef>
              <a:spcPct val="0"/>
            </a:spcBef>
            <a:spcAft>
              <a:spcPct val="20000"/>
            </a:spcAft>
            <a:buChar char="•"/>
          </a:pPr>
          <a:r>
            <a:rPr lang="en-IN" sz="1600" kern="1200" dirty="0">
              <a:solidFill>
                <a:schemeClr val="bg1"/>
              </a:solidFill>
            </a:rPr>
            <a:t>Growing computational demands in Deep Learning.</a:t>
          </a:r>
        </a:p>
        <a:p>
          <a:pPr marL="171450" lvl="1" indent="-171450" algn="just" defTabSz="711200">
            <a:lnSpc>
              <a:spcPct val="200000"/>
            </a:lnSpc>
            <a:spcBef>
              <a:spcPct val="0"/>
            </a:spcBef>
            <a:spcAft>
              <a:spcPct val="20000"/>
            </a:spcAft>
            <a:buChar char="•"/>
          </a:pPr>
          <a:r>
            <a:rPr lang="en-IN" sz="1600" kern="1200" dirty="0">
              <a:solidFill>
                <a:schemeClr val="bg1"/>
              </a:solidFill>
            </a:rPr>
            <a:t>To optimize hardware design for best PPA using compiler optimizations.</a:t>
          </a:r>
        </a:p>
      </dsp:txBody>
      <dsp:txXfrm>
        <a:off x="0" y="1524560"/>
        <a:ext cx="8384700" cy="14800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24746-4F38-46DA-A07A-0AF460F761FF}">
      <dsp:nvSpPr>
        <dsp:cNvPr id="0" name=""/>
        <dsp:cNvSpPr/>
      </dsp:nvSpPr>
      <dsp:spPr>
        <a:xfrm>
          <a:off x="0" y="27843"/>
          <a:ext cx="2747336" cy="50193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Output-first permutation for Convolution layer</a:t>
          </a:r>
          <a:endParaRPr lang="en-IN" sz="1300" kern="1200" dirty="0"/>
        </a:p>
      </dsp:txBody>
      <dsp:txXfrm>
        <a:off x="24502" y="52345"/>
        <a:ext cx="2698332" cy="4529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FBBDC-11BE-41E9-AADA-B891AFF371D4}">
      <dsp:nvSpPr>
        <dsp:cNvPr id="0" name=""/>
        <dsp:cNvSpPr/>
      </dsp:nvSpPr>
      <dsp:spPr>
        <a:xfrm>
          <a:off x="0" y="1294"/>
          <a:ext cx="7939315" cy="4118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dirty="0"/>
            <a:t>Convolution layer has 72 permutations to explore. 36 each for Output-first and Kernel-first permutations.</a:t>
          </a:r>
          <a:endParaRPr lang="en-IN" sz="1200" kern="1200" dirty="0"/>
        </a:p>
      </dsp:txBody>
      <dsp:txXfrm>
        <a:off x="20104" y="21398"/>
        <a:ext cx="7899107" cy="371632"/>
      </dsp:txXfrm>
    </dsp:sp>
    <dsp:sp modelId="{1612FE46-3E4B-4B8E-851C-D859F22565C0}">
      <dsp:nvSpPr>
        <dsp:cNvPr id="0" name=""/>
        <dsp:cNvSpPr/>
      </dsp:nvSpPr>
      <dsp:spPr>
        <a:xfrm>
          <a:off x="0" y="476495"/>
          <a:ext cx="7939315" cy="4118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dirty="0"/>
            <a:t>Depth-wise Convolution 24 permutations to explore. 12 each for Output-first and Kernel-first permutations.</a:t>
          </a:r>
          <a:endParaRPr lang="en-IN" sz="1200" kern="1200" dirty="0"/>
        </a:p>
      </dsp:txBody>
      <dsp:txXfrm>
        <a:off x="20104" y="496599"/>
        <a:ext cx="7899107" cy="371632"/>
      </dsp:txXfrm>
    </dsp:sp>
    <dsp:sp modelId="{54D777E7-25F8-4FDC-B1C6-2E4E04BACFFE}">
      <dsp:nvSpPr>
        <dsp:cNvPr id="0" name=""/>
        <dsp:cNvSpPr/>
      </dsp:nvSpPr>
      <dsp:spPr>
        <a:xfrm>
          <a:off x="0" y="951695"/>
          <a:ext cx="7939315" cy="4118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dirty="0"/>
            <a:t>FC layer has 6 different permutations to explore.</a:t>
          </a:r>
          <a:endParaRPr lang="en-IN" sz="1200" kern="1200" dirty="0"/>
        </a:p>
      </dsp:txBody>
      <dsp:txXfrm>
        <a:off x="20104" y="971799"/>
        <a:ext cx="7899107" cy="3716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11D9E0-E271-4777-9678-3DDAD4EC74DB}">
      <dsp:nvSpPr>
        <dsp:cNvPr id="0" name=""/>
        <dsp:cNvSpPr/>
      </dsp:nvSpPr>
      <dsp:spPr>
        <a:xfrm>
          <a:off x="0" y="0"/>
          <a:ext cx="8114722"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dirty="0"/>
            <a:t>For Conv. and D-Conv. layers output height/width, kernel height/width and input channels are tiled.</a:t>
          </a:r>
          <a:endParaRPr lang="en-IN" sz="1200" kern="1200" dirty="0"/>
        </a:p>
      </dsp:txBody>
      <dsp:txXfrm>
        <a:off x="26501" y="26501"/>
        <a:ext cx="8061720" cy="489878"/>
      </dsp:txXfrm>
    </dsp:sp>
    <dsp:sp modelId="{95DA4F9E-9655-48A3-9E83-438A354781E1}">
      <dsp:nvSpPr>
        <dsp:cNvPr id="0" name=""/>
        <dsp:cNvSpPr/>
      </dsp:nvSpPr>
      <dsp:spPr>
        <a:xfrm>
          <a:off x="0" y="642184"/>
          <a:ext cx="8114722"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0" i="0" kern="1200" dirty="0"/>
            <a:t>For FC layer, output height, output width, and kernel width are tiled in powers of 2 from 4 to the maximum dimension.</a:t>
          </a:r>
          <a:endParaRPr lang="en-IN" sz="1200" kern="1200" dirty="0"/>
        </a:p>
      </dsp:txBody>
      <dsp:txXfrm>
        <a:off x="26501" y="668685"/>
        <a:ext cx="8061720" cy="4898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5819D-653B-48F7-B381-FB7440DD7C34}">
      <dsp:nvSpPr>
        <dsp:cNvPr id="0" name=""/>
        <dsp:cNvSpPr/>
      </dsp:nvSpPr>
      <dsp:spPr>
        <a:xfrm>
          <a:off x="0" y="1788"/>
          <a:ext cx="1835759" cy="3042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FC layer before tiling</a:t>
          </a:r>
          <a:endParaRPr lang="en-IN" sz="1300" kern="1200" dirty="0"/>
        </a:p>
      </dsp:txBody>
      <dsp:txXfrm>
        <a:off x="14850" y="16638"/>
        <a:ext cx="1806059" cy="274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EE49-5335-4479-B43F-EFEB752102F4}">
      <dsp:nvSpPr>
        <dsp:cNvPr id="0" name=""/>
        <dsp:cNvSpPr/>
      </dsp:nvSpPr>
      <dsp:spPr>
        <a:xfrm>
          <a:off x="0" y="1788"/>
          <a:ext cx="2105063" cy="3042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FC layer tiled to size 16</a:t>
          </a:r>
          <a:endParaRPr lang="en-IN" sz="1300" kern="1200" dirty="0"/>
        </a:p>
      </dsp:txBody>
      <dsp:txXfrm>
        <a:off x="14850" y="16638"/>
        <a:ext cx="2075363" cy="2745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460A1-8F73-4A00-80F2-A5407360CFBB}">
      <dsp:nvSpPr>
        <dsp:cNvPr id="0" name=""/>
        <dsp:cNvSpPr/>
      </dsp:nvSpPr>
      <dsp:spPr>
        <a:xfrm>
          <a:off x="0" y="0"/>
          <a:ext cx="4151375" cy="572224"/>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dirty="0"/>
            <a:t>For Conv. and D-Conv. layers with no. of unrolls 1, 2, and 3 with factors 4, 8, 16, until full-unroll are performed.</a:t>
          </a:r>
          <a:endParaRPr lang="en-IN" sz="1100" kern="1200" dirty="0"/>
        </a:p>
      </dsp:txBody>
      <dsp:txXfrm>
        <a:off x="27934" y="27934"/>
        <a:ext cx="4095507" cy="516356"/>
      </dsp:txXfrm>
    </dsp:sp>
    <dsp:sp modelId="{C4B98A9C-96FF-4F46-BAD4-A87E1E5997FD}">
      <dsp:nvSpPr>
        <dsp:cNvPr id="0" name=""/>
        <dsp:cNvSpPr/>
      </dsp:nvSpPr>
      <dsp:spPr>
        <a:xfrm>
          <a:off x="0" y="640585"/>
          <a:ext cx="4151375" cy="541904"/>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IN" sz="1100" b="0" i="0" kern="1200" dirty="0"/>
            <a:t>For FC layer with no. of unrolls 1 and 2 with factors 4, 8, 16, and full-unroll are performed.</a:t>
          </a:r>
          <a:endParaRPr lang="en-IN" sz="1100" kern="1200" dirty="0"/>
        </a:p>
      </dsp:txBody>
      <dsp:txXfrm>
        <a:off x="26454" y="667039"/>
        <a:ext cx="4098467" cy="4889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5819D-653B-48F7-B381-FB7440DD7C34}">
      <dsp:nvSpPr>
        <dsp:cNvPr id="0" name=""/>
        <dsp:cNvSpPr/>
      </dsp:nvSpPr>
      <dsp:spPr>
        <a:xfrm>
          <a:off x="0" y="13488"/>
          <a:ext cx="1835759" cy="28079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FC layer before unrolling</a:t>
          </a:r>
          <a:endParaRPr lang="en-IN" sz="1200" kern="1200" dirty="0"/>
        </a:p>
      </dsp:txBody>
      <dsp:txXfrm>
        <a:off x="13707" y="27195"/>
        <a:ext cx="1808345" cy="25338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5819D-653B-48F7-B381-FB7440DD7C34}">
      <dsp:nvSpPr>
        <dsp:cNvPr id="0" name=""/>
        <dsp:cNvSpPr/>
      </dsp:nvSpPr>
      <dsp:spPr>
        <a:xfrm>
          <a:off x="0" y="1788"/>
          <a:ext cx="1835759" cy="3042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Unroll 1 with Full-unroll</a:t>
          </a:r>
          <a:endParaRPr lang="en-IN" sz="1300" kern="1200" dirty="0"/>
        </a:p>
      </dsp:txBody>
      <dsp:txXfrm>
        <a:off x="14850" y="16638"/>
        <a:ext cx="1806059" cy="2745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30F29-E3CB-4E1D-9715-B4D944E24789}">
      <dsp:nvSpPr>
        <dsp:cNvPr id="0" name=""/>
        <dsp:cNvSpPr/>
      </dsp:nvSpPr>
      <dsp:spPr>
        <a:xfrm>
          <a:off x="0" y="21249"/>
          <a:ext cx="4572000" cy="5803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Refinements for SODA pipeline</a:t>
          </a:r>
        </a:p>
      </dsp:txBody>
      <dsp:txXfrm>
        <a:off x="28329" y="49578"/>
        <a:ext cx="4515342" cy="523662"/>
      </dsp:txXfrm>
    </dsp:sp>
    <dsp:sp modelId="{212033F6-6C86-4EAD-8071-5395286B68D8}">
      <dsp:nvSpPr>
        <dsp:cNvPr id="0" name=""/>
        <dsp:cNvSpPr/>
      </dsp:nvSpPr>
      <dsp:spPr>
        <a:xfrm>
          <a:off x="0" y="601569"/>
          <a:ext cx="4572000" cy="770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Affine Scalar Replacement</a:t>
          </a:r>
          <a:endParaRPr lang="en-IN" sz="1600" kern="1200" dirty="0"/>
        </a:p>
        <a:p>
          <a:pPr marL="171450" lvl="1" indent="-171450" algn="l" defTabSz="711200">
            <a:lnSpc>
              <a:spcPct val="90000"/>
            </a:lnSpc>
            <a:spcBef>
              <a:spcPct val="0"/>
            </a:spcBef>
            <a:spcAft>
              <a:spcPct val="20000"/>
            </a:spcAft>
            <a:buChar char="•"/>
          </a:pPr>
          <a:r>
            <a:rPr lang="en-US" sz="1600" kern="1200" dirty="0"/>
            <a:t>Affine data copy generate</a:t>
          </a:r>
          <a:endParaRPr lang="en-IN" sz="1600" kern="1200" dirty="0"/>
        </a:p>
        <a:p>
          <a:pPr marL="171450" lvl="1" indent="-171450" algn="l" defTabSz="711200">
            <a:lnSpc>
              <a:spcPct val="90000"/>
            </a:lnSpc>
            <a:spcBef>
              <a:spcPct val="0"/>
            </a:spcBef>
            <a:spcAft>
              <a:spcPct val="20000"/>
            </a:spcAft>
            <a:buChar char="•"/>
          </a:pPr>
          <a:r>
            <a:rPr lang="en-US" sz="1600" kern="1200" dirty="0"/>
            <a:t>Loop optimization order</a:t>
          </a:r>
          <a:endParaRPr lang="en-IN" sz="1600" kern="1200" dirty="0"/>
        </a:p>
      </dsp:txBody>
      <dsp:txXfrm>
        <a:off x="0" y="601569"/>
        <a:ext cx="4572000" cy="770040"/>
      </dsp:txXfrm>
    </dsp:sp>
    <dsp:sp modelId="{8B8E6592-081E-4513-8998-CB21DDEAEF4C}">
      <dsp:nvSpPr>
        <dsp:cNvPr id="0" name=""/>
        <dsp:cNvSpPr/>
      </dsp:nvSpPr>
      <dsp:spPr>
        <a:xfrm>
          <a:off x="0" y="1371609"/>
          <a:ext cx="4572000" cy="5803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dirty="0"/>
            <a:t>Loop optimization issues</a:t>
          </a:r>
          <a:endParaRPr lang="en-IN" sz="1800" kern="1200" dirty="0"/>
        </a:p>
      </dsp:txBody>
      <dsp:txXfrm>
        <a:off x="28329" y="1399938"/>
        <a:ext cx="4515342" cy="523662"/>
      </dsp:txXfrm>
    </dsp:sp>
    <dsp:sp modelId="{184D2473-5C77-4A3D-9BBD-D96230B9E300}">
      <dsp:nvSpPr>
        <dsp:cNvPr id="0" name=""/>
        <dsp:cNvSpPr/>
      </dsp:nvSpPr>
      <dsp:spPr>
        <a:xfrm>
          <a:off x="0" y="1951930"/>
          <a:ext cx="4572000" cy="770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b="0" i="0" kern="1200" dirty="0"/>
            <a:t>Loop permutation – 1 issue</a:t>
          </a:r>
          <a:endParaRPr lang="en-IN" sz="1600" kern="1200" dirty="0"/>
        </a:p>
        <a:p>
          <a:pPr marL="171450" lvl="1" indent="-171450" algn="l" defTabSz="711200">
            <a:lnSpc>
              <a:spcPct val="90000"/>
            </a:lnSpc>
            <a:spcBef>
              <a:spcPct val="0"/>
            </a:spcBef>
            <a:spcAft>
              <a:spcPct val="20000"/>
            </a:spcAft>
            <a:buChar char="•"/>
          </a:pPr>
          <a:r>
            <a:rPr lang="en-IN" sz="1600" b="0" i="0" kern="1200" dirty="0"/>
            <a:t>Loop tiling – 2 issues</a:t>
          </a:r>
          <a:endParaRPr lang="en-IN" sz="1600" kern="1200" dirty="0"/>
        </a:p>
        <a:p>
          <a:pPr marL="171450" lvl="1" indent="-171450" algn="l" defTabSz="711200">
            <a:lnSpc>
              <a:spcPct val="90000"/>
            </a:lnSpc>
            <a:spcBef>
              <a:spcPct val="0"/>
            </a:spcBef>
            <a:spcAft>
              <a:spcPct val="20000"/>
            </a:spcAft>
            <a:buChar char="•"/>
          </a:pPr>
          <a:r>
            <a:rPr lang="en-IN" sz="1600" b="0" i="0" kern="1200" dirty="0"/>
            <a:t>Loop unrolling – 2 issues</a:t>
          </a:r>
          <a:endParaRPr lang="en-IN" sz="1600" kern="1200" dirty="0"/>
        </a:p>
      </dsp:txBody>
      <dsp:txXfrm>
        <a:off x="0" y="1951930"/>
        <a:ext cx="4572000" cy="770040"/>
      </dsp:txXfrm>
    </dsp:sp>
    <dsp:sp modelId="{A4C9887A-0562-41A3-B496-F99763379A79}">
      <dsp:nvSpPr>
        <dsp:cNvPr id="0" name=""/>
        <dsp:cNvSpPr/>
      </dsp:nvSpPr>
      <dsp:spPr>
        <a:xfrm>
          <a:off x="0" y="2721970"/>
          <a:ext cx="4572000" cy="5803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Folding neural network layers</a:t>
          </a:r>
        </a:p>
      </dsp:txBody>
      <dsp:txXfrm>
        <a:off x="28329" y="2750299"/>
        <a:ext cx="4515342" cy="523662"/>
      </dsp:txXfrm>
    </dsp:sp>
    <dsp:sp modelId="{DA51AB79-B0F9-4774-B092-464CD03661D4}">
      <dsp:nvSpPr>
        <dsp:cNvPr id="0" name=""/>
        <dsp:cNvSpPr/>
      </dsp:nvSpPr>
      <dsp:spPr>
        <a:xfrm>
          <a:off x="0" y="3391570"/>
          <a:ext cx="4572000" cy="5803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Depth-wise Convolution mapping</a:t>
          </a:r>
        </a:p>
      </dsp:txBody>
      <dsp:txXfrm>
        <a:off x="28329" y="3419899"/>
        <a:ext cx="4515342" cy="5236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76ABE-F3DE-44C9-8204-174C9E0B020A}">
      <dsp:nvSpPr>
        <dsp:cNvPr id="0" name=""/>
        <dsp:cNvSpPr/>
      </dsp:nvSpPr>
      <dsp:spPr>
        <a:xfrm>
          <a:off x="0" y="34987"/>
          <a:ext cx="5664593" cy="823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Problem</a:t>
          </a:r>
          <a:r>
            <a:rPr lang="en-IN" sz="1200" b="0" kern="1200" dirty="0"/>
            <a:t>: Repeated access of scalar values with loops.</a:t>
          </a:r>
        </a:p>
      </dsp:txBody>
      <dsp:txXfrm>
        <a:off x="40209" y="75196"/>
        <a:ext cx="5584175" cy="743262"/>
      </dsp:txXfrm>
    </dsp:sp>
    <dsp:sp modelId="{AA03E84C-CD97-40DD-8CBF-EE4AC8121458}">
      <dsp:nvSpPr>
        <dsp:cNvPr id="0" name=""/>
        <dsp:cNvSpPr/>
      </dsp:nvSpPr>
      <dsp:spPr>
        <a:xfrm>
          <a:off x="0" y="985387"/>
          <a:ext cx="5664593" cy="8236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Effect</a:t>
          </a:r>
          <a:r>
            <a:rPr lang="en-IN" sz="1200" b="0" kern="1200" dirty="0"/>
            <a:t>: The number of scalar variables increases after unrolling, resulting in inefficiencies in the loop's performance. It is possible that SODA struggles at this stage while attempting to replace all the scalars</a:t>
          </a:r>
        </a:p>
      </dsp:txBody>
      <dsp:txXfrm>
        <a:off x="40209" y="1025596"/>
        <a:ext cx="5584175" cy="743262"/>
      </dsp:txXfrm>
    </dsp:sp>
    <dsp:sp modelId="{9CD97EBB-B61C-404E-8C85-F48DEBB967C2}">
      <dsp:nvSpPr>
        <dsp:cNvPr id="0" name=""/>
        <dsp:cNvSpPr/>
      </dsp:nvSpPr>
      <dsp:spPr>
        <a:xfrm>
          <a:off x="0" y="1935787"/>
          <a:ext cx="5664593" cy="82368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Solution</a:t>
          </a:r>
          <a:r>
            <a:rPr lang="en-IN" sz="1200" b="0" kern="1200" dirty="0"/>
            <a:t>: Apply affine scalar replacement before loop unrolling to move scalar variables to registers.</a:t>
          </a:r>
        </a:p>
      </dsp:txBody>
      <dsp:txXfrm>
        <a:off x="40209" y="1975996"/>
        <a:ext cx="5584175" cy="743262"/>
      </dsp:txXfrm>
    </dsp:sp>
    <dsp:sp modelId="{C4E2BBF6-E041-4068-BF45-DE13462A0155}">
      <dsp:nvSpPr>
        <dsp:cNvPr id="0" name=""/>
        <dsp:cNvSpPr/>
      </dsp:nvSpPr>
      <dsp:spPr>
        <a:xfrm>
          <a:off x="0" y="2886187"/>
          <a:ext cx="5664593" cy="82368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Impact</a:t>
          </a:r>
          <a:r>
            <a:rPr lang="en-IN" sz="1200" b="0" kern="1200" dirty="0"/>
            <a:t>: Reduces redundant memory accesses, simplifies unrolled loops, and improves overall loop performance.</a:t>
          </a:r>
        </a:p>
      </dsp:txBody>
      <dsp:txXfrm>
        <a:off x="40209" y="2926396"/>
        <a:ext cx="5584175" cy="743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99684-5B27-460A-9132-F4E7CA312D43}">
      <dsp:nvSpPr>
        <dsp:cNvPr id="0" name=""/>
        <dsp:cNvSpPr/>
      </dsp:nvSpPr>
      <dsp:spPr>
        <a:xfrm>
          <a:off x="0" y="376940"/>
          <a:ext cx="8384700" cy="608752"/>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 Perform Design Space Exploration (DSE) for SODA framework with loop optimizations.</a:t>
          </a:r>
          <a:endParaRPr lang="en-IN" sz="1200" b="0" kern="1200" dirty="0"/>
        </a:p>
      </dsp:txBody>
      <dsp:txXfrm>
        <a:off x="29717" y="406657"/>
        <a:ext cx="8325266" cy="549318"/>
      </dsp:txXfrm>
    </dsp:sp>
    <dsp:sp modelId="{052D916D-5B46-4DF1-9409-0D683064EF90}">
      <dsp:nvSpPr>
        <dsp:cNvPr id="0" name=""/>
        <dsp:cNvSpPr/>
      </dsp:nvSpPr>
      <dsp:spPr>
        <a:xfrm>
          <a:off x="0" y="985693"/>
          <a:ext cx="83847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US" sz="1400" b="0" i="0" kern="1200" dirty="0"/>
            <a:t>Addressing loop optimization challenges for SODA.</a:t>
          </a:r>
          <a:endParaRPr lang="en-IN" sz="1400" kern="1200" dirty="0"/>
        </a:p>
        <a:p>
          <a:pPr marL="114300" lvl="1" indent="-114300" algn="l" defTabSz="622300">
            <a:lnSpc>
              <a:spcPct val="150000"/>
            </a:lnSpc>
            <a:spcBef>
              <a:spcPct val="0"/>
            </a:spcBef>
            <a:spcAft>
              <a:spcPct val="20000"/>
            </a:spcAft>
            <a:buChar char="•"/>
          </a:pPr>
          <a:r>
            <a:rPr lang="en-IN" sz="1400" kern="1200" dirty="0"/>
            <a:t>Refine SODA pipeline for Bambu.</a:t>
          </a:r>
        </a:p>
        <a:p>
          <a:pPr marL="114300" lvl="1" indent="-114300" algn="l" defTabSz="622300">
            <a:lnSpc>
              <a:spcPct val="150000"/>
            </a:lnSpc>
            <a:spcBef>
              <a:spcPct val="0"/>
            </a:spcBef>
            <a:spcAft>
              <a:spcPct val="20000"/>
            </a:spcAft>
            <a:buChar char="•"/>
          </a:pPr>
          <a:r>
            <a:rPr lang="en-US" sz="1400" kern="1200" dirty="0"/>
            <a:t>Fold layers to synthesize large neural networks architectures.</a:t>
          </a:r>
          <a:endParaRPr lang="en-IN" sz="1400" kern="1200" dirty="0"/>
        </a:p>
      </dsp:txBody>
      <dsp:txXfrm>
        <a:off x="0" y="985693"/>
        <a:ext cx="8384700" cy="1076400"/>
      </dsp:txXfrm>
    </dsp:sp>
    <dsp:sp modelId="{2548603D-C8D3-4780-A2A1-0B4528B6E468}">
      <dsp:nvSpPr>
        <dsp:cNvPr id="0" name=""/>
        <dsp:cNvSpPr/>
      </dsp:nvSpPr>
      <dsp:spPr>
        <a:xfrm>
          <a:off x="0" y="2062093"/>
          <a:ext cx="8384700" cy="55146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2. Results analysis and heuristic development for SODA framework.</a:t>
          </a:r>
        </a:p>
      </dsp:txBody>
      <dsp:txXfrm>
        <a:off x="26920" y="2089013"/>
        <a:ext cx="8330860" cy="497625"/>
      </dsp:txXfrm>
    </dsp:sp>
    <dsp:sp modelId="{589A991E-2D2E-4772-9595-2D39D4489749}">
      <dsp:nvSpPr>
        <dsp:cNvPr id="0" name=""/>
        <dsp:cNvSpPr/>
      </dsp:nvSpPr>
      <dsp:spPr>
        <a:xfrm>
          <a:off x="0" y="2613559"/>
          <a:ext cx="83847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kern="1200" dirty="0"/>
            <a:t>Derive strategies to find best optimizations for neural network architectures.</a:t>
          </a:r>
        </a:p>
        <a:p>
          <a:pPr marL="114300" lvl="1" indent="-114300" algn="l" defTabSz="622300">
            <a:lnSpc>
              <a:spcPct val="150000"/>
            </a:lnSpc>
            <a:spcBef>
              <a:spcPct val="0"/>
            </a:spcBef>
            <a:spcAft>
              <a:spcPct val="20000"/>
            </a:spcAft>
            <a:buChar char="•"/>
          </a:pPr>
          <a:r>
            <a:rPr lang="en-IN" sz="1400" kern="1200" dirty="0"/>
            <a:t>Implement these heuristics on test architectures.</a:t>
          </a:r>
        </a:p>
        <a:p>
          <a:pPr marL="114300" lvl="1" indent="-114300" algn="l" defTabSz="622300">
            <a:lnSpc>
              <a:spcPct val="150000"/>
            </a:lnSpc>
            <a:spcBef>
              <a:spcPct val="0"/>
            </a:spcBef>
            <a:spcAft>
              <a:spcPct val="20000"/>
            </a:spcAft>
            <a:buChar char="•"/>
          </a:pPr>
          <a:r>
            <a:rPr lang="en-IN" sz="1400" kern="1200" dirty="0"/>
            <a:t>Evaluate the Power, Performance, and Area (PPA) of the test architectures.</a:t>
          </a:r>
        </a:p>
      </dsp:txBody>
      <dsp:txXfrm>
        <a:off x="0" y="2613559"/>
        <a:ext cx="8384700" cy="10764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EAE7D-055B-4CD9-8318-13C9748273EE}">
      <dsp:nvSpPr>
        <dsp:cNvPr id="0" name=""/>
        <dsp:cNvSpPr/>
      </dsp:nvSpPr>
      <dsp:spPr>
        <a:xfrm>
          <a:off x="0" y="4715"/>
          <a:ext cx="5664593" cy="7862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Problem</a:t>
          </a:r>
          <a:r>
            <a:rPr lang="en-IN" sz="1200" b="0" kern="1200" dirty="0"/>
            <a:t>: Unrolling buffer storage loop.</a:t>
          </a:r>
        </a:p>
      </dsp:txBody>
      <dsp:txXfrm>
        <a:off x="38381" y="43096"/>
        <a:ext cx="5587831" cy="709478"/>
      </dsp:txXfrm>
    </dsp:sp>
    <dsp:sp modelId="{817D35B2-0DA3-4EBE-9AF8-6DA4E3235CF4}">
      <dsp:nvSpPr>
        <dsp:cNvPr id="0" name=""/>
        <dsp:cNvSpPr/>
      </dsp:nvSpPr>
      <dsp:spPr>
        <a:xfrm>
          <a:off x="0" y="911915"/>
          <a:ext cx="5664593" cy="7862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Effect</a:t>
          </a:r>
          <a:r>
            <a:rPr lang="en-IN" sz="1200" b="0" kern="1200" dirty="0"/>
            <a:t>: Buffer storage loops are created before unrolling, leading to unnecessary bottlenecks in the operation. Additionally, this process can significantly increase the time required to generate MLIR files.</a:t>
          </a:r>
        </a:p>
      </dsp:txBody>
      <dsp:txXfrm>
        <a:off x="38381" y="950296"/>
        <a:ext cx="5587831" cy="709478"/>
      </dsp:txXfrm>
    </dsp:sp>
    <dsp:sp modelId="{E9954640-542C-405C-8838-593897691A44}">
      <dsp:nvSpPr>
        <dsp:cNvPr id="0" name=""/>
        <dsp:cNvSpPr/>
      </dsp:nvSpPr>
      <dsp:spPr>
        <a:xfrm>
          <a:off x="0" y="1819115"/>
          <a:ext cx="5664593" cy="78624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Solution</a:t>
          </a:r>
          <a:r>
            <a:rPr lang="en-IN" sz="1200" b="0" kern="1200" dirty="0"/>
            <a:t>: Apply affine data copy generation after loop unrolling to avoid unrolling buffers storing loop.</a:t>
          </a:r>
        </a:p>
      </dsp:txBody>
      <dsp:txXfrm>
        <a:off x="38381" y="1857496"/>
        <a:ext cx="5587831" cy="709478"/>
      </dsp:txXfrm>
    </dsp:sp>
    <dsp:sp modelId="{5A4A45FB-7CEE-406C-8FCC-2DB3A6AE41F5}">
      <dsp:nvSpPr>
        <dsp:cNvPr id="0" name=""/>
        <dsp:cNvSpPr/>
      </dsp:nvSpPr>
      <dsp:spPr>
        <a:xfrm>
          <a:off x="0" y="2726315"/>
          <a:ext cx="5664593" cy="78624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Impact</a:t>
          </a:r>
          <a:r>
            <a:rPr lang="en-IN" sz="1200" b="0" kern="1200" dirty="0"/>
            <a:t>: Streamlined memory operations, reduced buffer overhead, and more efficient handling of expanded loop structures.</a:t>
          </a:r>
        </a:p>
      </dsp:txBody>
      <dsp:txXfrm>
        <a:off x="38381" y="2764696"/>
        <a:ext cx="5587831" cy="7094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EAE7D-055B-4CD9-8318-13C9748273EE}">
      <dsp:nvSpPr>
        <dsp:cNvPr id="0" name=""/>
        <dsp:cNvSpPr/>
      </dsp:nvSpPr>
      <dsp:spPr>
        <a:xfrm>
          <a:off x="0" y="4715"/>
          <a:ext cx="5664593" cy="7862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Problem</a:t>
          </a:r>
          <a:r>
            <a:rPr lang="en-IN" sz="1200" b="0" kern="1200" dirty="0"/>
            <a:t>: Performing loop permutation after loop tiling.</a:t>
          </a:r>
        </a:p>
      </dsp:txBody>
      <dsp:txXfrm>
        <a:off x="38381" y="43096"/>
        <a:ext cx="5587831" cy="709478"/>
      </dsp:txXfrm>
    </dsp:sp>
    <dsp:sp modelId="{817D35B2-0DA3-4EBE-9AF8-6DA4E3235CF4}">
      <dsp:nvSpPr>
        <dsp:cNvPr id="0" name=""/>
        <dsp:cNvSpPr/>
      </dsp:nvSpPr>
      <dsp:spPr>
        <a:xfrm>
          <a:off x="0" y="911915"/>
          <a:ext cx="5664593" cy="7862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Challenge</a:t>
          </a:r>
          <a:r>
            <a:rPr lang="en-IN" sz="1200" b="0" kern="1200" dirty="0"/>
            <a:t>: Loop permutation following loop tiling creates an overly expansive exploration space, hindering optimization efficiency.</a:t>
          </a:r>
        </a:p>
      </dsp:txBody>
      <dsp:txXfrm>
        <a:off x="38381" y="950296"/>
        <a:ext cx="5587831" cy="709478"/>
      </dsp:txXfrm>
    </dsp:sp>
    <dsp:sp modelId="{E9954640-542C-405C-8838-593897691A44}">
      <dsp:nvSpPr>
        <dsp:cNvPr id="0" name=""/>
        <dsp:cNvSpPr/>
      </dsp:nvSpPr>
      <dsp:spPr>
        <a:xfrm>
          <a:off x="0" y="1819115"/>
          <a:ext cx="5664593" cy="78624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Solution</a:t>
          </a:r>
          <a:r>
            <a:rPr lang="en-IN" sz="1200" b="0" kern="1200" dirty="0"/>
            <a:t>: Reorder the optimizations to apply loop permutation before loop tiling, ensuring a more structured and manageable loop nest for permutation.</a:t>
          </a:r>
        </a:p>
      </dsp:txBody>
      <dsp:txXfrm>
        <a:off x="38381" y="1857496"/>
        <a:ext cx="5587831" cy="709478"/>
      </dsp:txXfrm>
    </dsp:sp>
    <dsp:sp modelId="{B38462A4-5791-4F07-B36A-EC413E9EE2AF}">
      <dsp:nvSpPr>
        <dsp:cNvPr id="0" name=""/>
        <dsp:cNvSpPr/>
      </dsp:nvSpPr>
      <dsp:spPr>
        <a:xfrm>
          <a:off x="0" y="2726315"/>
          <a:ext cx="5664593" cy="786240"/>
        </a:xfrm>
        <a:prstGeom prst="roundRect">
          <a:avLst/>
        </a:prstGeom>
        <a:solidFill>
          <a:schemeClr val="accent3"/>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dirty="0"/>
            <a:t>Impact</a:t>
          </a:r>
          <a:r>
            <a:rPr lang="en-IN" sz="1200" b="0" kern="1200" dirty="0"/>
            <a:t>: Every optimization builds on top of previous optimization’s improvements.</a:t>
          </a:r>
        </a:p>
      </dsp:txBody>
      <dsp:txXfrm>
        <a:off x="38381" y="2764696"/>
        <a:ext cx="5587831" cy="7094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2E015-CDB9-4672-8541-9655A9AF8C8F}">
      <dsp:nvSpPr>
        <dsp:cNvPr id="0" name=""/>
        <dsp:cNvSpPr/>
      </dsp:nvSpPr>
      <dsp:spPr>
        <a:xfrm>
          <a:off x="0" y="0"/>
          <a:ext cx="4463007" cy="6177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Problem 1: Cannot give permutation order to SODA.</a:t>
          </a:r>
        </a:p>
      </dsp:txBody>
      <dsp:txXfrm>
        <a:off x="30157" y="30157"/>
        <a:ext cx="4402693" cy="557446"/>
      </dsp:txXfrm>
    </dsp:sp>
    <dsp:sp modelId="{3C86D4C7-4B08-4F41-9B53-9D99F23E7C3D}">
      <dsp:nvSpPr>
        <dsp:cNvPr id="0" name=""/>
        <dsp:cNvSpPr/>
      </dsp:nvSpPr>
      <dsp:spPr>
        <a:xfrm>
          <a:off x="0" y="730897"/>
          <a:ext cx="4463007"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70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IN" sz="1200" kern="1200" dirty="0"/>
            <a:t>Create custom set of passes to use perform loop permutation.</a:t>
          </a:r>
        </a:p>
      </dsp:txBody>
      <dsp:txXfrm>
        <a:off x="0" y="730897"/>
        <a:ext cx="4463007" cy="546480"/>
      </dsp:txXfrm>
    </dsp:sp>
    <dsp:sp modelId="{C8961CB4-E310-4439-BF80-061F8A7F4E22}">
      <dsp:nvSpPr>
        <dsp:cNvPr id="0" name=""/>
        <dsp:cNvSpPr/>
      </dsp:nvSpPr>
      <dsp:spPr>
        <a:xfrm>
          <a:off x="0" y="1137168"/>
          <a:ext cx="4463007" cy="6177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Problem 2: Permutation mapping doesn’t work correctly. The issue is in MLIR-OPT.</a:t>
          </a:r>
          <a:endParaRPr lang="en-IN" sz="1200" kern="1200" dirty="0"/>
        </a:p>
      </dsp:txBody>
      <dsp:txXfrm>
        <a:off x="30157" y="1167325"/>
        <a:ext cx="4402693" cy="557446"/>
      </dsp:txXfrm>
    </dsp:sp>
    <dsp:sp modelId="{70D35EC4-D5DB-40DE-81B3-E34DB0A77A8C}">
      <dsp:nvSpPr>
        <dsp:cNvPr id="0" name=""/>
        <dsp:cNvSpPr/>
      </dsp:nvSpPr>
      <dsp:spPr>
        <a:xfrm>
          <a:off x="0" y="1840640"/>
          <a:ext cx="4463007"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700"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b="0" i="0" kern="1200" dirty="0"/>
            <a:t>Created CSV files for all 3 </a:t>
          </a:r>
          <a:r>
            <a:rPr lang="en-US" sz="1200" b="0" i="0" kern="1200" dirty="0" err="1"/>
            <a:t>linalgs</a:t>
          </a:r>
          <a:r>
            <a:rPr lang="en-US" sz="1200" b="0" i="0" kern="1200" dirty="0"/>
            <a:t> to map correctly.</a:t>
          </a:r>
          <a:endParaRPr lang="en-IN" sz="1200" kern="1200" dirty="0"/>
        </a:p>
      </dsp:txBody>
      <dsp:txXfrm>
        <a:off x="0" y="1840640"/>
        <a:ext cx="4463007" cy="5464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88EDF-4947-4570-8174-69CB79B146FB}">
      <dsp:nvSpPr>
        <dsp:cNvPr id="0" name=""/>
        <dsp:cNvSpPr/>
      </dsp:nvSpPr>
      <dsp:spPr>
        <a:xfrm>
          <a:off x="0" y="1116"/>
          <a:ext cx="8384700" cy="5990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Issue 1: Uniform Tile Size Limitation in SODA Pipeline for Bambu</a:t>
          </a:r>
          <a:endParaRPr lang="en-IN" sz="1800" kern="1200" dirty="0"/>
        </a:p>
      </dsp:txBody>
      <dsp:txXfrm>
        <a:off x="29243" y="30359"/>
        <a:ext cx="8326214" cy="540554"/>
      </dsp:txXfrm>
    </dsp:sp>
    <dsp:sp modelId="{F63C9A39-4CAF-4454-8F08-819D5F5E3F81}">
      <dsp:nvSpPr>
        <dsp:cNvPr id="0" name=""/>
        <dsp:cNvSpPr/>
      </dsp:nvSpPr>
      <dsp:spPr>
        <a:xfrm>
          <a:off x="0" y="600156"/>
          <a:ext cx="838470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b="1" i="0" kern="1200" dirty="0"/>
            <a:t>Problem</a:t>
          </a:r>
          <a:r>
            <a:rPr lang="en-IN" sz="1400" b="0" i="0" kern="1200" dirty="0"/>
            <a:t>: The SODA pipeline for Bambu only allows one uniform tile size, which limits flexibility in applying tiling optimizations.</a:t>
          </a:r>
          <a:endParaRPr lang="en-IN" sz="1400" kern="1200" dirty="0"/>
        </a:p>
        <a:p>
          <a:pPr marL="114300" lvl="1" indent="-114300" algn="l" defTabSz="622300">
            <a:lnSpc>
              <a:spcPct val="150000"/>
            </a:lnSpc>
            <a:spcBef>
              <a:spcPct val="0"/>
            </a:spcBef>
            <a:spcAft>
              <a:spcPct val="20000"/>
            </a:spcAft>
            <a:buChar char="•"/>
          </a:pPr>
          <a:r>
            <a:rPr lang="en-IN" sz="1400" b="1" i="0" kern="1200" dirty="0"/>
            <a:t>Solution</a:t>
          </a:r>
          <a:r>
            <a:rPr lang="en-IN" sz="1400" b="0" i="0" kern="1200" dirty="0"/>
            <a:t>: Use the "Affine Tile Sizes" pass and create a custom set of passes to explore different tile sizes and optimize the process.</a:t>
          </a:r>
          <a:endParaRPr lang="en-IN" sz="1400" kern="1200" dirty="0"/>
        </a:p>
      </dsp:txBody>
      <dsp:txXfrm>
        <a:off x="0" y="600156"/>
        <a:ext cx="8384700" cy="1291680"/>
      </dsp:txXfrm>
    </dsp:sp>
    <dsp:sp modelId="{2EF80744-E193-4219-BBBE-15D7D3DE0C7A}">
      <dsp:nvSpPr>
        <dsp:cNvPr id="0" name=""/>
        <dsp:cNvSpPr/>
      </dsp:nvSpPr>
      <dsp:spPr>
        <a:xfrm>
          <a:off x="0" y="1891836"/>
          <a:ext cx="8384700" cy="5990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Issue 2: Promote Buffers to Stack Pass</a:t>
          </a:r>
          <a:endParaRPr lang="en-IN" sz="1800" kern="1200" dirty="0"/>
        </a:p>
      </dsp:txBody>
      <dsp:txXfrm>
        <a:off x="29243" y="1921079"/>
        <a:ext cx="8326214" cy="540554"/>
      </dsp:txXfrm>
    </dsp:sp>
    <dsp:sp modelId="{F5C354C3-A65A-4E8A-ABB8-89D4E6EEF945}">
      <dsp:nvSpPr>
        <dsp:cNvPr id="0" name=""/>
        <dsp:cNvSpPr/>
      </dsp:nvSpPr>
      <dsp:spPr>
        <a:xfrm>
          <a:off x="0" y="2490876"/>
          <a:ext cx="838470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b="1" i="0" kern="1200" dirty="0"/>
            <a:t>Problem</a:t>
          </a:r>
          <a:r>
            <a:rPr lang="en-IN" sz="1400" b="0" i="0" kern="1200" dirty="0"/>
            <a:t>: The "Promote Buffers to Stack" pass causes the affine loop tiling pass to fail, throwing an error.</a:t>
          </a:r>
          <a:endParaRPr lang="en-IN" sz="1400" kern="1200" dirty="0"/>
        </a:p>
        <a:p>
          <a:pPr marL="114300" lvl="1" indent="-114300" algn="l" defTabSz="622300">
            <a:lnSpc>
              <a:spcPct val="150000"/>
            </a:lnSpc>
            <a:spcBef>
              <a:spcPct val="0"/>
            </a:spcBef>
            <a:spcAft>
              <a:spcPct val="20000"/>
            </a:spcAft>
            <a:buChar char="•"/>
          </a:pPr>
          <a:r>
            <a:rPr lang="en-IN" sz="1400" b="1" i="0" kern="1200" dirty="0"/>
            <a:t>Solution</a:t>
          </a:r>
          <a:r>
            <a:rPr lang="en-IN" sz="1400" b="0" i="0" kern="1200" dirty="0"/>
            <a:t>: Remove the "Promote Buffers to Stack" pass entirely to allow the affine loop tiling pass to execute without errors, enabling successful tiling optimizations.</a:t>
          </a:r>
          <a:endParaRPr lang="en-IN" sz="1400" kern="1200" dirty="0"/>
        </a:p>
      </dsp:txBody>
      <dsp:txXfrm>
        <a:off x="0" y="2490876"/>
        <a:ext cx="8384700" cy="129168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AFAE7-D749-4141-82E7-FB40FE8E96EB}">
      <dsp:nvSpPr>
        <dsp:cNvPr id="0" name=""/>
        <dsp:cNvSpPr/>
      </dsp:nvSpPr>
      <dsp:spPr>
        <a:xfrm>
          <a:off x="0" y="22529"/>
          <a:ext cx="8258985" cy="4867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Issue 1: Affine Scalar Replacement</a:t>
          </a:r>
          <a:endParaRPr lang="en-IN" sz="1800" kern="1200" dirty="0"/>
        </a:p>
      </dsp:txBody>
      <dsp:txXfrm>
        <a:off x="23760" y="46289"/>
        <a:ext cx="8211465" cy="439200"/>
      </dsp:txXfrm>
    </dsp:sp>
    <dsp:sp modelId="{9B079AA6-62AE-4567-B604-E8B7D3FCD79B}">
      <dsp:nvSpPr>
        <dsp:cNvPr id="0" name=""/>
        <dsp:cNvSpPr/>
      </dsp:nvSpPr>
      <dsp:spPr>
        <a:xfrm>
          <a:off x="0" y="509250"/>
          <a:ext cx="8258985" cy="1264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223"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b="1" i="0" kern="1200" dirty="0"/>
            <a:t>Problem</a:t>
          </a:r>
          <a:r>
            <a:rPr lang="en-IN" sz="1400" b="0" i="0" kern="1200" dirty="0"/>
            <a:t>: Performing Affine Scalar Replacement too early can cause significant delays in replacing all scalars in the unrolled affine loop.</a:t>
          </a:r>
          <a:endParaRPr lang="en-IN" sz="1400" kern="1200" dirty="0"/>
        </a:p>
        <a:p>
          <a:pPr marL="114300" lvl="1" indent="-114300" algn="l" defTabSz="622300">
            <a:lnSpc>
              <a:spcPct val="150000"/>
            </a:lnSpc>
            <a:spcBef>
              <a:spcPct val="0"/>
            </a:spcBef>
            <a:spcAft>
              <a:spcPct val="20000"/>
            </a:spcAft>
            <a:buChar char="•"/>
          </a:pPr>
          <a:r>
            <a:rPr lang="en-IN" sz="1400" b="1" i="0" kern="1200" dirty="0"/>
            <a:t>Solution</a:t>
          </a:r>
          <a:r>
            <a:rPr lang="en-IN" sz="1400" b="0" i="0" kern="1200" dirty="0"/>
            <a:t>: Perform loop unrolling after scalar replacement to efficiently handle scalars in unrolled loops.</a:t>
          </a:r>
          <a:endParaRPr lang="en-IN" sz="1400" kern="1200" dirty="0"/>
        </a:p>
      </dsp:txBody>
      <dsp:txXfrm>
        <a:off x="0" y="509250"/>
        <a:ext cx="8258985" cy="1264770"/>
      </dsp:txXfrm>
    </dsp:sp>
    <dsp:sp modelId="{B1991E30-EDD1-4E35-B693-51B3373DF237}">
      <dsp:nvSpPr>
        <dsp:cNvPr id="0" name=""/>
        <dsp:cNvSpPr/>
      </dsp:nvSpPr>
      <dsp:spPr>
        <a:xfrm>
          <a:off x="0" y="1774020"/>
          <a:ext cx="8258985" cy="48672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Issue 2: Buffer Trick</a:t>
          </a:r>
          <a:endParaRPr lang="en-IN" sz="1800" kern="1200" dirty="0"/>
        </a:p>
      </dsp:txBody>
      <dsp:txXfrm>
        <a:off x="23760" y="1797780"/>
        <a:ext cx="8211465" cy="439200"/>
      </dsp:txXfrm>
    </dsp:sp>
    <dsp:sp modelId="{4580FFF7-E08F-4B96-93BF-D88F4E825885}">
      <dsp:nvSpPr>
        <dsp:cNvPr id="0" name=""/>
        <dsp:cNvSpPr/>
      </dsp:nvSpPr>
      <dsp:spPr>
        <a:xfrm>
          <a:off x="0" y="2260740"/>
          <a:ext cx="8258985" cy="1587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223"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b="1" i="0" kern="1200" dirty="0"/>
            <a:t>Problem</a:t>
          </a:r>
          <a:r>
            <a:rPr lang="en-IN" sz="1400" b="0" i="0" kern="1200" dirty="0"/>
            <a:t>: Using temporary buffers to store intermediate values combined with loop unrolling creates an excess of buffers, complicating the synthesis process (e.g., using tools like Bambu for Verilog generation).</a:t>
          </a:r>
          <a:endParaRPr lang="en-IN" sz="1400" kern="1200" dirty="0"/>
        </a:p>
        <a:p>
          <a:pPr marL="114300" lvl="1" indent="-114300" algn="l" defTabSz="622300">
            <a:lnSpc>
              <a:spcPct val="150000"/>
            </a:lnSpc>
            <a:spcBef>
              <a:spcPct val="0"/>
            </a:spcBef>
            <a:spcAft>
              <a:spcPct val="20000"/>
            </a:spcAft>
            <a:buChar char="•"/>
          </a:pPr>
          <a:r>
            <a:rPr lang="en-IN" sz="1400" b="1" i="0" kern="1200" dirty="0"/>
            <a:t>Solution</a:t>
          </a:r>
          <a:r>
            <a:rPr lang="en-IN" sz="1400" b="0" i="0" kern="1200" dirty="0"/>
            <a:t>: Remove the buffer trick for unrolling to simplify the number of buffers and streamline the synthesis process.</a:t>
          </a:r>
          <a:endParaRPr lang="en-IN" sz="1400" kern="1200" dirty="0"/>
        </a:p>
      </dsp:txBody>
      <dsp:txXfrm>
        <a:off x="0" y="2260740"/>
        <a:ext cx="8258985" cy="158769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53F26-AD56-4205-A441-63FDE80D4ADE}">
      <dsp:nvSpPr>
        <dsp:cNvPr id="0" name=""/>
        <dsp:cNvSpPr/>
      </dsp:nvSpPr>
      <dsp:spPr>
        <a:xfrm>
          <a:off x="0" y="12760"/>
          <a:ext cx="4197000" cy="7300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Test bench has a time limit on how many cycles the design under test can be run for.</a:t>
          </a:r>
          <a:endParaRPr lang="en-IN" sz="1000" kern="1200" dirty="0"/>
        </a:p>
      </dsp:txBody>
      <dsp:txXfrm>
        <a:off x="35640" y="48400"/>
        <a:ext cx="4125720" cy="658800"/>
      </dsp:txXfrm>
    </dsp:sp>
    <dsp:sp modelId="{BA5B0D91-67BC-4D74-BA90-39218313C2AD}">
      <dsp:nvSpPr>
        <dsp:cNvPr id="0" name=""/>
        <dsp:cNvSpPr/>
      </dsp:nvSpPr>
      <dsp:spPr>
        <a:xfrm>
          <a:off x="0" y="855160"/>
          <a:ext cx="4197000" cy="7300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Convolution and Depth-wise Convolution layers:</a:t>
          </a:r>
        </a:p>
      </dsp:txBody>
      <dsp:txXfrm>
        <a:off x="35640" y="890800"/>
        <a:ext cx="4125720" cy="658800"/>
      </dsp:txXfrm>
    </dsp:sp>
    <dsp:sp modelId="{A2E80FC4-222B-4FC5-A31B-78DD6D943C54}">
      <dsp:nvSpPr>
        <dsp:cNvPr id="0" name=""/>
        <dsp:cNvSpPr/>
      </dsp:nvSpPr>
      <dsp:spPr>
        <a:xfrm>
          <a:off x="0" y="1585241"/>
          <a:ext cx="41970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55" tIns="12700" rIns="71120" bIns="12700" numCol="1" spcCol="1270" anchor="t" anchorCtr="0">
          <a:noAutofit/>
        </a:bodyPr>
        <a:lstStyle/>
        <a:p>
          <a:pPr marL="57150" lvl="1" indent="-57150" algn="l" defTabSz="444500">
            <a:lnSpc>
              <a:spcPct val="150000"/>
            </a:lnSpc>
            <a:spcBef>
              <a:spcPct val="0"/>
            </a:spcBef>
            <a:spcAft>
              <a:spcPct val="20000"/>
            </a:spcAft>
            <a:buChar char="•"/>
          </a:pPr>
          <a:r>
            <a:rPr lang="en-US" sz="1000" b="0" i="0" kern="1200" dirty="0"/>
            <a:t>All the output channels are folded to 1.</a:t>
          </a:r>
        </a:p>
        <a:p>
          <a:pPr marL="57150" lvl="1" indent="-57150" algn="l" defTabSz="444500">
            <a:lnSpc>
              <a:spcPct val="150000"/>
            </a:lnSpc>
            <a:spcBef>
              <a:spcPct val="0"/>
            </a:spcBef>
            <a:spcAft>
              <a:spcPct val="20000"/>
            </a:spcAft>
            <a:buChar char="•"/>
          </a:pPr>
          <a:r>
            <a:rPr lang="en-US" sz="1000" b="0" i="0" kern="1200" dirty="0"/>
            <a:t>Input channels are folded according to input feature map dimension.</a:t>
          </a:r>
        </a:p>
        <a:p>
          <a:pPr marL="57150" lvl="1" indent="-57150" algn="l" defTabSz="444500">
            <a:lnSpc>
              <a:spcPct val="150000"/>
            </a:lnSpc>
            <a:spcBef>
              <a:spcPct val="0"/>
            </a:spcBef>
            <a:spcAft>
              <a:spcPct val="20000"/>
            </a:spcAft>
            <a:buChar char="•"/>
          </a:pPr>
          <a:r>
            <a:rPr lang="en-US" sz="1000" b="0" i="0" kern="1200" dirty="0"/>
            <a:t>Further folding is done for unrolling.</a:t>
          </a:r>
        </a:p>
      </dsp:txBody>
      <dsp:txXfrm>
        <a:off x="0" y="1585241"/>
        <a:ext cx="4197000" cy="726570"/>
      </dsp:txXfrm>
    </dsp:sp>
    <dsp:sp modelId="{234180CC-692D-4989-89A3-2A99ACF86C2B}">
      <dsp:nvSpPr>
        <dsp:cNvPr id="0" name=""/>
        <dsp:cNvSpPr/>
      </dsp:nvSpPr>
      <dsp:spPr>
        <a:xfrm>
          <a:off x="0" y="2311811"/>
          <a:ext cx="4197000" cy="7300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Fully Connected Layers: All the dimensions are folded to 128 for permutation and tiling) and folded to 32 for unrolling.</a:t>
          </a:r>
        </a:p>
      </dsp:txBody>
      <dsp:txXfrm>
        <a:off x="35640" y="2347451"/>
        <a:ext cx="4125720" cy="658800"/>
      </dsp:txXfrm>
    </dsp:sp>
    <dsp:sp modelId="{DA6BFAA3-79EC-442E-8154-341D257FC742}">
      <dsp:nvSpPr>
        <dsp:cNvPr id="0" name=""/>
        <dsp:cNvSpPr/>
      </dsp:nvSpPr>
      <dsp:spPr>
        <a:xfrm>
          <a:off x="0" y="3154211"/>
          <a:ext cx="4197000" cy="7300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0" i="0" kern="1200" dirty="0"/>
            <a:t>Estimate total clock cycles for a layer by multiplying the clock cycles per tile by the number of tiles in the layer.</a:t>
          </a:r>
          <a:endParaRPr lang="en-US" sz="1000" b="0" i="0" kern="1200" dirty="0"/>
        </a:p>
      </dsp:txBody>
      <dsp:txXfrm>
        <a:off x="35640" y="3189851"/>
        <a:ext cx="4125720" cy="658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7E440C-762E-4C02-A113-39B5C4A6E703}">
      <dsp:nvSpPr>
        <dsp:cNvPr id="0" name=""/>
        <dsp:cNvSpPr/>
      </dsp:nvSpPr>
      <dsp:spPr>
        <a:xfrm>
          <a:off x="0" y="2373"/>
          <a:ext cx="8861502"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It helps with mapping any type of depth-wise convolution to the same kind of layer to explore.</a:t>
          </a:r>
        </a:p>
      </dsp:txBody>
      <dsp:txXfrm>
        <a:off x="26501" y="28874"/>
        <a:ext cx="8808500" cy="489878"/>
      </dsp:txXfrm>
    </dsp:sp>
    <dsp:sp modelId="{939261BE-B678-4F42-9A22-2CF9D8B10453}">
      <dsp:nvSpPr>
        <dsp:cNvPr id="0" name=""/>
        <dsp:cNvSpPr/>
      </dsp:nvSpPr>
      <dsp:spPr>
        <a:xfrm>
          <a:off x="0" y="628773"/>
          <a:ext cx="8861502" cy="60942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The depth-wise convolution with multiplier doesn’t perform well with certain loop optimizations, so we map it to the depth-wise convolution with no multiplier.</a:t>
          </a:r>
        </a:p>
      </dsp:txBody>
      <dsp:txXfrm>
        <a:off x="29750" y="658523"/>
        <a:ext cx="8802002" cy="5499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99DD7-8BBE-4723-8B53-434045963885}">
      <dsp:nvSpPr>
        <dsp:cNvPr id="0" name=""/>
        <dsp:cNvSpPr/>
      </dsp:nvSpPr>
      <dsp:spPr>
        <a:xfrm>
          <a:off x="0" y="0"/>
          <a:ext cx="8411397" cy="39312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Main goal is to evaluate Power, Performance and Area (PPA) along with efficiency.</a:t>
          </a:r>
          <a:endParaRPr lang="en-IN" sz="1400" kern="1200" dirty="0"/>
        </a:p>
      </dsp:txBody>
      <dsp:txXfrm>
        <a:off x="19191" y="19191"/>
        <a:ext cx="8373015" cy="35473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FED2F-4C38-4AB1-8502-4CC837C51D59}">
      <dsp:nvSpPr>
        <dsp:cNvPr id="0" name=""/>
        <dsp:cNvSpPr/>
      </dsp:nvSpPr>
      <dsp:spPr>
        <a:xfrm>
          <a:off x="0" y="0"/>
          <a:ext cx="3128211" cy="50193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Output-first permutation always yields the best performance.</a:t>
          </a:r>
          <a:endParaRPr lang="en-IN" sz="1300" kern="1200" dirty="0"/>
        </a:p>
      </dsp:txBody>
      <dsp:txXfrm>
        <a:off x="24502" y="24502"/>
        <a:ext cx="3079207" cy="452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9C63B-316E-4CF5-A3DF-CBCD5399CD5F}">
      <dsp:nvSpPr>
        <dsp:cNvPr id="0" name=""/>
        <dsp:cNvSpPr/>
      </dsp:nvSpPr>
      <dsp:spPr>
        <a:xfrm>
          <a:off x="1643" y="1110"/>
          <a:ext cx="3365423" cy="64651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Input file</a:t>
          </a:r>
          <a:endParaRPr lang="en-IN" sz="1400" b="1" kern="1200" dirty="0"/>
        </a:p>
      </dsp:txBody>
      <dsp:txXfrm>
        <a:off x="33203" y="32670"/>
        <a:ext cx="3302303" cy="583398"/>
      </dsp:txXfrm>
    </dsp:sp>
    <dsp:sp modelId="{BA901DF4-1AF1-440F-A26C-5BCDFBD3CC79}">
      <dsp:nvSpPr>
        <dsp:cNvPr id="0" name=""/>
        <dsp:cNvSpPr/>
      </dsp:nvSpPr>
      <dsp:spPr>
        <a:xfrm>
          <a:off x="1643" y="679955"/>
          <a:ext cx="3365423" cy="64651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1. Argument parsing</a:t>
          </a:r>
          <a:endParaRPr lang="en-IN" sz="1400" b="1" kern="1200" dirty="0"/>
        </a:p>
      </dsp:txBody>
      <dsp:txXfrm>
        <a:off x="33203" y="711515"/>
        <a:ext cx="3302303" cy="583398"/>
      </dsp:txXfrm>
    </dsp:sp>
    <dsp:sp modelId="{62C82E8D-2CC7-4312-B75F-B379BE406B92}">
      <dsp:nvSpPr>
        <dsp:cNvPr id="0" name=""/>
        <dsp:cNvSpPr/>
      </dsp:nvSpPr>
      <dsp:spPr>
        <a:xfrm>
          <a:off x="1643" y="1358799"/>
          <a:ext cx="3365423" cy="64651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2. Read MLIR file</a:t>
          </a:r>
          <a:endParaRPr lang="en-IN" sz="1400" b="1" kern="1200" dirty="0"/>
        </a:p>
      </dsp:txBody>
      <dsp:txXfrm>
        <a:off x="33203" y="1390359"/>
        <a:ext cx="3302303" cy="583398"/>
      </dsp:txXfrm>
    </dsp:sp>
    <dsp:sp modelId="{0ACD4662-81ED-4C29-8E97-C2B949EA8391}">
      <dsp:nvSpPr>
        <dsp:cNvPr id="0" name=""/>
        <dsp:cNvSpPr/>
      </dsp:nvSpPr>
      <dsp:spPr>
        <a:xfrm>
          <a:off x="1643" y="2037644"/>
          <a:ext cx="3365423" cy="64651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3. Create temporary MLIR files</a:t>
          </a:r>
          <a:endParaRPr lang="en-IN" sz="1400" b="1" kern="1200" dirty="0"/>
        </a:p>
      </dsp:txBody>
      <dsp:txXfrm>
        <a:off x="33203" y="2069204"/>
        <a:ext cx="3302303" cy="583398"/>
      </dsp:txXfrm>
    </dsp:sp>
    <dsp:sp modelId="{A75F77F1-FD42-496D-B6AB-CEEC5F5C9B18}">
      <dsp:nvSpPr>
        <dsp:cNvPr id="0" name=""/>
        <dsp:cNvSpPr/>
      </dsp:nvSpPr>
      <dsp:spPr>
        <a:xfrm>
          <a:off x="1643" y="2716489"/>
          <a:ext cx="3365423" cy="646518"/>
        </a:xfrm>
        <a:prstGeom prst="roundRect">
          <a:avLst/>
        </a:prstGeom>
        <a:solidFill>
          <a:schemeClr val="accent2"/>
        </a:solidFill>
        <a:ln w="25400" cap="flat" cmpd="sng" algn="ctr">
          <a:solidFill>
            <a:schemeClr val="accent2"/>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bg1"/>
              </a:solidFill>
            </a:rPr>
            <a:t>4. Design Space Exploration (DSE)</a:t>
          </a:r>
          <a:endParaRPr lang="en-IN" sz="1400" b="1" kern="1200" dirty="0">
            <a:solidFill>
              <a:schemeClr val="bg1"/>
            </a:solidFill>
          </a:endParaRPr>
        </a:p>
      </dsp:txBody>
      <dsp:txXfrm>
        <a:off x="33203" y="2748049"/>
        <a:ext cx="3302303" cy="583398"/>
      </dsp:txXfrm>
    </dsp:sp>
    <dsp:sp modelId="{77D6CCE9-4934-44B1-A328-23550252268D}">
      <dsp:nvSpPr>
        <dsp:cNvPr id="0" name=""/>
        <dsp:cNvSpPr/>
      </dsp:nvSpPr>
      <dsp:spPr>
        <a:xfrm>
          <a:off x="1643" y="3395333"/>
          <a:ext cx="3365423" cy="646518"/>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IN" sz="1400" b="1" i="0" kern="1200" dirty="0"/>
            <a:t>Output file</a:t>
          </a:r>
          <a:endParaRPr lang="en-IN" sz="1400" b="1" kern="1200" dirty="0"/>
        </a:p>
      </dsp:txBody>
      <dsp:txXfrm>
        <a:off x="33203" y="3426893"/>
        <a:ext cx="3302303" cy="58339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9C2F0-7112-4993-9C2D-5D6E4FA18425}">
      <dsp:nvSpPr>
        <dsp:cNvPr id="0" name=""/>
        <dsp:cNvSpPr/>
      </dsp:nvSpPr>
      <dsp:spPr>
        <a:xfrm>
          <a:off x="0" y="0"/>
          <a:ext cx="8607268" cy="3510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Only</a:t>
          </a:r>
          <a:r>
            <a:rPr lang="en-IN" sz="1500" kern="1200" baseline="0" dirty="0"/>
            <a:t> kernel dimensions input provides performance improvement.</a:t>
          </a:r>
          <a:endParaRPr lang="en-IN" sz="1500" kern="1200" dirty="0"/>
        </a:p>
      </dsp:txBody>
      <dsp:txXfrm>
        <a:off x="17134" y="17134"/>
        <a:ext cx="8573000" cy="31673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C4C71-0BCB-4B74-A8EF-E85C708BCED5}">
      <dsp:nvSpPr>
        <dsp:cNvPr id="0" name=""/>
        <dsp:cNvSpPr/>
      </dsp:nvSpPr>
      <dsp:spPr>
        <a:xfrm>
          <a:off x="0" y="21289"/>
          <a:ext cx="8388525" cy="5019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For smaller FC layers, loop permutations (0,1,3,2) or (0,3,1,2) or (0,3,2,1) could be picked to get best performance, power efficiency at the cost of area. </a:t>
          </a:r>
          <a:endParaRPr lang="en-IN" sz="1300" kern="1200" dirty="0"/>
        </a:p>
      </dsp:txBody>
      <dsp:txXfrm>
        <a:off x="24502" y="45791"/>
        <a:ext cx="8339521" cy="45292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3D6A1-0954-40F4-861D-C2BFDA2C2AD1}">
      <dsp:nvSpPr>
        <dsp:cNvPr id="0" name=""/>
        <dsp:cNvSpPr/>
      </dsp:nvSpPr>
      <dsp:spPr>
        <a:xfrm>
          <a:off x="0" y="1788"/>
          <a:ext cx="8868076" cy="3042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Dataset with small number of classes like MNIST need to use this loop permutation to get best performance.</a:t>
          </a:r>
          <a:endParaRPr lang="en-IN" sz="1300" kern="1200" dirty="0"/>
        </a:p>
      </dsp:txBody>
      <dsp:txXfrm>
        <a:off x="14850" y="16638"/>
        <a:ext cx="8838376" cy="2745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C4C71-0BCB-4B74-A8EF-E85C708BCED5}">
      <dsp:nvSpPr>
        <dsp:cNvPr id="0" name=""/>
        <dsp:cNvSpPr/>
      </dsp:nvSpPr>
      <dsp:spPr>
        <a:xfrm>
          <a:off x="0" y="21289"/>
          <a:ext cx="8388525" cy="5019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For smaller FC layers, loop permutations (0,1,3,2) or (0,3,1,2) or (0,3,2,1) could be picked to get best performance, power efficiency at the cost of area. </a:t>
          </a:r>
          <a:endParaRPr lang="en-IN" sz="1300" kern="1200" dirty="0"/>
        </a:p>
      </dsp:txBody>
      <dsp:txXfrm>
        <a:off x="24502" y="45791"/>
        <a:ext cx="8339521" cy="45292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1214E-0FC2-4418-84D1-FDDEAF657B8A}">
      <dsp:nvSpPr>
        <dsp:cNvPr id="0" name=""/>
        <dsp:cNvSpPr/>
      </dsp:nvSpPr>
      <dsp:spPr>
        <a:xfrm>
          <a:off x="0" y="1788"/>
          <a:ext cx="3993401" cy="3042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Input channel tiled to 16 yield best performance.</a:t>
          </a:r>
          <a:endParaRPr lang="en-IN" sz="1300" kern="1200" dirty="0"/>
        </a:p>
      </dsp:txBody>
      <dsp:txXfrm>
        <a:off x="14850" y="16638"/>
        <a:ext cx="3963701" cy="2745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25537-8766-4B8F-A9E2-8E4EFB2EDC78}">
      <dsp:nvSpPr>
        <dsp:cNvPr id="0" name=""/>
        <dsp:cNvSpPr/>
      </dsp:nvSpPr>
      <dsp:spPr>
        <a:xfrm>
          <a:off x="0" y="193731"/>
          <a:ext cx="3589989" cy="5405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Kernel tiling gives bad performance. Always exclude kernel tiling in exploration.</a:t>
          </a:r>
          <a:endParaRPr lang="en-IN" sz="1400" kern="1200" dirty="0"/>
        </a:p>
      </dsp:txBody>
      <dsp:txXfrm>
        <a:off x="26387" y="220118"/>
        <a:ext cx="3537215" cy="48776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A95A9-6C3B-447B-ACF2-714A9803CE27}">
      <dsp:nvSpPr>
        <dsp:cNvPr id="0" name=""/>
        <dsp:cNvSpPr/>
      </dsp:nvSpPr>
      <dsp:spPr>
        <a:xfrm>
          <a:off x="0" y="0"/>
          <a:ext cx="7037504" cy="3042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Best tiling configuration depends on whether the layer is a hidden layer or output layer.</a:t>
          </a:r>
          <a:endParaRPr lang="en-IN" sz="1300" kern="1200" dirty="0"/>
        </a:p>
      </dsp:txBody>
      <dsp:txXfrm>
        <a:off x="14850" y="14850"/>
        <a:ext cx="7007804" cy="2745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002B3-02A8-4170-A18C-2F8E766CA98A}">
      <dsp:nvSpPr>
        <dsp:cNvPr id="0" name=""/>
        <dsp:cNvSpPr/>
      </dsp:nvSpPr>
      <dsp:spPr>
        <a:xfrm>
          <a:off x="0" y="0"/>
          <a:ext cx="6823771" cy="5054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With larger kernel size and no. of input channels being 1, the effects of unrolling is seen after unrolling inner-most loops 3 times.</a:t>
          </a:r>
          <a:endParaRPr lang="en-IN" sz="1200" kern="1200" dirty="0"/>
        </a:p>
      </dsp:txBody>
      <dsp:txXfrm>
        <a:off x="24674" y="24674"/>
        <a:ext cx="6774423" cy="45609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5E2F5-1D8D-42A0-90D8-7DAB7B542D79}">
      <dsp:nvSpPr>
        <dsp:cNvPr id="0" name=""/>
        <dsp:cNvSpPr/>
      </dsp:nvSpPr>
      <dsp:spPr>
        <a:xfrm>
          <a:off x="0" y="0"/>
          <a:ext cx="8294825" cy="41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Unrolling 1 with unrolling factor 4, 8, 16 yields performance while also improving on power, area, and efficiency.</a:t>
          </a:r>
          <a:endParaRPr lang="en-IN" sz="1200" kern="1200" dirty="0"/>
        </a:p>
      </dsp:txBody>
      <dsp:txXfrm>
        <a:off x="20104" y="20104"/>
        <a:ext cx="8254617" cy="371632"/>
      </dsp:txXfrm>
    </dsp:sp>
    <dsp:sp modelId="{94CD8B68-14E0-4D05-BF2C-EEB74E6EB2A2}">
      <dsp:nvSpPr>
        <dsp:cNvPr id="0" name=""/>
        <dsp:cNvSpPr/>
      </dsp:nvSpPr>
      <dsp:spPr>
        <a:xfrm>
          <a:off x="0" y="489381"/>
          <a:ext cx="8294825" cy="411840"/>
        </a:xfrm>
        <a:prstGeom prst="round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As we unroll further loops fully, performance improves further at a significant penalty of power, area, and efficiency.</a:t>
          </a:r>
          <a:endParaRPr lang="en-IN" sz="1200" kern="1200" dirty="0"/>
        </a:p>
      </dsp:txBody>
      <dsp:txXfrm>
        <a:off x="20104" y="509485"/>
        <a:ext cx="8254617" cy="37163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FF31F-5419-4950-85A3-7798168355B1}">
      <dsp:nvSpPr>
        <dsp:cNvPr id="0" name=""/>
        <dsp:cNvSpPr/>
      </dsp:nvSpPr>
      <dsp:spPr>
        <a:xfrm>
          <a:off x="0" y="264865"/>
          <a:ext cx="8782848" cy="36632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Unroll-3 improves performance. Unroll factor improves performance without smaller power and area penalties compared to full-unroll.</a:t>
          </a:r>
        </a:p>
      </dsp:txBody>
      <dsp:txXfrm>
        <a:off x="17883" y="282748"/>
        <a:ext cx="8747082" cy="330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30F29-E3CB-4E1D-9715-B4D944E24789}">
      <dsp:nvSpPr>
        <dsp:cNvPr id="0" name=""/>
        <dsp:cNvSpPr/>
      </dsp:nvSpPr>
      <dsp:spPr>
        <a:xfrm>
          <a:off x="0" y="2048"/>
          <a:ext cx="4572000" cy="4446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Types of neural network layers</a:t>
          </a:r>
          <a:endParaRPr lang="en-IN" sz="1900" kern="1200" dirty="0"/>
        </a:p>
      </dsp:txBody>
      <dsp:txXfrm>
        <a:off x="21704" y="23752"/>
        <a:ext cx="4528592" cy="401192"/>
      </dsp:txXfrm>
    </dsp:sp>
    <dsp:sp modelId="{212033F6-6C86-4EAD-8071-5395286B68D8}">
      <dsp:nvSpPr>
        <dsp:cNvPr id="0" name=""/>
        <dsp:cNvSpPr/>
      </dsp:nvSpPr>
      <dsp:spPr>
        <a:xfrm>
          <a:off x="0" y="446648"/>
          <a:ext cx="4572000"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Convolution layer</a:t>
          </a:r>
          <a:endParaRPr lang="en-IN" sz="1500" kern="1200"/>
        </a:p>
        <a:p>
          <a:pPr marL="114300" lvl="1" indent="-114300" algn="l" defTabSz="666750">
            <a:lnSpc>
              <a:spcPct val="90000"/>
            </a:lnSpc>
            <a:spcBef>
              <a:spcPct val="0"/>
            </a:spcBef>
            <a:spcAft>
              <a:spcPct val="20000"/>
            </a:spcAft>
            <a:buChar char="•"/>
          </a:pPr>
          <a:r>
            <a:rPr lang="en-IN" sz="1500" b="0" i="0" kern="1200"/>
            <a:t>Depth-wise Convolution layer</a:t>
          </a:r>
          <a:endParaRPr lang="en-IN" sz="1500" kern="1200"/>
        </a:p>
        <a:p>
          <a:pPr marL="114300" lvl="1" indent="-114300" algn="l" defTabSz="666750">
            <a:lnSpc>
              <a:spcPct val="90000"/>
            </a:lnSpc>
            <a:spcBef>
              <a:spcPct val="0"/>
            </a:spcBef>
            <a:spcAft>
              <a:spcPct val="20000"/>
            </a:spcAft>
            <a:buChar char="•"/>
          </a:pPr>
          <a:r>
            <a:rPr lang="en-IN" sz="1500" b="0" i="0" kern="1200"/>
            <a:t>Fully Connected layer</a:t>
          </a:r>
          <a:endParaRPr lang="en-IN" sz="1500" kern="1200"/>
        </a:p>
      </dsp:txBody>
      <dsp:txXfrm>
        <a:off x="0" y="446648"/>
        <a:ext cx="4572000" cy="727605"/>
      </dsp:txXfrm>
    </dsp:sp>
    <dsp:sp modelId="{8B8E6592-081E-4513-8998-CB21DDEAEF4C}">
      <dsp:nvSpPr>
        <dsp:cNvPr id="0" name=""/>
        <dsp:cNvSpPr/>
      </dsp:nvSpPr>
      <dsp:spPr>
        <a:xfrm>
          <a:off x="0" y="1174253"/>
          <a:ext cx="4572000" cy="4446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Optimizations</a:t>
          </a:r>
          <a:endParaRPr lang="en-IN" sz="1900" kern="1200" dirty="0"/>
        </a:p>
      </dsp:txBody>
      <dsp:txXfrm>
        <a:off x="21704" y="1195957"/>
        <a:ext cx="4528592" cy="401192"/>
      </dsp:txXfrm>
    </dsp:sp>
    <dsp:sp modelId="{184D2473-5C77-4A3D-9BBD-D96230B9E300}">
      <dsp:nvSpPr>
        <dsp:cNvPr id="0" name=""/>
        <dsp:cNvSpPr/>
      </dsp:nvSpPr>
      <dsp:spPr>
        <a:xfrm>
          <a:off x="0" y="1618853"/>
          <a:ext cx="4572000"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Loop permutation</a:t>
          </a:r>
          <a:endParaRPr lang="en-IN" sz="1500" kern="1200"/>
        </a:p>
        <a:p>
          <a:pPr marL="114300" lvl="1" indent="-114300" algn="l" defTabSz="666750">
            <a:lnSpc>
              <a:spcPct val="90000"/>
            </a:lnSpc>
            <a:spcBef>
              <a:spcPct val="0"/>
            </a:spcBef>
            <a:spcAft>
              <a:spcPct val="20000"/>
            </a:spcAft>
            <a:buChar char="•"/>
          </a:pPr>
          <a:r>
            <a:rPr lang="en-IN" sz="1500" b="0" i="0" kern="1200"/>
            <a:t>Loop tiling</a:t>
          </a:r>
          <a:endParaRPr lang="en-IN" sz="1500" kern="1200"/>
        </a:p>
        <a:p>
          <a:pPr marL="114300" lvl="1" indent="-114300" algn="l" defTabSz="666750">
            <a:lnSpc>
              <a:spcPct val="90000"/>
            </a:lnSpc>
            <a:spcBef>
              <a:spcPct val="0"/>
            </a:spcBef>
            <a:spcAft>
              <a:spcPct val="20000"/>
            </a:spcAft>
            <a:buChar char="•"/>
          </a:pPr>
          <a:r>
            <a:rPr lang="en-IN" sz="1500" b="0" i="0" kern="1200"/>
            <a:t>Loop unrolling</a:t>
          </a:r>
          <a:endParaRPr lang="en-IN" sz="1500" kern="1200"/>
        </a:p>
      </dsp:txBody>
      <dsp:txXfrm>
        <a:off x="0" y="1618853"/>
        <a:ext cx="4572000" cy="727605"/>
      </dsp:txXfrm>
    </dsp:sp>
    <dsp:sp modelId="{A4C9887A-0562-41A3-B496-F99763379A79}">
      <dsp:nvSpPr>
        <dsp:cNvPr id="0" name=""/>
        <dsp:cNvSpPr/>
      </dsp:nvSpPr>
      <dsp:spPr>
        <a:xfrm>
          <a:off x="0" y="2346458"/>
          <a:ext cx="4572000" cy="4446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dirty="0"/>
            <a:t>Architectures</a:t>
          </a:r>
          <a:endParaRPr lang="en-IN" sz="1900" kern="1200" dirty="0"/>
        </a:p>
      </dsp:txBody>
      <dsp:txXfrm>
        <a:off x="21704" y="2368162"/>
        <a:ext cx="4528592" cy="401192"/>
      </dsp:txXfrm>
    </dsp:sp>
    <dsp:sp modelId="{DAC38311-4461-4C3B-BF82-978FDF409B82}">
      <dsp:nvSpPr>
        <dsp:cNvPr id="0" name=""/>
        <dsp:cNvSpPr/>
      </dsp:nvSpPr>
      <dsp:spPr>
        <a:xfrm>
          <a:off x="0" y="2791058"/>
          <a:ext cx="4572000"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16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IN" sz="1500" b="0" i="0" kern="1200"/>
            <a:t>Training architectures</a:t>
          </a:r>
          <a:endParaRPr lang="en-IN" sz="1500" kern="1200"/>
        </a:p>
        <a:p>
          <a:pPr marL="114300" lvl="1" indent="-114300" algn="l" defTabSz="666750">
            <a:lnSpc>
              <a:spcPct val="90000"/>
            </a:lnSpc>
            <a:spcBef>
              <a:spcPct val="0"/>
            </a:spcBef>
            <a:spcAft>
              <a:spcPct val="20000"/>
            </a:spcAft>
            <a:buChar char="•"/>
          </a:pPr>
          <a:r>
            <a:rPr lang="en-IN" sz="1500" b="0" i="0" kern="1200"/>
            <a:t>Testing architectures</a:t>
          </a:r>
          <a:endParaRPr lang="en-IN" sz="1500" kern="1200"/>
        </a:p>
      </dsp:txBody>
      <dsp:txXfrm>
        <a:off x="0" y="2791058"/>
        <a:ext cx="4572000" cy="491625"/>
      </dsp:txXfrm>
    </dsp:sp>
    <dsp:sp modelId="{DA51AB79-B0F9-4774-B092-464CD03661D4}">
      <dsp:nvSpPr>
        <dsp:cNvPr id="0" name=""/>
        <dsp:cNvSpPr/>
      </dsp:nvSpPr>
      <dsp:spPr>
        <a:xfrm>
          <a:off x="0" y="3282683"/>
          <a:ext cx="4572000" cy="44460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0" i="0" kern="1200"/>
            <a:t>HLS configurations</a:t>
          </a:r>
          <a:endParaRPr lang="en-IN" sz="1900" kern="1200"/>
        </a:p>
      </dsp:txBody>
      <dsp:txXfrm>
        <a:off x="21704" y="3304387"/>
        <a:ext cx="4528592" cy="40119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20274-2205-4648-A83C-536653597433}">
      <dsp:nvSpPr>
        <dsp:cNvPr id="0" name=""/>
        <dsp:cNvSpPr/>
      </dsp:nvSpPr>
      <dsp:spPr>
        <a:xfrm>
          <a:off x="0" y="0"/>
          <a:ext cx="6368188" cy="29952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Unrolling 1 with any factor doesn’t make any difference to the performance. </a:t>
          </a:r>
          <a:endParaRPr lang="en-IN" sz="1200" kern="1200" dirty="0"/>
        </a:p>
      </dsp:txBody>
      <dsp:txXfrm>
        <a:off x="14621" y="14621"/>
        <a:ext cx="6338946" cy="270278"/>
      </dsp:txXfrm>
    </dsp:sp>
    <dsp:sp modelId="{A0AC728F-ACB7-4C80-B6E9-D147AA728ED2}">
      <dsp:nvSpPr>
        <dsp:cNvPr id="0" name=""/>
        <dsp:cNvSpPr/>
      </dsp:nvSpPr>
      <dsp:spPr>
        <a:xfrm>
          <a:off x="0" y="362109"/>
          <a:ext cx="6368188" cy="299520"/>
        </a:xfrm>
        <a:prstGeom prst="round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Unrolling 2 with factors does improve performance at the cost of power, area and efficiency. </a:t>
          </a:r>
          <a:endParaRPr lang="en-IN" sz="1200" kern="1200" dirty="0"/>
        </a:p>
      </dsp:txBody>
      <dsp:txXfrm>
        <a:off x="14621" y="376730"/>
        <a:ext cx="6338946" cy="27027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81D6B-C215-446E-86C2-269803A63056}">
      <dsp:nvSpPr>
        <dsp:cNvPr id="0" name=""/>
        <dsp:cNvSpPr/>
      </dsp:nvSpPr>
      <dsp:spPr>
        <a:xfrm>
          <a:off x="0" y="17532"/>
          <a:ext cx="8388525" cy="5054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For input feature map sizes greater than 64, where both input and output channels are equal to one, no loop optimization techniques are effective. In this scenario, the baseline configuration provides the best performance.</a:t>
          </a:r>
          <a:endParaRPr lang="en-IN" sz="1000" kern="1200" dirty="0"/>
        </a:p>
      </dsp:txBody>
      <dsp:txXfrm>
        <a:off x="24674" y="42206"/>
        <a:ext cx="8339177" cy="45609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0D830-5F2C-4430-BD73-CD3438C791FD}">
      <dsp:nvSpPr>
        <dsp:cNvPr id="0" name=""/>
        <dsp:cNvSpPr/>
      </dsp:nvSpPr>
      <dsp:spPr>
        <a:xfrm>
          <a:off x="0" y="0"/>
          <a:ext cx="5745484" cy="41184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a:t>Output layer is assumed to be for ImageNet dataset with 1000 classes.</a:t>
          </a:r>
          <a:endParaRPr lang="en-IN" sz="1200" kern="1200"/>
        </a:p>
      </dsp:txBody>
      <dsp:txXfrm>
        <a:off x="20104" y="20104"/>
        <a:ext cx="5705276" cy="37163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D9BF3-BA2F-460E-804A-EEE7DAE794E1}">
      <dsp:nvSpPr>
        <dsp:cNvPr id="0" name=""/>
        <dsp:cNvSpPr/>
      </dsp:nvSpPr>
      <dsp:spPr>
        <a:xfrm>
          <a:off x="0" y="39487"/>
          <a:ext cx="4340994" cy="530887"/>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Certain configurations within the Convolutional layers are not achieving optimal permutation configurations using the current heuristics. </a:t>
          </a:r>
        </a:p>
      </dsp:txBody>
      <dsp:txXfrm>
        <a:off x="25916" y="65403"/>
        <a:ext cx="4289162" cy="479055"/>
      </dsp:txXfrm>
    </dsp:sp>
    <dsp:sp modelId="{C7AC6513-8E0C-432C-A1C5-4B008EDB891C}">
      <dsp:nvSpPr>
        <dsp:cNvPr id="0" name=""/>
        <dsp:cNvSpPr/>
      </dsp:nvSpPr>
      <dsp:spPr>
        <a:xfrm>
          <a:off x="0" y="599175"/>
          <a:ext cx="4340994" cy="530887"/>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kern="1200" dirty="0"/>
            <a:t>In contrast, the heuristics are effectively determining the best permutation configurations for the Depth-wise Convolutional layers and Fully Connected layers.</a:t>
          </a:r>
        </a:p>
      </dsp:txBody>
      <dsp:txXfrm>
        <a:off x="25916" y="625091"/>
        <a:ext cx="4289162" cy="47905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0CBF9-BBE7-4F2B-B82E-2B5038A08DC5}">
      <dsp:nvSpPr>
        <dsp:cNvPr id="0" name=""/>
        <dsp:cNvSpPr/>
      </dsp:nvSpPr>
      <dsp:spPr>
        <a:xfrm>
          <a:off x="0" y="196318"/>
          <a:ext cx="3035631" cy="57915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dirty="0"/>
            <a:t>Loop permutation for convolution improves performance. But the variation in power and area depends on the size of the </a:t>
          </a:r>
          <a:r>
            <a:rPr lang="en-IN" sz="1100" b="0" i="0" kern="1200" dirty="0" err="1"/>
            <a:t>i</a:t>
          </a:r>
          <a:r>
            <a:rPr lang="en-IN" sz="1100" b="0" i="0" kern="1200" dirty="0"/>
            <a:t>/p layer size.</a:t>
          </a:r>
          <a:endParaRPr lang="en-IN" sz="1100" kern="1200" dirty="0"/>
        </a:p>
      </dsp:txBody>
      <dsp:txXfrm>
        <a:off x="28272" y="224590"/>
        <a:ext cx="2979087" cy="522606"/>
      </dsp:txXfrm>
    </dsp:sp>
    <dsp:sp modelId="{942A73D4-7C2F-4252-8170-0F1F238E5571}">
      <dsp:nvSpPr>
        <dsp:cNvPr id="0" name=""/>
        <dsp:cNvSpPr/>
      </dsp:nvSpPr>
      <dsp:spPr>
        <a:xfrm>
          <a:off x="0" y="807148"/>
          <a:ext cx="3035631" cy="57915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0" i="0" kern="1200" dirty="0"/>
            <a:t>FC layer doesn’t see any difference as baseline is the best configuration.</a:t>
          </a:r>
          <a:endParaRPr lang="en-IN" sz="1100" kern="1200" dirty="0"/>
        </a:p>
      </dsp:txBody>
      <dsp:txXfrm>
        <a:off x="28272" y="835420"/>
        <a:ext cx="2979087" cy="52260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C1629-D438-434A-8797-137D1DD32211}">
      <dsp:nvSpPr>
        <dsp:cNvPr id="0" name=""/>
        <dsp:cNvSpPr/>
      </dsp:nvSpPr>
      <dsp:spPr>
        <a:xfrm>
          <a:off x="0" y="423251"/>
          <a:ext cx="3266170" cy="74629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Loop permutation helps improve performance with marginal penalties in power and area.</a:t>
          </a:r>
          <a:endParaRPr lang="en-IN" sz="1200" kern="1200" dirty="0"/>
        </a:p>
      </dsp:txBody>
      <dsp:txXfrm>
        <a:off x="36431" y="459682"/>
        <a:ext cx="3193308" cy="67343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08436-6B13-4457-8C74-5DBB9043C3B0}">
      <dsp:nvSpPr>
        <dsp:cNvPr id="0" name=""/>
        <dsp:cNvSpPr/>
      </dsp:nvSpPr>
      <dsp:spPr>
        <a:xfrm>
          <a:off x="0" y="781"/>
          <a:ext cx="4184542" cy="7371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Heuristics work for FC layer. But, for Convolution layers the heuristic fails to find the best tiling configuration on 2 occasions.</a:t>
          </a:r>
          <a:endParaRPr lang="en-IN" sz="1400" kern="1200" dirty="0"/>
        </a:p>
      </dsp:txBody>
      <dsp:txXfrm>
        <a:off x="35982" y="36763"/>
        <a:ext cx="4112578" cy="66513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0CBF9-BBE7-4F2B-B82E-2B5038A08DC5}">
      <dsp:nvSpPr>
        <dsp:cNvPr id="0" name=""/>
        <dsp:cNvSpPr/>
      </dsp:nvSpPr>
      <dsp:spPr>
        <a:xfrm>
          <a:off x="0" y="397681"/>
          <a:ext cx="4368932" cy="57914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t>Improvement in PPA depends on size of Conv. layer size.</a:t>
          </a:r>
          <a:endParaRPr lang="en-IN" sz="1500" kern="1200" dirty="0"/>
        </a:p>
      </dsp:txBody>
      <dsp:txXfrm>
        <a:off x="28272" y="425953"/>
        <a:ext cx="4312388" cy="522605"/>
      </dsp:txXfrm>
    </dsp:sp>
    <dsp:sp modelId="{942A73D4-7C2F-4252-8170-0F1F238E5571}">
      <dsp:nvSpPr>
        <dsp:cNvPr id="0" name=""/>
        <dsp:cNvSpPr/>
      </dsp:nvSpPr>
      <dsp:spPr>
        <a:xfrm>
          <a:off x="0" y="1020031"/>
          <a:ext cx="4368932" cy="57914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t>FC hidden layer improves performance with penalties in power and area. </a:t>
          </a:r>
        </a:p>
      </dsp:txBody>
      <dsp:txXfrm>
        <a:off x="28272" y="1048303"/>
        <a:ext cx="4312388" cy="522605"/>
      </dsp:txXfrm>
    </dsp:sp>
    <dsp:sp modelId="{2E11FB0D-F9B6-45CB-93C9-C5C41301C363}">
      <dsp:nvSpPr>
        <dsp:cNvPr id="0" name=""/>
        <dsp:cNvSpPr/>
      </dsp:nvSpPr>
      <dsp:spPr>
        <a:xfrm>
          <a:off x="0" y="1642381"/>
          <a:ext cx="4368932" cy="579149"/>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Output </a:t>
          </a:r>
          <a:r>
            <a:rPr lang="en-IN" sz="1500" b="0" i="0" kern="1200" dirty="0"/>
            <a:t>layer marginally improves performance, with significant </a:t>
          </a:r>
          <a:r>
            <a:rPr lang="en-IN" sz="1500" b="0" i="0" kern="1200"/>
            <a:t>penalties in power and area.</a:t>
          </a:r>
        </a:p>
      </dsp:txBody>
      <dsp:txXfrm>
        <a:off x="28272" y="1670653"/>
        <a:ext cx="4312388" cy="52260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7F979-41BA-4A3B-A599-D5D7353A8993}">
      <dsp:nvSpPr>
        <dsp:cNvPr id="0" name=""/>
        <dsp:cNvSpPr/>
      </dsp:nvSpPr>
      <dsp:spPr>
        <a:xfrm>
          <a:off x="0" y="158102"/>
          <a:ext cx="3779520" cy="72043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dirty="0"/>
            <a:t>Loop unrolling heuristics works correctly for all the layers tried.</a:t>
          </a:r>
          <a:endParaRPr lang="en-IN" sz="1400" kern="1200" dirty="0"/>
        </a:p>
      </dsp:txBody>
      <dsp:txXfrm>
        <a:off x="35168" y="193270"/>
        <a:ext cx="3709184" cy="65009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42DED-C0D4-45CF-97F9-4D3F6E356B1C}">
      <dsp:nvSpPr>
        <dsp:cNvPr id="0" name=""/>
        <dsp:cNvSpPr/>
      </dsp:nvSpPr>
      <dsp:spPr>
        <a:xfrm>
          <a:off x="0" y="29285"/>
          <a:ext cx="3515192" cy="67860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Loop permutations provide substantial performance improvements; however, they also incur a significant penalty in power consumption and area, particularly for fully connected (FC) layers.</a:t>
          </a:r>
          <a:endParaRPr lang="en-IN" sz="1000" kern="1200" dirty="0"/>
        </a:p>
      </dsp:txBody>
      <dsp:txXfrm>
        <a:off x="33127" y="62412"/>
        <a:ext cx="3448938" cy="612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C2A29-BC28-4D13-B9FB-E33896633A93}">
      <dsp:nvSpPr>
        <dsp:cNvPr id="0" name=""/>
        <dsp:cNvSpPr/>
      </dsp:nvSpPr>
      <dsp:spPr>
        <a:xfrm>
          <a:off x="351"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Input feature map ‘nhwc’:</a:t>
          </a:r>
          <a:endParaRPr lang="en-IN" sz="900" kern="1200" dirty="0"/>
        </a:p>
      </dsp:txBody>
      <dsp:txXfrm>
        <a:off x="12398" y="218062"/>
        <a:ext cx="798562" cy="387234"/>
      </dsp:txXfrm>
    </dsp:sp>
    <dsp:sp modelId="{8E5817BB-EA3D-49FE-B796-6B6B4C3F2F4E}">
      <dsp:nvSpPr>
        <dsp:cNvPr id="0" name=""/>
        <dsp:cNvSpPr/>
      </dsp:nvSpPr>
      <dsp:spPr>
        <a:xfrm>
          <a:off x="3689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1342F-8290-485D-B653-751DB81F5FDF}">
      <dsp:nvSpPr>
        <dsp:cNvPr id="0" name=""/>
        <dsp:cNvSpPr/>
      </dsp:nvSpPr>
      <dsp:spPr>
        <a:xfrm>
          <a:off x="164882"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n: Batch number</a:t>
          </a:r>
          <a:endParaRPr lang="en-IN" sz="900" kern="1200" dirty="0"/>
        </a:p>
      </dsp:txBody>
      <dsp:txXfrm>
        <a:off x="176929" y="732222"/>
        <a:ext cx="634031" cy="387234"/>
      </dsp:txXfrm>
    </dsp:sp>
    <dsp:sp modelId="{B63E4053-110A-4674-8ABF-925C06010B79}">
      <dsp:nvSpPr>
        <dsp:cNvPr id="0" name=""/>
        <dsp:cNvSpPr/>
      </dsp:nvSpPr>
      <dsp:spPr>
        <a:xfrm>
          <a:off x="3689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024712-3120-4B8F-B865-301F7A8C61E5}">
      <dsp:nvSpPr>
        <dsp:cNvPr id="0" name=""/>
        <dsp:cNvSpPr/>
      </dsp:nvSpPr>
      <dsp:spPr>
        <a:xfrm>
          <a:off x="164882"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h: Input height</a:t>
          </a:r>
          <a:endParaRPr lang="en-IN" sz="900" kern="1200" dirty="0"/>
        </a:p>
      </dsp:txBody>
      <dsp:txXfrm>
        <a:off x="176929" y="1246382"/>
        <a:ext cx="634031" cy="387234"/>
      </dsp:txXfrm>
    </dsp:sp>
    <dsp:sp modelId="{39F1389C-30FA-46D2-B0A0-06E5D4958FC6}">
      <dsp:nvSpPr>
        <dsp:cNvPr id="0" name=""/>
        <dsp:cNvSpPr/>
      </dsp:nvSpPr>
      <dsp:spPr>
        <a:xfrm>
          <a:off x="3689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F00CDA-D3EB-4210-997E-0FE7E282C7FF}">
      <dsp:nvSpPr>
        <dsp:cNvPr id="0" name=""/>
        <dsp:cNvSpPr/>
      </dsp:nvSpPr>
      <dsp:spPr>
        <a:xfrm>
          <a:off x="164882"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w: Input width</a:t>
          </a:r>
          <a:endParaRPr lang="en-IN" sz="900" kern="1200" dirty="0"/>
        </a:p>
      </dsp:txBody>
      <dsp:txXfrm>
        <a:off x="176929" y="1760543"/>
        <a:ext cx="634031" cy="387234"/>
      </dsp:txXfrm>
    </dsp:sp>
    <dsp:sp modelId="{93C62A20-87E3-4E43-9642-24337CB859BD}">
      <dsp:nvSpPr>
        <dsp:cNvPr id="0" name=""/>
        <dsp:cNvSpPr/>
      </dsp:nvSpPr>
      <dsp:spPr>
        <a:xfrm>
          <a:off x="36897" y="617343"/>
          <a:ext cx="91440" cy="1850976"/>
        </a:xfrm>
        <a:custGeom>
          <a:avLst/>
          <a:gdLst/>
          <a:ahLst/>
          <a:cxnLst/>
          <a:rect l="0" t="0" r="0" b="0"/>
          <a:pathLst>
            <a:path>
              <a:moveTo>
                <a:pt x="45720" y="0"/>
              </a:moveTo>
              <a:lnTo>
                <a:pt x="45720" y="1850976"/>
              </a:lnTo>
              <a:lnTo>
                <a:pt x="127985" y="1850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14F0B-E4A9-4E8E-881C-2BB6E18DE629}">
      <dsp:nvSpPr>
        <dsp:cNvPr id="0" name=""/>
        <dsp:cNvSpPr/>
      </dsp:nvSpPr>
      <dsp:spPr>
        <a:xfrm>
          <a:off x="164882" y="226265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c: Number of input channels</a:t>
          </a:r>
          <a:endParaRPr lang="en-IN" sz="900" kern="1200" dirty="0"/>
        </a:p>
      </dsp:txBody>
      <dsp:txXfrm>
        <a:off x="176929" y="2274703"/>
        <a:ext cx="634031" cy="387234"/>
      </dsp:txXfrm>
    </dsp:sp>
    <dsp:sp modelId="{A89C9173-E84A-41D2-99F3-4C88F7F83494}">
      <dsp:nvSpPr>
        <dsp:cNvPr id="0" name=""/>
        <dsp:cNvSpPr/>
      </dsp:nvSpPr>
      <dsp:spPr>
        <a:xfrm>
          <a:off x="1028671"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Kernel ‘hwcf’:</a:t>
          </a:r>
          <a:endParaRPr lang="en-IN" sz="900" kern="1200" dirty="0"/>
        </a:p>
      </dsp:txBody>
      <dsp:txXfrm>
        <a:off x="1040718" y="218062"/>
        <a:ext cx="798562" cy="387234"/>
      </dsp:txXfrm>
    </dsp:sp>
    <dsp:sp modelId="{10BE9286-A0E1-4F3C-82E9-7E69CE2F6FF1}">
      <dsp:nvSpPr>
        <dsp:cNvPr id="0" name=""/>
        <dsp:cNvSpPr/>
      </dsp:nvSpPr>
      <dsp:spPr>
        <a:xfrm>
          <a:off x="106521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38A3BA-8136-4E10-A99D-532AF574E2F2}">
      <dsp:nvSpPr>
        <dsp:cNvPr id="0" name=""/>
        <dsp:cNvSpPr/>
      </dsp:nvSpPr>
      <dsp:spPr>
        <a:xfrm>
          <a:off x="1193203"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Kernel height</a:t>
          </a:r>
          <a:endParaRPr lang="en-IN" sz="900" kern="1200" dirty="0"/>
        </a:p>
      </dsp:txBody>
      <dsp:txXfrm>
        <a:off x="1205250" y="732222"/>
        <a:ext cx="634031" cy="387234"/>
      </dsp:txXfrm>
    </dsp:sp>
    <dsp:sp modelId="{D313BEB2-1436-4C17-BE1A-69E9F953BAF3}">
      <dsp:nvSpPr>
        <dsp:cNvPr id="0" name=""/>
        <dsp:cNvSpPr/>
      </dsp:nvSpPr>
      <dsp:spPr>
        <a:xfrm>
          <a:off x="106521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984636-A9A8-4367-A5F7-996E66D1854F}">
      <dsp:nvSpPr>
        <dsp:cNvPr id="0" name=""/>
        <dsp:cNvSpPr/>
      </dsp:nvSpPr>
      <dsp:spPr>
        <a:xfrm>
          <a:off x="1193203"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Kernel width</a:t>
          </a:r>
          <a:endParaRPr lang="en-IN" sz="900" kern="1200" dirty="0"/>
        </a:p>
      </dsp:txBody>
      <dsp:txXfrm>
        <a:off x="1205250" y="1246382"/>
        <a:ext cx="634031" cy="387234"/>
      </dsp:txXfrm>
    </dsp:sp>
    <dsp:sp modelId="{AD634284-4E3C-4CD3-B2C6-D64586A309B7}">
      <dsp:nvSpPr>
        <dsp:cNvPr id="0" name=""/>
        <dsp:cNvSpPr/>
      </dsp:nvSpPr>
      <dsp:spPr>
        <a:xfrm>
          <a:off x="106521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A3E1F-214E-41F0-8C52-223E640D25EE}">
      <dsp:nvSpPr>
        <dsp:cNvPr id="0" name=""/>
        <dsp:cNvSpPr/>
      </dsp:nvSpPr>
      <dsp:spPr>
        <a:xfrm>
          <a:off x="1193203"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c: Number of input channels</a:t>
          </a:r>
          <a:endParaRPr lang="en-IN" sz="900" kern="1200" dirty="0"/>
        </a:p>
      </dsp:txBody>
      <dsp:txXfrm>
        <a:off x="1205250" y="1760543"/>
        <a:ext cx="634031" cy="387234"/>
      </dsp:txXfrm>
    </dsp:sp>
    <dsp:sp modelId="{670B5EF9-DB88-434B-B124-78F793BC5AB2}">
      <dsp:nvSpPr>
        <dsp:cNvPr id="0" name=""/>
        <dsp:cNvSpPr/>
      </dsp:nvSpPr>
      <dsp:spPr>
        <a:xfrm>
          <a:off x="1065217" y="617343"/>
          <a:ext cx="91440" cy="1850976"/>
        </a:xfrm>
        <a:custGeom>
          <a:avLst/>
          <a:gdLst/>
          <a:ahLst/>
          <a:cxnLst/>
          <a:rect l="0" t="0" r="0" b="0"/>
          <a:pathLst>
            <a:path>
              <a:moveTo>
                <a:pt x="45720" y="0"/>
              </a:moveTo>
              <a:lnTo>
                <a:pt x="45720" y="1850976"/>
              </a:lnTo>
              <a:lnTo>
                <a:pt x="127985" y="1850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874E1-A6EC-4D74-8953-E3907CD560EB}">
      <dsp:nvSpPr>
        <dsp:cNvPr id="0" name=""/>
        <dsp:cNvSpPr/>
      </dsp:nvSpPr>
      <dsp:spPr>
        <a:xfrm>
          <a:off x="1193203" y="226265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f: Number of output channels</a:t>
          </a:r>
          <a:endParaRPr lang="en-IN" sz="900" kern="1200" dirty="0"/>
        </a:p>
      </dsp:txBody>
      <dsp:txXfrm>
        <a:off x="1205250" y="2274703"/>
        <a:ext cx="634031" cy="387234"/>
      </dsp:txXfrm>
    </dsp:sp>
    <dsp:sp modelId="{51C5FB85-2FCC-4B94-9577-1F498FAE6A7A}">
      <dsp:nvSpPr>
        <dsp:cNvPr id="0" name=""/>
        <dsp:cNvSpPr/>
      </dsp:nvSpPr>
      <dsp:spPr>
        <a:xfrm>
          <a:off x="2056992"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Output feature map ‘nhwf’:</a:t>
          </a:r>
          <a:endParaRPr lang="en-IN" sz="900" kern="1200" dirty="0"/>
        </a:p>
      </dsp:txBody>
      <dsp:txXfrm>
        <a:off x="2069039" y="218062"/>
        <a:ext cx="798562" cy="387234"/>
      </dsp:txXfrm>
    </dsp:sp>
    <dsp:sp modelId="{4ECF7AAC-9746-4035-8EF4-0CFE17AB8909}">
      <dsp:nvSpPr>
        <dsp:cNvPr id="0" name=""/>
        <dsp:cNvSpPr/>
      </dsp:nvSpPr>
      <dsp:spPr>
        <a:xfrm>
          <a:off x="209353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5D849A-B598-46A7-8AEE-CB45A25B7B07}">
      <dsp:nvSpPr>
        <dsp:cNvPr id="0" name=""/>
        <dsp:cNvSpPr/>
      </dsp:nvSpPr>
      <dsp:spPr>
        <a:xfrm>
          <a:off x="2221523"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a:t>
          </a:r>
          <a:endParaRPr lang="en-IN" sz="900" kern="1200" dirty="0"/>
        </a:p>
      </dsp:txBody>
      <dsp:txXfrm>
        <a:off x="2233570" y="732222"/>
        <a:ext cx="634031" cy="387234"/>
      </dsp:txXfrm>
    </dsp:sp>
    <dsp:sp modelId="{1D3D8902-0F50-48BA-8758-B00C063AB397}">
      <dsp:nvSpPr>
        <dsp:cNvPr id="0" name=""/>
        <dsp:cNvSpPr/>
      </dsp:nvSpPr>
      <dsp:spPr>
        <a:xfrm>
          <a:off x="209353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3BA5BB-6DA0-49A6-A179-1C50874D88F1}">
      <dsp:nvSpPr>
        <dsp:cNvPr id="0" name=""/>
        <dsp:cNvSpPr/>
      </dsp:nvSpPr>
      <dsp:spPr>
        <a:xfrm>
          <a:off x="2221523"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Output height</a:t>
          </a:r>
          <a:endParaRPr lang="en-IN" sz="900" kern="1200" dirty="0"/>
        </a:p>
      </dsp:txBody>
      <dsp:txXfrm>
        <a:off x="2233570" y="1246382"/>
        <a:ext cx="634031" cy="387234"/>
      </dsp:txXfrm>
    </dsp:sp>
    <dsp:sp modelId="{B184E772-F597-4AB7-BD2B-15BF5E1C33D0}">
      <dsp:nvSpPr>
        <dsp:cNvPr id="0" name=""/>
        <dsp:cNvSpPr/>
      </dsp:nvSpPr>
      <dsp:spPr>
        <a:xfrm>
          <a:off x="209353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EFED23-C76F-4DD0-8615-D5A03B4C9A93}">
      <dsp:nvSpPr>
        <dsp:cNvPr id="0" name=""/>
        <dsp:cNvSpPr/>
      </dsp:nvSpPr>
      <dsp:spPr>
        <a:xfrm>
          <a:off x="2221523"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Output width</a:t>
          </a:r>
          <a:endParaRPr lang="en-IN" sz="900" kern="1200" dirty="0"/>
        </a:p>
      </dsp:txBody>
      <dsp:txXfrm>
        <a:off x="2233570" y="1760543"/>
        <a:ext cx="634031" cy="387234"/>
      </dsp:txXfrm>
    </dsp:sp>
    <dsp:sp modelId="{A145B448-1436-424A-A938-F5A0B781D59A}">
      <dsp:nvSpPr>
        <dsp:cNvPr id="0" name=""/>
        <dsp:cNvSpPr/>
      </dsp:nvSpPr>
      <dsp:spPr>
        <a:xfrm>
          <a:off x="2093537" y="617343"/>
          <a:ext cx="91440" cy="1850976"/>
        </a:xfrm>
        <a:custGeom>
          <a:avLst/>
          <a:gdLst/>
          <a:ahLst/>
          <a:cxnLst/>
          <a:rect l="0" t="0" r="0" b="0"/>
          <a:pathLst>
            <a:path>
              <a:moveTo>
                <a:pt x="45720" y="0"/>
              </a:moveTo>
              <a:lnTo>
                <a:pt x="45720" y="1850976"/>
              </a:lnTo>
              <a:lnTo>
                <a:pt x="127985" y="1850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46FAC-00FD-4656-8433-D8FFFA3A34D5}">
      <dsp:nvSpPr>
        <dsp:cNvPr id="0" name=""/>
        <dsp:cNvSpPr/>
      </dsp:nvSpPr>
      <dsp:spPr>
        <a:xfrm>
          <a:off x="2221523" y="226265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f: Number of output channels</a:t>
          </a:r>
          <a:endParaRPr lang="en-IN" sz="900" kern="1200" dirty="0"/>
        </a:p>
      </dsp:txBody>
      <dsp:txXfrm>
        <a:off x="2233570" y="2274703"/>
        <a:ext cx="634031" cy="387234"/>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99684-5B27-460A-9132-F4E7CA312D43}">
      <dsp:nvSpPr>
        <dsp:cNvPr id="0" name=""/>
        <dsp:cNvSpPr/>
      </dsp:nvSpPr>
      <dsp:spPr>
        <a:xfrm>
          <a:off x="0" y="376940"/>
          <a:ext cx="8384700" cy="608752"/>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 Performed Design Space Exploration (DSE) with loop optimizations.</a:t>
          </a:r>
          <a:endParaRPr lang="en-IN" sz="1200" b="0" kern="1200" dirty="0"/>
        </a:p>
      </dsp:txBody>
      <dsp:txXfrm>
        <a:off x="29717" y="406657"/>
        <a:ext cx="8325266" cy="549318"/>
      </dsp:txXfrm>
    </dsp:sp>
    <dsp:sp modelId="{052D916D-5B46-4DF1-9409-0D683064EF90}">
      <dsp:nvSpPr>
        <dsp:cNvPr id="0" name=""/>
        <dsp:cNvSpPr/>
      </dsp:nvSpPr>
      <dsp:spPr>
        <a:xfrm>
          <a:off x="0" y="985693"/>
          <a:ext cx="83847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US" sz="1400" b="0" i="0" kern="1200" dirty="0"/>
            <a:t>Addressed loop optimization challenges for SODA framework.</a:t>
          </a:r>
          <a:endParaRPr lang="en-IN" sz="1400" kern="1200" dirty="0"/>
        </a:p>
        <a:p>
          <a:pPr marL="114300" lvl="1" indent="-114300" algn="l" defTabSz="622300">
            <a:lnSpc>
              <a:spcPct val="150000"/>
            </a:lnSpc>
            <a:spcBef>
              <a:spcPct val="0"/>
            </a:spcBef>
            <a:spcAft>
              <a:spcPct val="20000"/>
            </a:spcAft>
            <a:buChar char="•"/>
          </a:pPr>
          <a:r>
            <a:rPr lang="en-IN" sz="1400" kern="1200" dirty="0"/>
            <a:t>Refined SODA pipeline for Bambu.</a:t>
          </a:r>
        </a:p>
        <a:p>
          <a:pPr marL="114300" lvl="1" indent="-114300" algn="l" defTabSz="622300">
            <a:lnSpc>
              <a:spcPct val="150000"/>
            </a:lnSpc>
            <a:spcBef>
              <a:spcPct val="0"/>
            </a:spcBef>
            <a:spcAft>
              <a:spcPct val="20000"/>
            </a:spcAft>
            <a:buChar char="•"/>
          </a:pPr>
          <a:r>
            <a:rPr lang="en-US" sz="1400" kern="1200" dirty="0"/>
            <a:t>Explored folding layers to synthesize large neural networks.</a:t>
          </a:r>
          <a:endParaRPr lang="en-IN" sz="1400" kern="1200" dirty="0"/>
        </a:p>
      </dsp:txBody>
      <dsp:txXfrm>
        <a:off x="0" y="985693"/>
        <a:ext cx="8384700" cy="1076400"/>
      </dsp:txXfrm>
    </dsp:sp>
    <dsp:sp modelId="{2548603D-C8D3-4780-A2A1-0B4528B6E468}">
      <dsp:nvSpPr>
        <dsp:cNvPr id="0" name=""/>
        <dsp:cNvSpPr/>
      </dsp:nvSpPr>
      <dsp:spPr>
        <a:xfrm>
          <a:off x="0" y="2062093"/>
          <a:ext cx="8384700" cy="551465"/>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2. Analysed results and developed heuristics for SODA framework.</a:t>
          </a:r>
        </a:p>
      </dsp:txBody>
      <dsp:txXfrm>
        <a:off x="26920" y="2089013"/>
        <a:ext cx="8330860" cy="497625"/>
      </dsp:txXfrm>
    </dsp:sp>
    <dsp:sp modelId="{589A991E-2D2E-4772-9595-2D39D4489749}">
      <dsp:nvSpPr>
        <dsp:cNvPr id="0" name=""/>
        <dsp:cNvSpPr/>
      </dsp:nvSpPr>
      <dsp:spPr>
        <a:xfrm>
          <a:off x="0" y="2613559"/>
          <a:ext cx="83847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14" tIns="17780" rIns="99568" bIns="17780" numCol="1" spcCol="1270" anchor="t" anchorCtr="0">
          <a:noAutofit/>
        </a:bodyPr>
        <a:lstStyle/>
        <a:p>
          <a:pPr marL="114300" lvl="1" indent="-114300" algn="l" defTabSz="622300">
            <a:lnSpc>
              <a:spcPct val="150000"/>
            </a:lnSpc>
            <a:spcBef>
              <a:spcPct val="0"/>
            </a:spcBef>
            <a:spcAft>
              <a:spcPct val="20000"/>
            </a:spcAft>
            <a:buChar char="•"/>
          </a:pPr>
          <a:r>
            <a:rPr lang="en-IN" sz="1400" kern="1200" dirty="0"/>
            <a:t>Derived heuristics from training architectures.</a:t>
          </a:r>
        </a:p>
        <a:p>
          <a:pPr marL="114300" lvl="1" indent="-114300" algn="l" defTabSz="622300">
            <a:lnSpc>
              <a:spcPct val="150000"/>
            </a:lnSpc>
            <a:spcBef>
              <a:spcPct val="0"/>
            </a:spcBef>
            <a:spcAft>
              <a:spcPct val="20000"/>
            </a:spcAft>
            <a:buChar char="•"/>
          </a:pPr>
          <a:r>
            <a:rPr lang="en-IN" sz="1400" kern="1200" dirty="0"/>
            <a:t>Implemented these heuristics on alternative architectures.</a:t>
          </a:r>
        </a:p>
        <a:p>
          <a:pPr marL="114300" lvl="1" indent="-114300" algn="l" defTabSz="622300">
            <a:lnSpc>
              <a:spcPct val="150000"/>
            </a:lnSpc>
            <a:spcBef>
              <a:spcPct val="0"/>
            </a:spcBef>
            <a:spcAft>
              <a:spcPct val="20000"/>
            </a:spcAft>
            <a:buChar char="•"/>
          </a:pPr>
          <a:r>
            <a:rPr lang="en-IN" sz="1400" kern="1200" dirty="0"/>
            <a:t>Evaluated the Power, Performance, and Area (PPA) of the test architectures.</a:t>
          </a:r>
        </a:p>
      </dsp:txBody>
      <dsp:txXfrm>
        <a:off x="0" y="2613559"/>
        <a:ext cx="8384700" cy="10764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F6F11-4657-4229-808E-37E672DA5BDD}">
      <dsp:nvSpPr>
        <dsp:cNvPr id="0" name=""/>
        <dsp:cNvSpPr/>
      </dsp:nvSpPr>
      <dsp:spPr>
        <a:xfrm>
          <a:off x="0" y="14177"/>
          <a:ext cx="8374408" cy="6926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t>1. Explore loop pipelining.</a:t>
          </a:r>
          <a:endParaRPr lang="en-IN" sz="1400" kern="1200" dirty="0"/>
        </a:p>
      </dsp:txBody>
      <dsp:txXfrm>
        <a:off x="33812" y="47989"/>
        <a:ext cx="8306784" cy="625016"/>
      </dsp:txXfrm>
    </dsp:sp>
    <dsp:sp modelId="{1B87FE10-0531-49EC-B562-8ACE88FD50F5}">
      <dsp:nvSpPr>
        <dsp:cNvPr id="0" name=""/>
        <dsp:cNvSpPr/>
      </dsp:nvSpPr>
      <dsp:spPr>
        <a:xfrm>
          <a:off x="0" y="813377"/>
          <a:ext cx="8374408" cy="6926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t>2. Explore for combinations of loop optimizations (For e.g., loop permutation + loop tiling).</a:t>
          </a:r>
          <a:endParaRPr lang="en-IN" sz="1400" kern="1200" dirty="0"/>
        </a:p>
      </dsp:txBody>
      <dsp:txXfrm>
        <a:off x="33812" y="847189"/>
        <a:ext cx="8306784" cy="625016"/>
      </dsp:txXfrm>
    </dsp:sp>
    <dsp:sp modelId="{3D392EE7-2996-4553-A767-72172DDEE05F}">
      <dsp:nvSpPr>
        <dsp:cNvPr id="0" name=""/>
        <dsp:cNvSpPr/>
      </dsp:nvSpPr>
      <dsp:spPr>
        <a:xfrm>
          <a:off x="0" y="1612577"/>
          <a:ext cx="8374408" cy="6926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t>3. Apply linalg tiling + affine tiling to larger CNN layers to see improvement in performance with tiling.</a:t>
          </a:r>
          <a:endParaRPr lang="en-IN" sz="1400" kern="1200" dirty="0"/>
        </a:p>
      </dsp:txBody>
      <dsp:txXfrm>
        <a:off x="33812" y="1646389"/>
        <a:ext cx="8306784" cy="625016"/>
      </dsp:txXfrm>
    </dsp:sp>
    <dsp:sp modelId="{6905EAA1-4C0F-4034-9FF5-64A979D89953}">
      <dsp:nvSpPr>
        <dsp:cNvPr id="0" name=""/>
        <dsp:cNvSpPr/>
      </dsp:nvSpPr>
      <dsp:spPr>
        <a:xfrm>
          <a:off x="0" y="2411777"/>
          <a:ext cx="8374408" cy="6926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4. Explore loop optimizations for pooling, activation layers, and skip connection layers.</a:t>
          </a:r>
        </a:p>
      </dsp:txBody>
      <dsp:txXfrm>
        <a:off x="33812" y="2445589"/>
        <a:ext cx="8306784" cy="625016"/>
      </dsp:txXfrm>
    </dsp:sp>
    <dsp:sp modelId="{3692733A-9C57-4648-AB2F-5640D686E077}">
      <dsp:nvSpPr>
        <dsp:cNvPr id="0" name=""/>
        <dsp:cNvSpPr/>
      </dsp:nvSpPr>
      <dsp:spPr>
        <a:xfrm>
          <a:off x="0" y="3210977"/>
          <a:ext cx="8374408" cy="69264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i="0" kern="1200" dirty="0"/>
            <a:t>5. Examine the effects of quantization of CNN layers on performance using ‘</a:t>
          </a:r>
          <a:r>
            <a:rPr lang="en-IN" sz="1400" b="0" i="1" kern="1200" dirty="0"/>
            <a:t>linalg.conv_2d_nhwc_hwcf_q</a:t>
          </a:r>
          <a:r>
            <a:rPr lang="en-IN" sz="1400" b="0" i="0" kern="1200" dirty="0"/>
            <a:t>’.</a:t>
          </a:r>
          <a:endParaRPr lang="en-IN" sz="1400" kern="1200" dirty="0"/>
        </a:p>
      </dsp:txBody>
      <dsp:txXfrm>
        <a:off x="33812" y="3244789"/>
        <a:ext cx="8306784" cy="62501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6ACB5-DFBC-4F2E-910C-78985E944067}">
      <dsp:nvSpPr>
        <dsp:cNvPr id="0" name=""/>
        <dsp:cNvSpPr/>
      </dsp:nvSpPr>
      <dsp:spPr>
        <a:xfrm>
          <a:off x="0" y="37499"/>
          <a:ext cx="8384700" cy="842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-soda-linalg-tile pass creates ASIC with the given tile sizes.</a:t>
          </a:r>
          <a:endParaRPr lang="en-IN" sz="1400" kern="1200" dirty="0"/>
        </a:p>
      </dsp:txBody>
      <dsp:txXfrm>
        <a:off x="41123" y="78622"/>
        <a:ext cx="8302454" cy="760154"/>
      </dsp:txXfrm>
    </dsp:sp>
    <dsp:sp modelId="{F0F1BC1D-DF31-4A18-B1E6-18458AC2BD40}">
      <dsp:nvSpPr>
        <dsp:cNvPr id="0" name=""/>
        <dsp:cNvSpPr/>
      </dsp:nvSpPr>
      <dsp:spPr>
        <a:xfrm>
          <a:off x="0" y="1009500"/>
          <a:ext cx="8384700" cy="842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The main requirement for tiling dimensions is that the tiling dimension has to be a factor of the actual dimension.</a:t>
          </a:r>
          <a:endParaRPr lang="en-IN" sz="1400" kern="1200" dirty="0"/>
        </a:p>
      </dsp:txBody>
      <dsp:txXfrm>
        <a:off x="41123" y="1050623"/>
        <a:ext cx="8302454" cy="760154"/>
      </dsp:txXfrm>
    </dsp:sp>
    <dsp:sp modelId="{9616D5CD-7AB4-4D36-9906-2CCC5BB4F7FF}">
      <dsp:nvSpPr>
        <dsp:cNvPr id="0" name=""/>
        <dsp:cNvSpPr/>
      </dsp:nvSpPr>
      <dsp:spPr>
        <a:xfrm>
          <a:off x="0" y="1981500"/>
          <a:ext cx="8384700" cy="842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Example: Let’s say a certain CNN layer has 88 output channels. Now this output channel can be tiled to one of its factors, e.g. 44. But it can’t be tiled to 32, as it is not a factor of 88. </a:t>
          </a:r>
          <a:endParaRPr lang="en-IN" sz="1400" kern="1200" dirty="0"/>
        </a:p>
      </dsp:txBody>
      <dsp:txXfrm>
        <a:off x="41123" y="2022623"/>
        <a:ext cx="8302454" cy="760154"/>
      </dsp:txXfrm>
    </dsp:sp>
    <dsp:sp modelId="{9C199DE2-2830-48E6-9B4D-562086EFDBDA}">
      <dsp:nvSpPr>
        <dsp:cNvPr id="0" name=""/>
        <dsp:cNvSpPr/>
      </dsp:nvSpPr>
      <dsp:spPr>
        <a:xfrm>
          <a:off x="0" y="2953499"/>
          <a:ext cx="8384700" cy="842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dirty="0"/>
            <a:t>For this, test-bench will have to be modified to remove the simulation time limit. If Verilator doesn’t finish simulation within its time limit.</a:t>
          </a:r>
          <a:endParaRPr lang="en-IN" sz="1400" kern="1200" dirty="0"/>
        </a:p>
      </dsp:txBody>
      <dsp:txXfrm>
        <a:off x="41123" y="2994622"/>
        <a:ext cx="8302454" cy="76015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24746-4F38-46DA-A07A-0AF460F761FF}">
      <dsp:nvSpPr>
        <dsp:cNvPr id="0" name=""/>
        <dsp:cNvSpPr/>
      </dsp:nvSpPr>
      <dsp:spPr>
        <a:xfrm>
          <a:off x="0" y="49079"/>
          <a:ext cx="2176706" cy="3510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dirty="0"/>
            <a:t>Output first permutation</a:t>
          </a:r>
          <a:endParaRPr lang="en-IN" sz="1500" kern="1200" dirty="0"/>
        </a:p>
      </dsp:txBody>
      <dsp:txXfrm>
        <a:off x="17134" y="66213"/>
        <a:ext cx="2142438" cy="316732"/>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000B5-4D32-48D6-B65A-64E2D5D8245D}">
      <dsp:nvSpPr>
        <dsp:cNvPr id="0" name=""/>
        <dsp:cNvSpPr/>
      </dsp:nvSpPr>
      <dsp:spPr>
        <a:xfrm>
          <a:off x="0" y="25679"/>
          <a:ext cx="2287128" cy="374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Kernel first permutation</a:t>
          </a:r>
          <a:endParaRPr lang="en-IN" sz="1600" kern="1200" dirty="0"/>
        </a:p>
      </dsp:txBody>
      <dsp:txXfrm>
        <a:off x="18277" y="43956"/>
        <a:ext cx="2250574" cy="3378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376F6-9426-4298-94C0-A3361D64E50A}">
      <dsp:nvSpPr>
        <dsp:cNvPr id="0" name=""/>
        <dsp:cNvSpPr/>
      </dsp:nvSpPr>
      <dsp:spPr>
        <a:xfrm>
          <a:off x="0" y="2799"/>
          <a:ext cx="7380000" cy="28079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Depth-wise 2D convolution layer in linalg dialect is represented by ‘linalg.depthwise_conv_2d_nhwc_hwc’.</a:t>
          </a:r>
          <a:endParaRPr lang="en-IN" sz="1200" kern="1200" dirty="0"/>
        </a:p>
      </dsp:txBody>
      <dsp:txXfrm>
        <a:off x="13707" y="16506"/>
        <a:ext cx="7352586" cy="2533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53D2B-80BB-4312-ABAC-3566DAEA10C1}">
      <dsp:nvSpPr>
        <dsp:cNvPr id="0" name=""/>
        <dsp:cNvSpPr/>
      </dsp:nvSpPr>
      <dsp:spPr>
        <a:xfrm>
          <a:off x="351"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Input feature map ‘nhwc’:</a:t>
          </a:r>
          <a:endParaRPr lang="en-IN" sz="900" kern="1200" dirty="0"/>
        </a:p>
      </dsp:txBody>
      <dsp:txXfrm>
        <a:off x="12398" y="218062"/>
        <a:ext cx="798562" cy="387234"/>
      </dsp:txXfrm>
    </dsp:sp>
    <dsp:sp modelId="{6B35E5B7-8DB1-4F7F-B7E6-79AD7D3AE0F0}">
      <dsp:nvSpPr>
        <dsp:cNvPr id="0" name=""/>
        <dsp:cNvSpPr/>
      </dsp:nvSpPr>
      <dsp:spPr>
        <a:xfrm>
          <a:off x="3689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65E322-2FF1-4637-A84E-654F4DDF21CD}">
      <dsp:nvSpPr>
        <dsp:cNvPr id="0" name=""/>
        <dsp:cNvSpPr/>
      </dsp:nvSpPr>
      <dsp:spPr>
        <a:xfrm>
          <a:off x="164882"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a:t>
          </a:r>
          <a:endParaRPr lang="en-IN" sz="900" kern="1200" dirty="0"/>
        </a:p>
      </dsp:txBody>
      <dsp:txXfrm>
        <a:off x="176929" y="732222"/>
        <a:ext cx="634031" cy="387234"/>
      </dsp:txXfrm>
    </dsp:sp>
    <dsp:sp modelId="{58487045-8F42-4472-B1CF-A91512ECAC4D}">
      <dsp:nvSpPr>
        <dsp:cNvPr id="0" name=""/>
        <dsp:cNvSpPr/>
      </dsp:nvSpPr>
      <dsp:spPr>
        <a:xfrm>
          <a:off x="3689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455169-E956-4A7B-97C9-152AC8CC31FA}">
      <dsp:nvSpPr>
        <dsp:cNvPr id="0" name=""/>
        <dsp:cNvSpPr/>
      </dsp:nvSpPr>
      <dsp:spPr>
        <a:xfrm>
          <a:off x="164882"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Input height</a:t>
          </a:r>
          <a:endParaRPr lang="en-IN" sz="900" kern="1200" dirty="0"/>
        </a:p>
      </dsp:txBody>
      <dsp:txXfrm>
        <a:off x="176929" y="1246382"/>
        <a:ext cx="634031" cy="387234"/>
      </dsp:txXfrm>
    </dsp:sp>
    <dsp:sp modelId="{94A1EA19-1EC0-409F-86E7-5501ACA6E69A}">
      <dsp:nvSpPr>
        <dsp:cNvPr id="0" name=""/>
        <dsp:cNvSpPr/>
      </dsp:nvSpPr>
      <dsp:spPr>
        <a:xfrm>
          <a:off x="3689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C7BDEA-4844-47D6-AEF4-967BBB36A1C1}">
      <dsp:nvSpPr>
        <dsp:cNvPr id="0" name=""/>
        <dsp:cNvSpPr/>
      </dsp:nvSpPr>
      <dsp:spPr>
        <a:xfrm>
          <a:off x="164882"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Input width</a:t>
          </a:r>
          <a:endParaRPr lang="en-IN" sz="900" kern="1200" dirty="0"/>
        </a:p>
      </dsp:txBody>
      <dsp:txXfrm>
        <a:off x="176929" y="1760543"/>
        <a:ext cx="634031" cy="387234"/>
      </dsp:txXfrm>
    </dsp:sp>
    <dsp:sp modelId="{83D72C79-AA6F-44A4-8A3D-5AF17A949972}">
      <dsp:nvSpPr>
        <dsp:cNvPr id="0" name=""/>
        <dsp:cNvSpPr/>
      </dsp:nvSpPr>
      <dsp:spPr>
        <a:xfrm>
          <a:off x="36897" y="617343"/>
          <a:ext cx="91440" cy="1850976"/>
        </a:xfrm>
        <a:custGeom>
          <a:avLst/>
          <a:gdLst/>
          <a:ahLst/>
          <a:cxnLst/>
          <a:rect l="0" t="0" r="0" b="0"/>
          <a:pathLst>
            <a:path>
              <a:moveTo>
                <a:pt x="45720" y="0"/>
              </a:moveTo>
              <a:lnTo>
                <a:pt x="45720" y="1850976"/>
              </a:lnTo>
              <a:lnTo>
                <a:pt x="127985" y="1850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0D489-F8F8-40FC-B680-479B54AF44CB}">
      <dsp:nvSpPr>
        <dsp:cNvPr id="0" name=""/>
        <dsp:cNvSpPr/>
      </dsp:nvSpPr>
      <dsp:spPr>
        <a:xfrm>
          <a:off x="164882" y="226265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c: Number of input channels</a:t>
          </a:r>
          <a:endParaRPr lang="en-IN" sz="900" kern="1200" dirty="0"/>
        </a:p>
      </dsp:txBody>
      <dsp:txXfrm>
        <a:off x="176929" y="2274703"/>
        <a:ext cx="634031" cy="387234"/>
      </dsp:txXfrm>
    </dsp:sp>
    <dsp:sp modelId="{C4AC4D5D-839C-461B-B355-DEC12A194287}">
      <dsp:nvSpPr>
        <dsp:cNvPr id="0" name=""/>
        <dsp:cNvSpPr/>
      </dsp:nvSpPr>
      <dsp:spPr>
        <a:xfrm>
          <a:off x="1028671"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Kernel ‘hwcm’:</a:t>
          </a:r>
          <a:endParaRPr lang="en-IN" sz="900" kern="1200" dirty="0"/>
        </a:p>
      </dsp:txBody>
      <dsp:txXfrm>
        <a:off x="1040718" y="218062"/>
        <a:ext cx="798562" cy="387234"/>
      </dsp:txXfrm>
    </dsp:sp>
    <dsp:sp modelId="{A8CCE896-DE23-4AE8-AE60-76B7C2082EBD}">
      <dsp:nvSpPr>
        <dsp:cNvPr id="0" name=""/>
        <dsp:cNvSpPr/>
      </dsp:nvSpPr>
      <dsp:spPr>
        <a:xfrm>
          <a:off x="106521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F9A934-82D7-4375-93F8-CB4CD004C6E8}">
      <dsp:nvSpPr>
        <dsp:cNvPr id="0" name=""/>
        <dsp:cNvSpPr/>
      </dsp:nvSpPr>
      <dsp:spPr>
        <a:xfrm>
          <a:off x="1193203"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Kernel height</a:t>
          </a:r>
          <a:endParaRPr lang="en-IN" sz="900" kern="1200" dirty="0"/>
        </a:p>
      </dsp:txBody>
      <dsp:txXfrm>
        <a:off x="1205250" y="732222"/>
        <a:ext cx="634031" cy="387234"/>
      </dsp:txXfrm>
    </dsp:sp>
    <dsp:sp modelId="{A1712455-D95B-499A-A8FB-63E6E3EE0F41}">
      <dsp:nvSpPr>
        <dsp:cNvPr id="0" name=""/>
        <dsp:cNvSpPr/>
      </dsp:nvSpPr>
      <dsp:spPr>
        <a:xfrm>
          <a:off x="106521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891E57-EC1D-4E5B-AE78-FF4119949B0A}">
      <dsp:nvSpPr>
        <dsp:cNvPr id="0" name=""/>
        <dsp:cNvSpPr/>
      </dsp:nvSpPr>
      <dsp:spPr>
        <a:xfrm>
          <a:off x="1193203"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Kernel width</a:t>
          </a:r>
          <a:endParaRPr lang="en-IN" sz="900" kern="1200" dirty="0"/>
        </a:p>
      </dsp:txBody>
      <dsp:txXfrm>
        <a:off x="1205250" y="1246382"/>
        <a:ext cx="634031" cy="387234"/>
      </dsp:txXfrm>
    </dsp:sp>
    <dsp:sp modelId="{979A09AB-A7AF-4C57-BCA2-6F68B3EE101B}">
      <dsp:nvSpPr>
        <dsp:cNvPr id="0" name=""/>
        <dsp:cNvSpPr/>
      </dsp:nvSpPr>
      <dsp:spPr>
        <a:xfrm>
          <a:off x="106521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41C63-DD3E-49B9-9758-EF0291D36A54}">
      <dsp:nvSpPr>
        <dsp:cNvPr id="0" name=""/>
        <dsp:cNvSpPr/>
      </dsp:nvSpPr>
      <dsp:spPr>
        <a:xfrm>
          <a:off x="1193203"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c: Number of input channels</a:t>
          </a:r>
          <a:endParaRPr lang="en-IN" sz="900" kern="1200" dirty="0"/>
        </a:p>
      </dsp:txBody>
      <dsp:txXfrm>
        <a:off x="1205250" y="1760543"/>
        <a:ext cx="634031" cy="387234"/>
      </dsp:txXfrm>
    </dsp:sp>
    <dsp:sp modelId="{161EB790-9ED0-47ED-997B-80278C9292B0}">
      <dsp:nvSpPr>
        <dsp:cNvPr id="0" name=""/>
        <dsp:cNvSpPr/>
      </dsp:nvSpPr>
      <dsp:spPr>
        <a:xfrm>
          <a:off x="2056992" y="20601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Output feature map ‘nhwcm’:</a:t>
          </a:r>
          <a:endParaRPr lang="en-IN" sz="900" kern="1200" dirty="0"/>
        </a:p>
      </dsp:txBody>
      <dsp:txXfrm>
        <a:off x="2069039" y="218062"/>
        <a:ext cx="798562" cy="387234"/>
      </dsp:txXfrm>
    </dsp:sp>
    <dsp:sp modelId="{7944165E-218E-4EAC-872E-52681846C70B}">
      <dsp:nvSpPr>
        <dsp:cNvPr id="0" name=""/>
        <dsp:cNvSpPr/>
      </dsp:nvSpPr>
      <dsp:spPr>
        <a:xfrm>
          <a:off x="2093537" y="61734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E4C7C-C4B0-47C7-9E24-8B7140158FE5}">
      <dsp:nvSpPr>
        <dsp:cNvPr id="0" name=""/>
        <dsp:cNvSpPr/>
      </dsp:nvSpPr>
      <dsp:spPr>
        <a:xfrm>
          <a:off x="2221523" y="72017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a:t>
          </a:r>
          <a:endParaRPr lang="en-IN" sz="900" kern="1200" dirty="0"/>
        </a:p>
      </dsp:txBody>
      <dsp:txXfrm>
        <a:off x="2233570" y="732222"/>
        <a:ext cx="634031" cy="387234"/>
      </dsp:txXfrm>
    </dsp:sp>
    <dsp:sp modelId="{E5FB2553-C8AF-47E9-B7EF-F260349B4338}">
      <dsp:nvSpPr>
        <dsp:cNvPr id="0" name=""/>
        <dsp:cNvSpPr/>
      </dsp:nvSpPr>
      <dsp:spPr>
        <a:xfrm>
          <a:off x="2093537" y="61734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766F55-CC2D-48D9-BCE4-D1CAC10A702D}">
      <dsp:nvSpPr>
        <dsp:cNvPr id="0" name=""/>
        <dsp:cNvSpPr/>
      </dsp:nvSpPr>
      <dsp:spPr>
        <a:xfrm>
          <a:off x="2221523" y="123433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Output height</a:t>
          </a:r>
          <a:endParaRPr lang="en-IN" sz="900" kern="1200" dirty="0"/>
        </a:p>
      </dsp:txBody>
      <dsp:txXfrm>
        <a:off x="2233570" y="1246382"/>
        <a:ext cx="634031" cy="387234"/>
      </dsp:txXfrm>
    </dsp:sp>
    <dsp:sp modelId="{000751A5-1FA2-4904-81C7-D95DE93BE730}">
      <dsp:nvSpPr>
        <dsp:cNvPr id="0" name=""/>
        <dsp:cNvSpPr/>
      </dsp:nvSpPr>
      <dsp:spPr>
        <a:xfrm>
          <a:off x="2093537" y="61734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421B15-BB3D-4D45-B2A5-E9BCE947797F}">
      <dsp:nvSpPr>
        <dsp:cNvPr id="0" name=""/>
        <dsp:cNvSpPr/>
      </dsp:nvSpPr>
      <dsp:spPr>
        <a:xfrm>
          <a:off x="2221523" y="174849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Output width</a:t>
          </a:r>
          <a:endParaRPr lang="en-IN" sz="900" kern="1200" dirty="0"/>
        </a:p>
      </dsp:txBody>
      <dsp:txXfrm>
        <a:off x="2233570" y="1760543"/>
        <a:ext cx="634031" cy="387234"/>
      </dsp:txXfrm>
    </dsp:sp>
    <dsp:sp modelId="{0D1F9B68-9C33-43D6-B7C1-610685769285}">
      <dsp:nvSpPr>
        <dsp:cNvPr id="0" name=""/>
        <dsp:cNvSpPr/>
      </dsp:nvSpPr>
      <dsp:spPr>
        <a:xfrm>
          <a:off x="2093537" y="617343"/>
          <a:ext cx="91440" cy="1850976"/>
        </a:xfrm>
        <a:custGeom>
          <a:avLst/>
          <a:gdLst/>
          <a:ahLst/>
          <a:cxnLst/>
          <a:rect l="0" t="0" r="0" b="0"/>
          <a:pathLst>
            <a:path>
              <a:moveTo>
                <a:pt x="45720" y="0"/>
              </a:moveTo>
              <a:lnTo>
                <a:pt x="45720" y="1850976"/>
              </a:lnTo>
              <a:lnTo>
                <a:pt x="127985" y="185097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B29D4D-3A96-44B9-B6D6-05E3AE25FF89}">
      <dsp:nvSpPr>
        <dsp:cNvPr id="0" name=""/>
        <dsp:cNvSpPr/>
      </dsp:nvSpPr>
      <dsp:spPr>
        <a:xfrm>
          <a:off x="2221523" y="226265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c: Number of input channels</a:t>
          </a:r>
          <a:endParaRPr lang="en-IN" sz="900" kern="1200" dirty="0"/>
        </a:p>
      </dsp:txBody>
      <dsp:txXfrm>
        <a:off x="2233570" y="2274703"/>
        <a:ext cx="634031" cy="3872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FB95A-2465-41DA-8405-49B18B00D7E5}">
      <dsp:nvSpPr>
        <dsp:cNvPr id="0" name=""/>
        <dsp:cNvSpPr/>
      </dsp:nvSpPr>
      <dsp:spPr>
        <a:xfrm>
          <a:off x="0" y="5378"/>
          <a:ext cx="5474378" cy="28079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Fully Connecter layer in linalg dialect is represented by ‘</a:t>
          </a:r>
          <a:r>
            <a:rPr lang="en-US" sz="1200" b="0" i="0" kern="1200" dirty="0" err="1"/>
            <a:t>linalg.batch_matmul</a:t>
          </a:r>
          <a:r>
            <a:rPr lang="en-US" sz="1200" b="0" i="0" kern="1200" dirty="0"/>
            <a:t>’.</a:t>
          </a:r>
          <a:endParaRPr lang="en-IN" sz="1200" kern="1200" dirty="0"/>
        </a:p>
      </dsp:txBody>
      <dsp:txXfrm>
        <a:off x="13707" y="19085"/>
        <a:ext cx="5446964" cy="2533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13436-8276-432B-B90A-4189DA864DC2}">
      <dsp:nvSpPr>
        <dsp:cNvPr id="0" name=""/>
        <dsp:cNvSpPr/>
      </dsp:nvSpPr>
      <dsp:spPr>
        <a:xfrm>
          <a:off x="351" y="46309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Input feature map ‘nhw’:</a:t>
          </a:r>
          <a:endParaRPr lang="en-IN" sz="900" kern="1200" dirty="0"/>
        </a:p>
      </dsp:txBody>
      <dsp:txXfrm>
        <a:off x="12398" y="475142"/>
        <a:ext cx="798562" cy="387234"/>
      </dsp:txXfrm>
    </dsp:sp>
    <dsp:sp modelId="{FE9429AF-E46B-4BEF-8B70-37F97625D440}">
      <dsp:nvSpPr>
        <dsp:cNvPr id="0" name=""/>
        <dsp:cNvSpPr/>
      </dsp:nvSpPr>
      <dsp:spPr>
        <a:xfrm>
          <a:off x="36897" y="87442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EA62E6-70D5-41CC-866B-9E4D81718806}">
      <dsp:nvSpPr>
        <dsp:cNvPr id="0" name=""/>
        <dsp:cNvSpPr/>
      </dsp:nvSpPr>
      <dsp:spPr>
        <a:xfrm>
          <a:off x="164882" y="97725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a:t>
          </a:r>
          <a:endParaRPr lang="en-IN" sz="900" kern="1200" dirty="0"/>
        </a:p>
      </dsp:txBody>
      <dsp:txXfrm>
        <a:off x="176929" y="989302"/>
        <a:ext cx="634031" cy="387234"/>
      </dsp:txXfrm>
    </dsp:sp>
    <dsp:sp modelId="{5CAB206D-2922-462F-BE27-5064665BFB07}">
      <dsp:nvSpPr>
        <dsp:cNvPr id="0" name=""/>
        <dsp:cNvSpPr/>
      </dsp:nvSpPr>
      <dsp:spPr>
        <a:xfrm>
          <a:off x="36897" y="87442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846EE9-5C30-42AC-B2D2-7105114FD21E}">
      <dsp:nvSpPr>
        <dsp:cNvPr id="0" name=""/>
        <dsp:cNvSpPr/>
      </dsp:nvSpPr>
      <dsp:spPr>
        <a:xfrm>
          <a:off x="164882" y="149141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Input height</a:t>
          </a:r>
          <a:endParaRPr lang="en-IN" sz="900" kern="1200" dirty="0"/>
        </a:p>
      </dsp:txBody>
      <dsp:txXfrm>
        <a:off x="176929" y="1503463"/>
        <a:ext cx="634031" cy="387234"/>
      </dsp:txXfrm>
    </dsp:sp>
    <dsp:sp modelId="{3A467414-8BCB-4614-8BFA-3194AFE0F557}">
      <dsp:nvSpPr>
        <dsp:cNvPr id="0" name=""/>
        <dsp:cNvSpPr/>
      </dsp:nvSpPr>
      <dsp:spPr>
        <a:xfrm>
          <a:off x="36897" y="87442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3E31B7-46C7-4C5F-874A-2E5231ED9BA1}">
      <dsp:nvSpPr>
        <dsp:cNvPr id="0" name=""/>
        <dsp:cNvSpPr/>
      </dsp:nvSpPr>
      <dsp:spPr>
        <a:xfrm>
          <a:off x="164882" y="200557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Input width</a:t>
          </a:r>
          <a:endParaRPr lang="en-IN" sz="900" kern="1200" dirty="0"/>
        </a:p>
      </dsp:txBody>
      <dsp:txXfrm>
        <a:off x="176929" y="2017623"/>
        <a:ext cx="634031" cy="387234"/>
      </dsp:txXfrm>
    </dsp:sp>
    <dsp:sp modelId="{A01807C3-181A-4951-AA36-F7B3AB2DBCAE}">
      <dsp:nvSpPr>
        <dsp:cNvPr id="0" name=""/>
        <dsp:cNvSpPr/>
      </dsp:nvSpPr>
      <dsp:spPr>
        <a:xfrm>
          <a:off x="1028671" y="46309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Weight matrix:</a:t>
          </a:r>
          <a:endParaRPr lang="en-IN" sz="900" kern="1200" dirty="0"/>
        </a:p>
      </dsp:txBody>
      <dsp:txXfrm>
        <a:off x="1040718" y="475142"/>
        <a:ext cx="798562" cy="387234"/>
      </dsp:txXfrm>
    </dsp:sp>
    <dsp:sp modelId="{081E07C0-A212-49C2-88F7-FB1A96CCEF6A}">
      <dsp:nvSpPr>
        <dsp:cNvPr id="0" name=""/>
        <dsp:cNvSpPr/>
      </dsp:nvSpPr>
      <dsp:spPr>
        <a:xfrm>
          <a:off x="1065217" y="87442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7BA3AA-D2C6-4A5F-B6A6-1A52E0B5A6B6}">
      <dsp:nvSpPr>
        <dsp:cNvPr id="0" name=""/>
        <dsp:cNvSpPr/>
      </dsp:nvSpPr>
      <dsp:spPr>
        <a:xfrm>
          <a:off x="1193203" y="97725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 </a:t>
          </a:r>
          <a:endParaRPr lang="en-IN" sz="900" kern="1200" dirty="0"/>
        </a:p>
      </dsp:txBody>
      <dsp:txXfrm>
        <a:off x="1205250" y="989302"/>
        <a:ext cx="634031" cy="387234"/>
      </dsp:txXfrm>
    </dsp:sp>
    <dsp:sp modelId="{906BD15D-FEFB-4728-9331-E036C4E551C3}">
      <dsp:nvSpPr>
        <dsp:cNvPr id="0" name=""/>
        <dsp:cNvSpPr/>
      </dsp:nvSpPr>
      <dsp:spPr>
        <a:xfrm>
          <a:off x="1065217" y="87442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68858B-FCAA-43F3-BE21-3E6E39565023}">
      <dsp:nvSpPr>
        <dsp:cNvPr id="0" name=""/>
        <dsp:cNvSpPr/>
      </dsp:nvSpPr>
      <dsp:spPr>
        <a:xfrm>
          <a:off x="1193203" y="149141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Weight matrix height</a:t>
          </a:r>
          <a:endParaRPr lang="en-IN" sz="900" kern="1200" dirty="0"/>
        </a:p>
      </dsp:txBody>
      <dsp:txXfrm>
        <a:off x="1205250" y="1503463"/>
        <a:ext cx="634031" cy="387234"/>
      </dsp:txXfrm>
    </dsp:sp>
    <dsp:sp modelId="{77186C07-EF0F-4F29-9B91-C04F840C48A2}">
      <dsp:nvSpPr>
        <dsp:cNvPr id="0" name=""/>
        <dsp:cNvSpPr/>
      </dsp:nvSpPr>
      <dsp:spPr>
        <a:xfrm>
          <a:off x="1065217" y="87442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D1BED-6E2D-4F41-91FB-467CDD90FF74}">
      <dsp:nvSpPr>
        <dsp:cNvPr id="0" name=""/>
        <dsp:cNvSpPr/>
      </dsp:nvSpPr>
      <dsp:spPr>
        <a:xfrm>
          <a:off x="1193203" y="200557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Weight matrix width</a:t>
          </a:r>
          <a:endParaRPr lang="en-IN" sz="900" kern="1200" dirty="0"/>
        </a:p>
      </dsp:txBody>
      <dsp:txXfrm>
        <a:off x="1205250" y="2017623"/>
        <a:ext cx="634031" cy="387234"/>
      </dsp:txXfrm>
    </dsp:sp>
    <dsp:sp modelId="{15DA5F57-08D4-42AD-B300-3510663AB604}">
      <dsp:nvSpPr>
        <dsp:cNvPr id="0" name=""/>
        <dsp:cNvSpPr/>
      </dsp:nvSpPr>
      <dsp:spPr>
        <a:xfrm>
          <a:off x="2056992" y="463095"/>
          <a:ext cx="822656" cy="41132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Output feature map ‘nhw’:</a:t>
          </a:r>
          <a:endParaRPr lang="en-IN" sz="900" kern="1200" dirty="0"/>
        </a:p>
      </dsp:txBody>
      <dsp:txXfrm>
        <a:off x="2069039" y="475142"/>
        <a:ext cx="798562" cy="387234"/>
      </dsp:txXfrm>
    </dsp:sp>
    <dsp:sp modelId="{DE82FD24-B59E-4EE6-946F-FF5B3194BFBE}">
      <dsp:nvSpPr>
        <dsp:cNvPr id="0" name=""/>
        <dsp:cNvSpPr/>
      </dsp:nvSpPr>
      <dsp:spPr>
        <a:xfrm>
          <a:off x="2093537" y="874423"/>
          <a:ext cx="91440" cy="308496"/>
        </a:xfrm>
        <a:custGeom>
          <a:avLst/>
          <a:gdLst/>
          <a:ahLst/>
          <a:cxnLst/>
          <a:rect l="0" t="0" r="0" b="0"/>
          <a:pathLst>
            <a:path>
              <a:moveTo>
                <a:pt x="45720" y="0"/>
              </a:moveTo>
              <a:lnTo>
                <a:pt x="45720" y="308496"/>
              </a:lnTo>
              <a:lnTo>
                <a:pt x="127985" y="30849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191430-8A2E-41F8-B84D-6AD600D5F618}">
      <dsp:nvSpPr>
        <dsp:cNvPr id="0" name=""/>
        <dsp:cNvSpPr/>
      </dsp:nvSpPr>
      <dsp:spPr>
        <a:xfrm>
          <a:off x="2221523" y="977255"/>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n: Batch number</a:t>
          </a:r>
          <a:endParaRPr lang="en-IN" sz="900" kern="1200" dirty="0"/>
        </a:p>
      </dsp:txBody>
      <dsp:txXfrm>
        <a:off x="2233570" y="989302"/>
        <a:ext cx="634031" cy="387234"/>
      </dsp:txXfrm>
    </dsp:sp>
    <dsp:sp modelId="{5C717820-54EF-4DC5-8BEB-8F4826181A9C}">
      <dsp:nvSpPr>
        <dsp:cNvPr id="0" name=""/>
        <dsp:cNvSpPr/>
      </dsp:nvSpPr>
      <dsp:spPr>
        <a:xfrm>
          <a:off x="2093537" y="874423"/>
          <a:ext cx="91440" cy="822656"/>
        </a:xfrm>
        <a:custGeom>
          <a:avLst/>
          <a:gdLst/>
          <a:ahLst/>
          <a:cxnLst/>
          <a:rect l="0" t="0" r="0" b="0"/>
          <a:pathLst>
            <a:path>
              <a:moveTo>
                <a:pt x="45720" y="0"/>
              </a:moveTo>
              <a:lnTo>
                <a:pt x="45720" y="822656"/>
              </a:lnTo>
              <a:lnTo>
                <a:pt x="127985" y="8226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2276C-1AA7-4B57-BBB0-1D56F70204F5}">
      <dsp:nvSpPr>
        <dsp:cNvPr id="0" name=""/>
        <dsp:cNvSpPr/>
      </dsp:nvSpPr>
      <dsp:spPr>
        <a:xfrm>
          <a:off x="2221523" y="149141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h: Output height</a:t>
          </a:r>
          <a:endParaRPr lang="en-IN" sz="900" kern="1200" dirty="0"/>
        </a:p>
      </dsp:txBody>
      <dsp:txXfrm>
        <a:off x="2233570" y="1503463"/>
        <a:ext cx="634031" cy="387234"/>
      </dsp:txXfrm>
    </dsp:sp>
    <dsp:sp modelId="{CCAC169C-A36A-44BF-AC4F-7A08B9424D4D}">
      <dsp:nvSpPr>
        <dsp:cNvPr id="0" name=""/>
        <dsp:cNvSpPr/>
      </dsp:nvSpPr>
      <dsp:spPr>
        <a:xfrm>
          <a:off x="2093537" y="874423"/>
          <a:ext cx="91440" cy="1336816"/>
        </a:xfrm>
        <a:custGeom>
          <a:avLst/>
          <a:gdLst/>
          <a:ahLst/>
          <a:cxnLst/>
          <a:rect l="0" t="0" r="0" b="0"/>
          <a:pathLst>
            <a:path>
              <a:moveTo>
                <a:pt x="45720" y="0"/>
              </a:moveTo>
              <a:lnTo>
                <a:pt x="45720" y="1336816"/>
              </a:lnTo>
              <a:lnTo>
                <a:pt x="127985" y="13368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313178-A891-4818-9B1D-6D2758E81A36}">
      <dsp:nvSpPr>
        <dsp:cNvPr id="0" name=""/>
        <dsp:cNvSpPr/>
      </dsp:nvSpPr>
      <dsp:spPr>
        <a:xfrm>
          <a:off x="2221523" y="2005576"/>
          <a:ext cx="658125" cy="41132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IN" sz="900" b="0" i="0" kern="1200" dirty="0"/>
            <a:t>w: Output width</a:t>
          </a:r>
          <a:endParaRPr lang="en-IN" sz="900" kern="1200" dirty="0"/>
        </a:p>
      </dsp:txBody>
      <dsp:txXfrm>
        <a:off x="2233570" y="2017623"/>
        <a:ext cx="634031" cy="3872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6"/>
        <p:cNvGrpSpPr/>
        <p:nvPr/>
      </p:nvGrpSpPr>
      <p:grpSpPr>
        <a:xfrm>
          <a:off x="0" y="0"/>
          <a:ext cx="0" cy="0"/>
          <a:chOff x="0" y="0"/>
          <a:chExt cx="0" cy="0"/>
        </a:xfrm>
      </p:grpSpPr>
      <p:sp>
        <p:nvSpPr>
          <p:cNvPr id="4637" name="Google Shape;4637;g2f35e83dc3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8" name="Google Shape;4638;g2f35e83dc3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8"/>
        <p:cNvGrpSpPr/>
        <p:nvPr/>
      </p:nvGrpSpPr>
      <p:grpSpPr>
        <a:xfrm>
          <a:off x="0" y="0"/>
          <a:ext cx="0" cy="0"/>
          <a:chOff x="0" y="0"/>
          <a:chExt cx="0" cy="0"/>
        </a:xfrm>
      </p:grpSpPr>
      <p:sp>
        <p:nvSpPr>
          <p:cNvPr id="4679" name="Google Shape;4679;g2f1a1f1a27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0" name="Google Shape;4680;g2f1a1f1a2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6925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2f1ad16c0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2f1ad16c0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260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7"/>
        <p:cNvGrpSpPr/>
        <p:nvPr/>
      </p:nvGrpSpPr>
      <p:grpSpPr>
        <a:xfrm>
          <a:off x="0" y="0"/>
          <a:ext cx="0" cy="0"/>
          <a:chOff x="0" y="0"/>
          <a:chExt cx="0" cy="0"/>
        </a:xfrm>
      </p:grpSpPr>
      <p:sp>
        <p:nvSpPr>
          <p:cNvPr id="4808" name="Google Shape;4808;g2f35e83dc3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9" name="Google Shape;4809;g2f35e83dc3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2f35e83dc3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5" name="Google Shape;4825;g2f35e83dc3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6"/>
        <p:cNvGrpSpPr/>
        <p:nvPr/>
      </p:nvGrpSpPr>
      <p:grpSpPr>
        <a:xfrm>
          <a:off x="0" y="0"/>
          <a:ext cx="0" cy="0"/>
          <a:chOff x="0" y="0"/>
          <a:chExt cx="0" cy="0"/>
        </a:xfrm>
      </p:grpSpPr>
      <p:sp>
        <p:nvSpPr>
          <p:cNvPr id="4837" name="Google Shape;4837;g2f35e83dc3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8" name="Google Shape;4838;g2f35e83dc3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2f1ad16c0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2f1ad16c0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03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2f1ad16c0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2f1ad16c0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4604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2f1ad16c0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2f1ad16c0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808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9"/>
        <p:cNvGrpSpPr/>
        <p:nvPr/>
      </p:nvGrpSpPr>
      <p:grpSpPr>
        <a:xfrm>
          <a:off x="0" y="0"/>
          <a:ext cx="0" cy="0"/>
          <a:chOff x="0" y="0"/>
          <a:chExt cx="0" cy="0"/>
        </a:xfrm>
      </p:grpSpPr>
      <p:sp>
        <p:nvSpPr>
          <p:cNvPr id="4850" name="Google Shape;4850;g2f3923de34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1" name="Google Shape;4851;g2f3923de3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4"/>
        <p:cNvGrpSpPr/>
        <p:nvPr/>
      </p:nvGrpSpPr>
      <p:grpSpPr>
        <a:xfrm>
          <a:off x="0" y="0"/>
          <a:ext cx="0" cy="0"/>
          <a:chOff x="0" y="0"/>
          <a:chExt cx="0" cy="0"/>
        </a:xfrm>
      </p:grpSpPr>
      <p:sp>
        <p:nvSpPr>
          <p:cNvPr id="4775" name="Google Shape;4775;g2f35e83dc3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6" name="Google Shape;4776;g2f35e83dc3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7135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3"/>
        <p:cNvGrpSpPr/>
        <p:nvPr/>
      </p:nvGrpSpPr>
      <p:grpSpPr>
        <a:xfrm>
          <a:off x="0" y="0"/>
          <a:ext cx="0" cy="0"/>
          <a:chOff x="0" y="0"/>
          <a:chExt cx="0" cy="0"/>
        </a:xfrm>
      </p:grpSpPr>
      <p:sp>
        <p:nvSpPr>
          <p:cNvPr id="4644" name="Google Shape;4644;g2f1a1f1a27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5" name="Google Shape;4645;g2f1a1f1a27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2f1ad16c0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2f1ad16c0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9189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2"/>
        <p:cNvGrpSpPr/>
        <p:nvPr/>
      </p:nvGrpSpPr>
      <p:grpSpPr>
        <a:xfrm>
          <a:off x="0" y="0"/>
          <a:ext cx="0" cy="0"/>
          <a:chOff x="0" y="0"/>
          <a:chExt cx="0" cy="0"/>
        </a:xfrm>
      </p:grpSpPr>
      <p:sp>
        <p:nvSpPr>
          <p:cNvPr id="4693" name="Google Shape;4693;g2f1a1f1a27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4" name="Google Shape;4694;g2f1a1f1a27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7203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0"/>
        <p:cNvGrpSpPr/>
        <p:nvPr/>
      </p:nvGrpSpPr>
      <p:grpSpPr>
        <a:xfrm>
          <a:off x="0" y="0"/>
          <a:ext cx="0" cy="0"/>
          <a:chOff x="0" y="0"/>
          <a:chExt cx="0" cy="0"/>
        </a:xfrm>
      </p:grpSpPr>
      <p:sp>
        <p:nvSpPr>
          <p:cNvPr id="4861" name="Google Shape;4861;g2f35e83dc3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2" name="Google Shape;4862;g2f35e83dc3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96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0"/>
        <p:cNvGrpSpPr/>
        <p:nvPr/>
      </p:nvGrpSpPr>
      <p:grpSpPr>
        <a:xfrm>
          <a:off x="0" y="0"/>
          <a:ext cx="0" cy="0"/>
          <a:chOff x="0" y="0"/>
          <a:chExt cx="0" cy="0"/>
        </a:xfrm>
      </p:grpSpPr>
      <p:sp>
        <p:nvSpPr>
          <p:cNvPr id="4861" name="Google Shape;4861;g2f35e83dc3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2" name="Google Shape;4862;g2f35e83dc3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91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0"/>
        <p:cNvGrpSpPr/>
        <p:nvPr/>
      </p:nvGrpSpPr>
      <p:grpSpPr>
        <a:xfrm>
          <a:off x="0" y="0"/>
          <a:ext cx="0" cy="0"/>
          <a:chOff x="0" y="0"/>
          <a:chExt cx="0" cy="0"/>
        </a:xfrm>
      </p:grpSpPr>
      <p:sp>
        <p:nvSpPr>
          <p:cNvPr id="4861" name="Google Shape;4861;g2f35e83dc3b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2" name="Google Shape;4862;g2f35e83dc3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459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g2f1ad16c0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3" name="Google Shape;4953;g2f1ad16c0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g2f1ad16c0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3" name="Google Shape;4953;g2f1ad16c0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581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1"/>
        <p:cNvGrpSpPr/>
        <p:nvPr/>
      </p:nvGrpSpPr>
      <p:grpSpPr>
        <a:xfrm>
          <a:off x="0" y="0"/>
          <a:ext cx="0" cy="0"/>
          <a:chOff x="0" y="0"/>
          <a:chExt cx="0" cy="0"/>
        </a:xfrm>
      </p:grpSpPr>
      <p:sp>
        <p:nvSpPr>
          <p:cNvPr id="4952" name="Google Shape;4952;g2f1ad16c0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3" name="Google Shape;4953;g2f1ad16c0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3301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4"/>
        <p:cNvGrpSpPr/>
        <p:nvPr/>
      </p:nvGrpSpPr>
      <p:grpSpPr>
        <a:xfrm>
          <a:off x="0" y="0"/>
          <a:ext cx="0" cy="0"/>
          <a:chOff x="0" y="0"/>
          <a:chExt cx="0" cy="0"/>
        </a:xfrm>
      </p:grpSpPr>
      <p:sp>
        <p:nvSpPr>
          <p:cNvPr id="4905" name="Google Shape;4905;g2f1a1f1a270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6" name="Google Shape;4906;g2f1a1f1a270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4"/>
        <p:cNvGrpSpPr/>
        <p:nvPr/>
      </p:nvGrpSpPr>
      <p:grpSpPr>
        <a:xfrm>
          <a:off x="0" y="0"/>
          <a:ext cx="0" cy="0"/>
          <a:chOff x="0" y="0"/>
          <a:chExt cx="0" cy="0"/>
        </a:xfrm>
      </p:grpSpPr>
      <p:sp>
        <p:nvSpPr>
          <p:cNvPr id="4985" name="Google Shape;4985;g2f3923de3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6" name="Google Shape;4986;g2f3923de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844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8"/>
        <p:cNvGrpSpPr/>
        <p:nvPr/>
      </p:nvGrpSpPr>
      <p:grpSpPr>
        <a:xfrm>
          <a:off x="0" y="0"/>
          <a:ext cx="0" cy="0"/>
          <a:chOff x="0" y="0"/>
          <a:chExt cx="0" cy="0"/>
        </a:xfrm>
      </p:grpSpPr>
      <p:sp>
        <p:nvSpPr>
          <p:cNvPr id="4649" name="Google Shape;4649;g2f169dd23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0" name="Google Shape;4650;g2f169dd23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7"/>
        <p:cNvGrpSpPr/>
        <p:nvPr/>
      </p:nvGrpSpPr>
      <p:grpSpPr>
        <a:xfrm>
          <a:off x="0" y="0"/>
          <a:ext cx="0" cy="0"/>
          <a:chOff x="0" y="0"/>
          <a:chExt cx="0" cy="0"/>
        </a:xfrm>
      </p:grpSpPr>
      <p:sp>
        <p:nvSpPr>
          <p:cNvPr id="4998" name="Google Shape;4998;g2f562e37c5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9" name="Google Shape;4999;g2f562e37c5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8"/>
        <p:cNvGrpSpPr/>
        <p:nvPr/>
      </p:nvGrpSpPr>
      <p:grpSpPr>
        <a:xfrm>
          <a:off x="0" y="0"/>
          <a:ext cx="0" cy="0"/>
          <a:chOff x="0" y="0"/>
          <a:chExt cx="0" cy="0"/>
        </a:xfrm>
      </p:grpSpPr>
      <p:sp>
        <p:nvSpPr>
          <p:cNvPr id="4679" name="Google Shape;4679;g2f1a1f1a27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0" name="Google Shape;4680;g2f1a1f1a2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726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931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2"/>
        <p:cNvGrpSpPr/>
        <p:nvPr/>
      </p:nvGrpSpPr>
      <p:grpSpPr>
        <a:xfrm>
          <a:off x="0" y="0"/>
          <a:ext cx="0" cy="0"/>
          <a:chOff x="0" y="0"/>
          <a:chExt cx="0" cy="0"/>
        </a:xfrm>
      </p:grpSpPr>
      <p:sp>
        <p:nvSpPr>
          <p:cNvPr id="5103" name="Google Shape;5103;g2f562e37c5f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4" name="Google Shape;5104;g2f562e37c5f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3900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1075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5"/>
        <p:cNvGrpSpPr/>
        <p:nvPr/>
      </p:nvGrpSpPr>
      <p:grpSpPr>
        <a:xfrm>
          <a:off x="0" y="0"/>
          <a:ext cx="0" cy="0"/>
          <a:chOff x="0" y="0"/>
          <a:chExt cx="0" cy="0"/>
        </a:xfrm>
      </p:grpSpPr>
      <p:sp>
        <p:nvSpPr>
          <p:cNvPr id="5186" name="Google Shape;5186;g2f5a4b071a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7" name="Google Shape;5187;g2f5a4b071a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5"/>
        <p:cNvGrpSpPr/>
        <p:nvPr/>
      </p:nvGrpSpPr>
      <p:grpSpPr>
        <a:xfrm>
          <a:off x="0" y="0"/>
          <a:ext cx="0" cy="0"/>
          <a:chOff x="0" y="0"/>
          <a:chExt cx="0" cy="0"/>
        </a:xfrm>
      </p:grpSpPr>
      <p:sp>
        <p:nvSpPr>
          <p:cNvPr id="5186" name="Google Shape;5186;g2f5a4b071a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7" name="Google Shape;5187;g2f5a4b071a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142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3353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2"/>
        <p:cNvGrpSpPr/>
        <p:nvPr/>
      </p:nvGrpSpPr>
      <p:grpSpPr>
        <a:xfrm>
          <a:off x="0" y="0"/>
          <a:ext cx="0" cy="0"/>
          <a:chOff x="0" y="0"/>
          <a:chExt cx="0" cy="0"/>
        </a:xfrm>
      </p:grpSpPr>
      <p:sp>
        <p:nvSpPr>
          <p:cNvPr id="5103" name="Google Shape;5103;g2f562e37c5f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4" name="Google Shape;5104;g2f562e37c5f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239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05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8"/>
        <p:cNvGrpSpPr/>
        <p:nvPr/>
      </p:nvGrpSpPr>
      <p:grpSpPr>
        <a:xfrm>
          <a:off x="0" y="0"/>
          <a:ext cx="0" cy="0"/>
          <a:chOff x="0" y="0"/>
          <a:chExt cx="0" cy="0"/>
        </a:xfrm>
      </p:grpSpPr>
      <p:sp>
        <p:nvSpPr>
          <p:cNvPr id="4679" name="Google Shape;4679;g2f1a1f1a27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0" name="Google Shape;4680;g2f1a1f1a2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2f562e37c5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8" name="Google Shape;5068;g2f562e37c5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529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5"/>
        <p:cNvGrpSpPr/>
        <p:nvPr/>
      </p:nvGrpSpPr>
      <p:grpSpPr>
        <a:xfrm>
          <a:off x="0" y="0"/>
          <a:ext cx="0" cy="0"/>
          <a:chOff x="0" y="0"/>
          <a:chExt cx="0" cy="0"/>
        </a:xfrm>
      </p:grpSpPr>
      <p:sp>
        <p:nvSpPr>
          <p:cNvPr id="5146" name="Google Shape;5146;g2f5a4b071a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7" name="Google Shape;5147;g2f5a4b071a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7826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648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563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2f6e0cba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2f6e0cba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81215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2f562e37c5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8" name="Google Shape;5068;g2f562e37c5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724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2f562e37c5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8" name="Google Shape;5068;g2f562e37c5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108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2f562e37c5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8" name="Google Shape;5068;g2f562e37c5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3494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6"/>
        <p:cNvGrpSpPr/>
        <p:nvPr/>
      </p:nvGrpSpPr>
      <p:grpSpPr>
        <a:xfrm>
          <a:off x="0" y="0"/>
          <a:ext cx="0" cy="0"/>
          <a:chOff x="0" y="0"/>
          <a:chExt cx="0" cy="0"/>
        </a:xfrm>
      </p:grpSpPr>
      <p:sp>
        <p:nvSpPr>
          <p:cNvPr id="5067" name="Google Shape;5067;g2f562e37c5f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8" name="Google Shape;5068;g2f562e37c5f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7742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341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2"/>
        <p:cNvGrpSpPr/>
        <p:nvPr/>
      </p:nvGrpSpPr>
      <p:grpSpPr>
        <a:xfrm>
          <a:off x="0" y="0"/>
          <a:ext cx="0" cy="0"/>
          <a:chOff x="0" y="0"/>
          <a:chExt cx="0" cy="0"/>
        </a:xfrm>
      </p:grpSpPr>
      <p:sp>
        <p:nvSpPr>
          <p:cNvPr id="4673" name="Google Shape;4673;g2f35e83dc3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4" name="Google Shape;4674;g2f35e83dc3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2850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6390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245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8812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08312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8277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2f562e37c5f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2f562e37c5f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051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9"/>
        <p:cNvGrpSpPr/>
        <p:nvPr/>
      </p:nvGrpSpPr>
      <p:grpSpPr>
        <a:xfrm>
          <a:off x="0" y="0"/>
          <a:ext cx="0" cy="0"/>
          <a:chOff x="0" y="0"/>
          <a:chExt cx="0" cy="0"/>
        </a:xfrm>
      </p:grpSpPr>
      <p:sp>
        <p:nvSpPr>
          <p:cNvPr id="4850" name="Google Shape;4850;g2f3923de34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1" name="Google Shape;4851;g2f3923de34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8447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7"/>
        <p:cNvGrpSpPr/>
        <p:nvPr/>
      </p:nvGrpSpPr>
      <p:grpSpPr>
        <a:xfrm>
          <a:off x="0" y="0"/>
          <a:ext cx="0" cy="0"/>
          <a:chOff x="0" y="0"/>
          <a:chExt cx="0" cy="0"/>
        </a:xfrm>
      </p:grpSpPr>
      <p:sp>
        <p:nvSpPr>
          <p:cNvPr id="4998" name="Google Shape;4998;g2f562e37c5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9" name="Google Shape;4999;g2f562e37c5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1098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8"/>
        <p:cNvGrpSpPr/>
        <p:nvPr/>
      </p:nvGrpSpPr>
      <p:grpSpPr>
        <a:xfrm>
          <a:off x="0" y="0"/>
          <a:ext cx="0" cy="0"/>
          <a:chOff x="0" y="0"/>
          <a:chExt cx="0" cy="0"/>
        </a:xfrm>
      </p:grpSpPr>
      <p:sp>
        <p:nvSpPr>
          <p:cNvPr id="4769" name="Google Shape;4769;g2f35e83dc3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0" name="Google Shape;4770;g2f35e83dc3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981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2"/>
        <p:cNvGrpSpPr/>
        <p:nvPr/>
      </p:nvGrpSpPr>
      <p:grpSpPr>
        <a:xfrm>
          <a:off x="0" y="0"/>
          <a:ext cx="0" cy="0"/>
          <a:chOff x="0" y="0"/>
          <a:chExt cx="0" cy="0"/>
        </a:xfrm>
      </p:grpSpPr>
      <p:sp>
        <p:nvSpPr>
          <p:cNvPr id="4693" name="Google Shape;4693;g2f1a1f1a27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4" name="Google Shape;4694;g2f1a1f1a27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4"/>
        <p:cNvGrpSpPr/>
        <p:nvPr/>
      </p:nvGrpSpPr>
      <p:grpSpPr>
        <a:xfrm>
          <a:off x="0" y="0"/>
          <a:ext cx="0" cy="0"/>
          <a:chOff x="0" y="0"/>
          <a:chExt cx="0" cy="0"/>
        </a:xfrm>
      </p:grpSpPr>
      <p:sp>
        <p:nvSpPr>
          <p:cNvPr id="5225" name="Google Shape;5225;g2f1a1f1a270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6" name="Google Shape;5226;g2f1a1f1a270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50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8"/>
        <p:cNvGrpSpPr/>
        <p:nvPr/>
      </p:nvGrpSpPr>
      <p:grpSpPr>
        <a:xfrm>
          <a:off x="0" y="0"/>
          <a:ext cx="0" cy="0"/>
          <a:chOff x="0" y="0"/>
          <a:chExt cx="0" cy="0"/>
        </a:xfrm>
      </p:grpSpPr>
      <p:sp>
        <p:nvSpPr>
          <p:cNvPr id="4679" name="Google Shape;4679;g2f1a1f1a27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0" name="Google Shape;4680;g2f1a1f1a2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80536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6"/>
        <p:cNvGrpSpPr/>
        <p:nvPr/>
      </p:nvGrpSpPr>
      <p:grpSpPr>
        <a:xfrm>
          <a:off x="0" y="0"/>
          <a:ext cx="0" cy="0"/>
          <a:chOff x="0" y="0"/>
          <a:chExt cx="0" cy="0"/>
        </a:xfrm>
      </p:grpSpPr>
      <p:sp>
        <p:nvSpPr>
          <p:cNvPr id="5207" name="Google Shape;5207;g2f1a1f1a270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8" name="Google Shape;5208;g2f1a1f1a270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3438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1"/>
        <p:cNvGrpSpPr/>
        <p:nvPr/>
      </p:nvGrpSpPr>
      <p:grpSpPr>
        <a:xfrm>
          <a:off x="0" y="0"/>
          <a:ext cx="0" cy="0"/>
          <a:chOff x="0" y="0"/>
          <a:chExt cx="0" cy="0"/>
        </a:xfrm>
      </p:grpSpPr>
      <p:sp>
        <p:nvSpPr>
          <p:cNvPr id="5212" name="Google Shape;5212;g2f1a1f1a270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3" name="Google Shape;5213;g2f1a1f1a270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27948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8"/>
        <p:cNvGrpSpPr/>
        <p:nvPr/>
      </p:nvGrpSpPr>
      <p:grpSpPr>
        <a:xfrm>
          <a:off x="0" y="0"/>
          <a:ext cx="0" cy="0"/>
          <a:chOff x="0" y="0"/>
          <a:chExt cx="0" cy="0"/>
        </a:xfrm>
      </p:grpSpPr>
      <p:sp>
        <p:nvSpPr>
          <p:cNvPr id="5219" name="Google Shape;5219;g2f1a1f1a270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0" name="Google Shape;5220;g2f1a1f1a270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4132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4"/>
        <p:cNvGrpSpPr/>
        <p:nvPr/>
      </p:nvGrpSpPr>
      <p:grpSpPr>
        <a:xfrm>
          <a:off x="0" y="0"/>
          <a:ext cx="0" cy="0"/>
          <a:chOff x="0" y="0"/>
          <a:chExt cx="0" cy="0"/>
        </a:xfrm>
      </p:grpSpPr>
      <p:sp>
        <p:nvSpPr>
          <p:cNvPr id="5225" name="Google Shape;5225;g2f1a1f1a270_1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6" name="Google Shape;5226;g2f1a1f1a270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19630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2f562e37c5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2f562e37c5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12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0"/>
        <p:cNvGrpSpPr/>
        <p:nvPr/>
      </p:nvGrpSpPr>
      <p:grpSpPr>
        <a:xfrm>
          <a:off x="0" y="0"/>
          <a:ext cx="0" cy="0"/>
          <a:chOff x="0" y="0"/>
          <a:chExt cx="0" cy="0"/>
        </a:xfrm>
      </p:grpSpPr>
      <p:sp>
        <p:nvSpPr>
          <p:cNvPr id="4791" name="Google Shape;4791;g2f35e83dc3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2" name="Google Shape;4792;g2f35e83dc3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51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0"/>
        <p:cNvGrpSpPr/>
        <p:nvPr/>
      </p:nvGrpSpPr>
      <p:grpSpPr>
        <a:xfrm>
          <a:off x="0" y="0"/>
          <a:ext cx="0" cy="0"/>
          <a:chOff x="0" y="0"/>
          <a:chExt cx="0" cy="0"/>
        </a:xfrm>
      </p:grpSpPr>
      <p:sp>
        <p:nvSpPr>
          <p:cNvPr id="4791" name="Google Shape;4791;g2f35e83dc3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2" name="Google Shape;4792;g2f35e83dc3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6908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0"/>
        <p:cNvGrpSpPr/>
        <p:nvPr/>
      </p:nvGrpSpPr>
      <p:grpSpPr>
        <a:xfrm>
          <a:off x="0" y="0"/>
          <a:ext cx="0" cy="0"/>
          <a:chOff x="0" y="0"/>
          <a:chExt cx="0" cy="0"/>
        </a:xfrm>
      </p:grpSpPr>
      <p:sp>
        <p:nvSpPr>
          <p:cNvPr id="4781" name="Google Shape;4781;g2f1a1f1a270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2" name="Google Shape;4782;g2f1a1f1a270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CUSTOM_18">
    <p:spTree>
      <p:nvGrpSpPr>
        <p:cNvPr id="1"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For more tips, tools, layouts to help make your presentations shine, visit:</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https://links.asu.edu/</a:t>
            </a:r>
            <a:br>
              <a:rPr lang="en" sz="5200" b="1">
                <a:solidFill>
                  <a:schemeClr val="dk1"/>
                </a:solidFill>
                <a:highlight>
                  <a:schemeClr val="accent1"/>
                </a:highlight>
              </a:rPr>
            </a:br>
            <a:r>
              <a:rPr lang="en" sz="5200" b="1">
                <a:solidFill>
                  <a:schemeClr val="dk1"/>
                </a:solidFill>
                <a:highlight>
                  <a:schemeClr val="accent1"/>
                </a:highlight>
              </a:rPr>
              <a:t>official-presentation-template </a:t>
            </a:r>
            <a:endParaRPr sz="5200" b="1">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and text — white">
  <p:cSld name="CUSTOM_22_1_1_1_1">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97" name="Google Shape;97;p27"/>
          <p:cNvSpPr txBox="1">
            <a:spLocks noGrp="1"/>
          </p:cNvSpPr>
          <p:nvPr>
            <p:ph type="body" idx="1"/>
          </p:nvPr>
        </p:nvSpPr>
        <p:spPr>
          <a:xfrm>
            <a:off x="420900" y="994550"/>
            <a:ext cx="8384700" cy="3833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and text with subtitle — white">
  <p:cSld name="CUSTOM_22_1_1_1_1_1">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3" name="Google Shape;103;p29"/>
          <p:cNvSpPr txBox="1">
            <a:spLocks noGrp="1"/>
          </p:cNvSpPr>
          <p:nvPr>
            <p:ph type="body" idx="1"/>
          </p:nvPr>
        </p:nvSpPr>
        <p:spPr>
          <a:xfrm>
            <a:off x="420900" y="1125700"/>
            <a:ext cx="8384700" cy="3702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104" name="Google Shape;104;p29"/>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and text with subtitle, 2 column — white">
  <p:cSld name="CUSTOM_22_1_1_1_1_1_1">
    <p:spTree>
      <p:nvGrpSpPr>
        <p:cNvPr id="1" name="Shape 116"/>
        <p:cNvGrpSpPr/>
        <p:nvPr/>
      </p:nvGrpSpPr>
      <p:grpSpPr>
        <a:xfrm>
          <a:off x="0" y="0"/>
          <a:ext cx="0" cy="0"/>
          <a:chOff x="0" y="0"/>
          <a:chExt cx="0" cy="0"/>
        </a:xfrm>
      </p:grpSpPr>
      <p:sp>
        <p:nvSpPr>
          <p:cNvPr id="117" name="Google Shape;117;p3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8" name="Google Shape;118;p33"/>
          <p:cNvSpPr txBox="1">
            <a:spLocks noGrp="1"/>
          </p:cNvSpPr>
          <p:nvPr>
            <p:ph type="body" idx="1"/>
          </p:nvPr>
        </p:nvSpPr>
        <p:spPr>
          <a:xfrm>
            <a:off x="420625" y="1152475"/>
            <a:ext cx="4105500" cy="34164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19" name="Google Shape;119;p33"/>
          <p:cNvSpPr txBox="1">
            <a:spLocks noGrp="1"/>
          </p:cNvSpPr>
          <p:nvPr>
            <p:ph type="body" idx="2"/>
          </p:nvPr>
        </p:nvSpPr>
        <p:spPr>
          <a:xfrm>
            <a:off x="4617725" y="1152475"/>
            <a:ext cx="4188000" cy="34164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120" name="Google Shape;120;p33"/>
          <p:cNvSpPr txBox="1">
            <a:spLocks noGrp="1"/>
          </p:cNvSpPr>
          <p:nvPr>
            <p:ph type="subTitle" idx="3"/>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text and image layout options divider &gt;&gt;&gt; choose from following templates →">
  <p:cSld name="CUSTOM_22_1_1_1_1_1_1_2_1">
    <p:bg>
      <p:bgPr>
        <a:solidFill>
          <a:schemeClr val="lt2"/>
        </a:solidFill>
        <a:effectLst/>
      </p:bgPr>
    </p:bg>
    <p:spTree>
      <p:nvGrpSpPr>
        <p:cNvPr id="1" name="Shape 2098"/>
        <p:cNvGrpSpPr/>
        <p:nvPr/>
      </p:nvGrpSpPr>
      <p:grpSpPr>
        <a:xfrm>
          <a:off x="0" y="0"/>
          <a:ext cx="0" cy="0"/>
          <a:chOff x="0" y="0"/>
          <a:chExt cx="0" cy="0"/>
        </a:xfrm>
      </p:grpSpPr>
      <p:sp>
        <p:nvSpPr>
          <p:cNvPr id="2099" name="Google Shape;2099;p45"/>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text and image layout options</a:t>
            </a:r>
            <a:endParaRPr sz="7200" b="1">
              <a:solidFill>
                <a:srgbClr val="FFFFFF"/>
              </a:solidFill>
              <a:highlight>
                <a:schemeClr val="dk1"/>
              </a:highlight>
            </a:endParaRPr>
          </a:p>
        </p:txBody>
      </p:sp>
      <p:sp>
        <p:nvSpPr>
          <p:cNvPr id="2100" name="Google Shape;2100;p45"/>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only slide options divider &gt;&gt;&gt; choose from following templates →">
  <p:cSld name="CUSTOM_23_1_1_1_1_2_1_1_1_1_1_1_1_1_1_2_1">
    <p:bg>
      <p:bgPr>
        <a:solidFill>
          <a:schemeClr val="lt2"/>
        </a:solidFill>
        <a:effectLst/>
      </p:bgPr>
    </p:bg>
    <p:spTree>
      <p:nvGrpSpPr>
        <p:cNvPr id="1" name="Shape 2390"/>
        <p:cNvGrpSpPr/>
        <p:nvPr/>
      </p:nvGrpSpPr>
      <p:grpSpPr>
        <a:xfrm>
          <a:off x="0" y="0"/>
          <a:ext cx="0" cy="0"/>
          <a:chOff x="0" y="0"/>
          <a:chExt cx="0" cy="0"/>
        </a:xfrm>
      </p:grpSpPr>
      <p:sp>
        <p:nvSpPr>
          <p:cNvPr id="2391" name="Google Shape;2391;p82"/>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only slide options</a:t>
            </a:r>
            <a:endParaRPr sz="7200" b="1">
              <a:solidFill>
                <a:srgbClr val="FFFFFF"/>
              </a:solidFill>
              <a:highlight>
                <a:schemeClr val="dk1"/>
              </a:highlight>
            </a:endParaRPr>
          </a:p>
        </p:txBody>
      </p:sp>
      <p:sp>
        <p:nvSpPr>
          <p:cNvPr id="2392" name="Google Shape;2392;p8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only — white">
  <p:cSld name="CUSTOM_22_1_1_1_1_1_1_1_1_1_1_1_1_1_2">
    <p:spTree>
      <p:nvGrpSpPr>
        <p:cNvPr id="1" name="Shape 2393"/>
        <p:cNvGrpSpPr/>
        <p:nvPr/>
      </p:nvGrpSpPr>
      <p:grpSpPr>
        <a:xfrm>
          <a:off x="0" y="0"/>
          <a:ext cx="0" cy="0"/>
          <a:chOff x="0" y="0"/>
          <a:chExt cx="0" cy="0"/>
        </a:xfrm>
      </p:grpSpPr>
      <p:sp>
        <p:nvSpPr>
          <p:cNvPr id="2394" name="Google Shape;2394;p8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only, 1 column — white">
  <p:cSld name="CUSTOM_23_1_1_1_1_1_1_1_1_1_1_1_1_1_2">
    <p:spTree>
      <p:nvGrpSpPr>
        <p:cNvPr id="1" name="Shape 2395"/>
        <p:cNvGrpSpPr/>
        <p:nvPr/>
      </p:nvGrpSpPr>
      <p:grpSpPr>
        <a:xfrm>
          <a:off x="0" y="0"/>
          <a:ext cx="0" cy="0"/>
          <a:chOff x="0" y="0"/>
          <a:chExt cx="0" cy="0"/>
        </a:xfrm>
      </p:grpSpPr>
      <p:sp>
        <p:nvSpPr>
          <p:cNvPr id="2396" name="Google Shape;2396;p84"/>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only, 1 column — white">
  <p:cSld name="CUSTOM_22_1_1_1_1_1_1_1_1_1_1_1_2_1">
    <p:spTree>
      <p:nvGrpSpPr>
        <p:cNvPr id="1" name="Shape 2397"/>
        <p:cNvGrpSpPr/>
        <p:nvPr/>
      </p:nvGrpSpPr>
      <p:grpSpPr>
        <a:xfrm>
          <a:off x="0" y="0"/>
          <a:ext cx="0" cy="0"/>
          <a:chOff x="0" y="0"/>
          <a:chExt cx="0" cy="0"/>
        </a:xfrm>
      </p:grpSpPr>
      <p:sp>
        <p:nvSpPr>
          <p:cNvPr id="2398" name="Google Shape;2398;p85"/>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pic>
        <p:nvPicPr>
          <p:cNvPr id="2399" name="Google Shape;2399;p85"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image, 1 col — black">
  <p:cSld name="CUSTOM_23_1_1_1_1_1_1_1_1_1_1_1_2_1_2">
    <p:spTree>
      <p:nvGrpSpPr>
        <p:cNvPr id="1" name="Shape 2406"/>
        <p:cNvGrpSpPr/>
        <p:nvPr/>
      </p:nvGrpSpPr>
      <p:grpSpPr>
        <a:xfrm>
          <a:off x="0" y="0"/>
          <a:ext cx="0" cy="0"/>
          <a:chOff x="0" y="0"/>
          <a:chExt cx="0" cy="0"/>
        </a:xfrm>
      </p:grpSpPr>
      <p:sp>
        <p:nvSpPr>
          <p:cNvPr id="2407" name="Google Shape;2407;p88"/>
          <p:cNvSpPr txBox="1">
            <a:spLocks noGrp="1"/>
          </p:cNvSpPr>
          <p:nvPr>
            <p:ph type="title"/>
          </p:nvPr>
        </p:nvSpPr>
        <p:spPr>
          <a:xfrm>
            <a:off x="420625" y="320050"/>
            <a:ext cx="1993500" cy="4508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8" name="Google Shape;2408;p88"/>
          <p:cNvSpPr/>
          <p:nvPr/>
        </p:nvSpPr>
        <p:spPr>
          <a:xfrm>
            <a:off x="2514600" y="-50"/>
            <a:ext cx="66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Quote slide options divider — choose from following templates →">
  <p:cSld name="CUSTOM_23_1_1_1_1_2_1_1_1_1_1_1_1_1_1_2">
    <p:bg>
      <p:bgPr>
        <a:solidFill>
          <a:schemeClr val="lt2"/>
        </a:solidFill>
        <a:effectLst/>
      </p:bgPr>
    </p:bg>
    <p:spTree>
      <p:nvGrpSpPr>
        <p:cNvPr id="1"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 options</a:t>
            </a:r>
            <a:endParaRPr sz="7200" b="1">
              <a:solidFill>
                <a:srgbClr val="FFFFFF"/>
              </a:solidFill>
              <a:highlight>
                <a:schemeClr val="dk1"/>
              </a:highlight>
            </a:endParaRPr>
          </a:p>
        </p:txBody>
      </p:sp>
      <p:sp>
        <p:nvSpPr>
          <p:cNvPr id="2415" name="Google Shape;2415;p90"/>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CUSTOM_18_2">
    <p:spTree>
      <p:nvGrpSpPr>
        <p:cNvPr id="1"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Find more branded templates created for your use:</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https://brandguide.</a:t>
            </a:r>
            <a:br>
              <a:rPr lang="en" sz="5200" b="1">
                <a:solidFill>
                  <a:schemeClr val="dk1"/>
                </a:solidFill>
                <a:highlight>
                  <a:schemeClr val="accent1"/>
                </a:highlight>
              </a:rPr>
            </a:br>
            <a:r>
              <a:rPr lang="en" sz="5200" b="1">
                <a:solidFill>
                  <a:schemeClr val="dk1"/>
                </a:solidFill>
                <a:highlight>
                  <a:schemeClr val="accent1"/>
                </a:highlight>
              </a:rPr>
              <a:t>asu.edu/tools/</a:t>
            </a:r>
            <a:br>
              <a:rPr lang="en" sz="5200" b="1">
                <a:solidFill>
                  <a:schemeClr val="dk1"/>
                </a:solidFill>
                <a:highlight>
                  <a:schemeClr val="accent1"/>
                </a:highlight>
              </a:rPr>
            </a:br>
            <a:r>
              <a:rPr lang="en" sz="5200" b="1">
                <a:solidFill>
                  <a:schemeClr val="dk1"/>
                </a:solidFill>
                <a:highlight>
                  <a:schemeClr val="accent1"/>
                </a:highlight>
              </a:rPr>
              <a:t>templates-libraries </a:t>
            </a:r>
            <a:endParaRPr sz="5200" b="1">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z-Blank slide options divider &gt;&gt;&gt; choose from following templates →">
  <p:cSld name="CUSTOM_23_1_1_1_1_2_1_1_1_1_1_1_1_1_1">
    <p:bg>
      <p:bgPr>
        <a:solidFill>
          <a:schemeClr val="lt2"/>
        </a:solidFill>
        <a:effectLst/>
      </p:bgPr>
    </p:bg>
    <p:spTree>
      <p:nvGrpSpPr>
        <p:cNvPr id="1"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 options</a:t>
            </a:r>
            <a:endParaRPr sz="7200" b="1">
              <a:solidFill>
                <a:srgbClr val="FFFFFF"/>
              </a:solidFill>
              <a:highlight>
                <a:schemeClr val="dk1"/>
              </a:highlight>
            </a:endParaRPr>
          </a:p>
        </p:txBody>
      </p:sp>
      <p:sp>
        <p:nvSpPr>
          <p:cNvPr id="2438" name="Google Shape;2438;p96"/>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z-Blank — maroon">
  <p:cSld name="CUSTOM_26_1">
    <p:bg>
      <p:bgPr>
        <a:solidFill>
          <a:schemeClr val="accent2"/>
        </a:solidFill>
        <a:effectLst/>
      </p:bgPr>
    </p:bg>
    <p:spTree>
      <p:nvGrpSpPr>
        <p:cNvPr id="1" name="Shape 244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z-Blank with logo — white">
  <p:cSld name="CUSTOM_23_1_1_2_1_1_1_1_1_1_1_1_1_1_1_2">
    <p:spTree>
      <p:nvGrpSpPr>
        <p:cNvPr id="1" name="Shape 2445"/>
        <p:cNvGrpSpPr/>
        <p:nvPr/>
      </p:nvGrpSpPr>
      <p:grpSpPr>
        <a:xfrm>
          <a:off x="0" y="0"/>
          <a:ext cx="0" cy="0"/>
          <a:chOff x="0" y="0"/>
          <a:chExt cx="0" cy="0"/>
        </a:xfrm>
      </p:grpSpPr>
      <p:pic>
        <p:nvPicPr>
          <p:cNvPr id="2446" name="Google Shape;2446;p10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z-Blank with logo — black">
  <p:cSld name="CUSTOM_22_1_1_1_1_1_1_1_1_1_1_1_1_1_1_1">
    <p:bg>
      <p:bgPr>
        <a:solidFill>
          <a:schemeClr val="dk1"/>
        </a:solidFill>
        <a:effectLst/>
      </p:bgPr>
    </p:bg>
    <p:spTree>
      <p:nvGrpSpPr>
        <p:cNvPr id="1"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z-Blank with logo — gold">
  <p:cSld name="CUSTOM_23_1_1_1_1_1_1_1_1_1_1_1_1_1_1_1">
    <p:bg>
      <p:bgPr>
        <a:solidFill>
          <a:schemeClr val="accent1"/>
        </a:solidFill>
        <a:effectLst/>
      </p:bgPr>
    </p:bg>
    <p:spTree>
      <p:nvGrpSpPr>
        <p:cNvPr id="1" name="Shape 2449"/>
        <p:cNvGrpSpPr/>
        <p:nvPr/>
      </p:nvGrpSpPr>
      <p:grpSpPr>
        <a:xfrm>
          <a:off x="0" y="0"/>
          <a:ext cx="0" cy="0"/>
          <a:chOff x="0" y="0"/>
          <a:chExt cx="0" cy="0"/>
        </a:xfrm>
      </p:grpSpPr>
      <p:pic>
        <p:nvPicPr>
          <p:cNvPr id="2450" name="Google Shape;2450;p10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z-Blank with logo — maroon">
  <p:cSld name="CUSTOM_23_1_1_1_1_2_1_1_1_1_1_1_1_1_1_1">
    <p:bg>
      <p:bgPr>
        <a:solidFill>
          <a:schemeClr val="accent2"/>
        </a:solidFill>
        <a:effectLst/>
      </p:bgPr>
    </p:bg>
    <p:spTree>
      <p:nvGrpSpPr>
        <p:cNvPr id="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z-Blank with logo — photo background">
  <p:cSld name="CUSTOM_23_1_1_2_1_1_1_1_1_1_1_1_1_1_1_1">
    <p:spTree>
      <p:nvGrpSpPr>
        <p:cNvPr id="1" name="Shape 2453"/>
        <p:cNvGrpSpPr/>
        <p:nvPr/>
      </p:nvGrpSpPr>
      <p:grpSpPr>
        <a:xfrm>
          <a:off x="0" y="0"/>
          <a:ext cx="0" cy="0"/>
          <a:chOff x="0" y="0"/>
          <a:chExt cx="0" cy="0"/>
        </a:xfrm>
      </p:grpSpPr>
      <p:sp>
        <p:nvSpPr>
          <p:cNvPr id="2454" name="Google Shape;2454;p106"/>
          <p:cNvSpPr>
            <a:spLocks noGrp="1"/>
          </p:cNvSpPr>
          <p:nvPr>
            <p:ph type="pic" idx="2"/>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6" name="Google Shape;2456;p10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CUSTOM_22_1_1_1_1_1_1_1_1_1_1_1_1_1_1_1_1">
    <p:spTree>
      <p:nvGrpSpPr>
        <p:cNvPr id="1"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CUSTOM_23_1_1_1_1_1_1_1_1_1_1_1_1_1_1_1_1">
    <p:spTree>
      <p:nvGrpSpPr>
        <p:cNvPr id="1"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l="19" r="29"/>
          <a:stretch/>
        </p:blipFill>
        <p:spPr>
          <a:xfrm>
            <a:off x="0" y="-2225"/>
            <a:ext cx="9144003" cy="51459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z-Blank, with network pattern, white">
  <p:cSld name="CUSTOM_23_1_1_2_1_1_1_1_1_1_1_1_1_1_1_1_1">
    <p:spTree>
      <p:nvGrpSpPr>
        <p:cNvPr id="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gt;&gt;&gt; choose from following templates →">
  <p:cSld name="CUSTOM_21">
    <p:bg>
      <p:bgPr>
        <a:solidFill>
          <a:schemeClr val="lt2"/>
        </a:solidFill>
        <a:effectLst/>
      </p:bgPr>
    </p:bg>
    <p:spTree>
      <p:nvGrpSpPr>
        <p:cNvPr id="1"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Presentation title slide options</a:t>
            </a:r>
            <a:endParaRPr sz="7200" b="1">
              <a:solidFill>
                <a:srgbClr val="FFFFFF"/>
              </a:solidFill>
              <a:highlight>
                <a:srgbClr val="191919"/>
              </a:highlight>
            </a:endParaRPr>
          </a:p>
        </p:txBody>
      </p:sp>
      <p:sp>
        <p:nvSpPr>
          <p:cNvPr id="17" name="Google Shape;17;p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CUSTOM_23_1_1_2_1_1_1_1_1_1_1_1_1_1_1_1_1_2">
    <p:bg>
      <p:bgPr>
        <a:solidFill>
          <a:schemeClr val="dk1"/>
        </a:solidFill>
        <a:effectLst/>
      </p:bgPr>
    </p:bg>
    <p:spTree>
      <p:nvGrpSpPr>
        <p:cNvPr id="1"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l="19" r="19"/>
          <a:stretch/>
        </p:blipFill>
        <p:spPr>
          <a:xfrm>
            <a:off x="0" y="-5587"/>
            <a:ext cx="9144003" cy="5150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CUSTOM_22_1_1_1_1_1_1_1_1_1_1_1_1_1_1_1_1_1">
    <p:bg>
      <p:bgPr>
        <a:solidFill>
          <a:schemeClr val="dk1"/>
        </a:solidFill>
        <a:effectLst/>
      </p:bgPr>
    </p:bg>
    <p:spTree>
      <p:nvGrpSpPr>
        <p:cNvPr id="1"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z-Blank, with network pattern, black">
  <p:cSld name="CUSTOM_22_1_1_1_1_1_1_1_1_1_1_1_1_1_1_1_1_2">
    <p:bg>
      <p:bgPr>
        <a:solidFill>
          <a:schemeClr val="dk1"/>
        </a:solidFill>
        <a:effectLst/>
      </p:bgPr>
    </p:bg>
    <p:spTree>
      <p:nvGrpSpPr>
        <p:cNvPr id="1"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CUSTOM_23_1_1_2_1_1_1_1_1_1_1_1_1_1_1_1_1_1">
    <p:spTree>
      <p:nvGrpSpPr>
        <p:cNvPr id="1"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CUSTOM_23_1_1_2_1_1_1_1_1_1_1_1_1_1_1_1_1_1_1">
    <p:spTree>
      <p:nvGrpSpPr>
        <p:cNvPr id="1"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CUSTOM_23_1_1_1_1_1_1_1_1_1_1_1_1_1_1_1_1_2">
    <p:spTree>
      <p:nvGrpSpPr>
        <p:cNvPr id="1"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5"/>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5"/>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5"/>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5"/>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5"/>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5"/>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5"/>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5"/>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5"/>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5"/>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5"/>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5"/>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5"/>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5"/>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CUSTOM_23_1_1_1_1_1_1_1_1_1_1_1_1_1_1_1_1_1">
    <p:bg>
      <p:bgPr>
        <a:solidFill>
          <a:schemeClr val="dk1"/>
        </a:solidFill>
        <a:effectLst/>
      </p:bgPr>
    </p:bg>
    <p:spTree>
      <p:nvGrpSpPr>
        <p:cNvPr id="1"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CUSTOM_22_1_1_1_1_1_1_1_1_1_1_1_1_1_1_1_1_1_1_1">
    <p:bg>
      <p:bgPr>
        <a:solidFill>
          <a:schemeClr val="dk1"/>
        </a:solidFill>
        <a:effectLst/>
      </p:bgPr>
    </p:bg>
    <p:spTree>
      <p:nvGrpSpPr>
        <p:cNvPr id="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CUSTOM_22_1_1_1_1_1_1_1_1_1_1_1_1_1_1_1_1_1_1_2">
    <p:bg>
      <p:bgPr>
        <a:solidFill>
          <a:schemeClr val="dk1"/>
        </a:solidFill>
        <a:effectLst/>
      </p:bgPr>
    </p:bg>
    <p:spTree>
      <p:nvGrpSpPr>
        <p:cNvPr id="1"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8"/>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8"/>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8"/>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8"/>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8"/>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8"/>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8"/>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8"/>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8"/>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8"/>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8"/>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8"/>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8"/>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8"/>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zz-Not intended for use. Included so the full ASU color palette is available for your use in the color picker.">
  <p:cSld name="CUSTOM_30">
    <p:spTree>
      <p:nvGrpSpPr>
        <p:cNvPr id="1"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191919"/>
                </a:solidFill>
              </a:rPr>
              <a:t>ASU color palette</a:t>
            </a:r>
            <a:br>
              <a:rPr lang="en" sz="3200" b="1">
                <a:solidFill>
                  <a:srgbClr val="191919"/>
                </a:solidFill>
              </a:rPr>
            </a:br>
            <a:r>
              <a:rPr lang="en" b="1">
                <a:solidFill>
                  <a:schemeClr val="lt1"/>
                </a:solidFill>
                <a:highlight>
                  <a:schemeClr val="dk1"/>
                </a:highlight>
              </a:rPr>
              <a:t>Not intended for use: This slide ensures the expanded ASU color palette is in your color picker.</a:t>
            </a:r>
            <a:r>
              <a:rPr lang="en" sz="1300" b="1">
                <a:solidFill>
                  <a:schemeClr val="lt1"/>
                </a:solidFill>
                <a:highlight>
                  <a:schemeClr val="dk1"/>
                </a:highlight>
              </a:rPr>
              <a:t> </a:t>
            </a:r>
            <a:endParaRPr sz="1300" b="1">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{288A5F20-7F93-40CB-B5C7-FE14FEC1B65C}</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t>Primary colors</a:t>
                      </a:r>
                      <a:r>
                        <a:rPr lang="en" sz="800"/>
                        <a:t>. These should be your first color choices and used more prominently than secondary colors</a:t>
                      </a:r>
                      <a:endParaRPr sz="8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191919"/>
                          </a:solidFill>
                        </a:rPr>
                        <a:t>ASU Gold</a:t>
                      </a:r>
                      <a:endParaRPr sz="700" b="1">
                        <a:solidFill>
                          <a:srgbClr val="191919"/>
                        </a:solidFill>
                      </a:endParaRPr>
                    </a:p>
                    <a:p>
                      <a:pPr marL="0" lvl="0" indent="0" algn="l" rtl="0">
                        <a:spcBef>
                          <a:spcPts val="0"/>
                        </a:spcBef>
                        <a:spcAft>
                          <a:spcPts val="0"/>
                        </a:spcAft>
                        <a:buNone/>
                      </a:pPr>
                      <a:r>
                        <a:rPr lang="en" sz="700">
                          <a:solidFill>
                            <a:srgbClr val="191919"/>
                          </a:solidFill>
                        </a:rPr>
                        <a:t>#FFC627</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t>Secondary colors</a:t>
                      </a:r>
                      <a:r>
                        <a:rPr lang="en" sz="600"/>
                        <a:t>. Use as accents. Only use in addition to primary. May not to be used without primary brand colors. </a:t>
                      </a:r>
                      <a:endParaRPr sz="6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Gree</a:t>
                      </a:r>
                      <a:r>
                        <a:rPr lang="en" sz="700" b="1">
                          <a:solidFill>
                            <a:srgbClr val="191919"/>
                          </a:solidFill>
                        </a:rPr>
                        <a:t>n</a:t>
                      </a:r>
                      <a:r>
                        <a:rPr lang="en" sz="700" u="none" strike="noStrike" cap="none">
                          <a:solidFill>
                            <a:srgbClr val="191919"/>
                          </a:solidFill>
                        </a:rPr>
                        <a:t> #78BE20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Blue</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#00A3E0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#FF7F32</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Copper</a:t>
                      </a:r>
                      <a:endParaRPr sz="700">
                        <a:solidFill>
                          <a:srgbClr val="191919"/>
                        </a:solidFill>
                      </a:endParaRPr>
                    </a:p>
                    <a:p>
                      <a:pPr marL="0" lvl="0" indent="0" algn="l" rtl="0">
                        <a:spcBef>
                          <a:spcPts val="0"/>
                        </a:spcBef>
                        <a:spcAft>
                          <a:spcPts val="0"/>
                        </a:spcAft>
                        <a:buNone/>
                      </a:pPr>
                      <a:r>
                        <a:rPr lang="en" sz="700">
                          <a:solidFill>
                            <a:srgbClr val="191919"/>
                          </a:solidFill>
                        </a:rPr>
                        <a:t>#AF674B</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Turquoise</a:t>
                      </a:r>
                      <a:endParaRPr sz="700">
                        <a:solidFill>
                          <a:srgbClr val="191919"/>
                        </a:solidFill>
                      </a:endParaRPr>
                    </a:p>
                    <a:p>
                      <a:pPr marL="0" lvl="0" indent="0" algn="l" rtl="0">
                        <a:spcBef>
                          <a:spcPts val="0"/>
                        </a:spcBef>
                        <a:spcAft>
                          <a:spcPts val="0"/>
                        </a:spcAft>
                        <a:buNone/>
                      </a:pPr>
                      <a:r>
                        <a:rPr lang="en" sz="700">
                          <a:solidFill>
                            <a:srgbClr val="191919"/>
                          </a:solidFill>
                        </a:rPr>
                        <a:t>#4AB7C4</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Pink</a:t>
                      </a:r>
                      <a:endParaRPr sz="700">
                        <a:solidFill>
                          <a:srgbClr val="191919"/>
                        </a:solidFill>
                      </a:endParaRPr>
                    </a:p>
                    <a:p>
                      <a:pPr marL="0" lvl="0" indent="0" algn="l" rtl="0">
                        <a:spcBef>
                          <a:spcPts val="0"/>
                        </a:spcBef>
                        <a:spcAft>
                          <a:spcPts val="0"/>
                        </a:spcAft>
                        <a:buNone/>
                      </a:pPr>
                      <a:r>
                        <a:rPr lang="en" sz="700">
                          <a:solidFill>
                            <a:srgbClr val="191919"/>
                          </a:solidFill>
                        </a:rPr>
                        <a:t>#E74973</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Gray</a:t>
                      </a:r>
                      <a:endParaRPr sz="700" b="1">
                        <a:solidFill>
                          <a:srgbClr val="191919"/>
                        </a:solidFill>
                      </a:endParaRPr>
                    </a:p>
                    <a:p>
                      <a:pPr marL="0" lvl="0" indent="0" algn="l" rtl="0">
                        <a:spcBef>
                          <a:spcPts val="0"/>
                        </a:spcBef>
                        <a:spcAft>
                          <a:spcPts val="0"/>
                        </a:spcAft>
                        <a:buNone/>
                      </a:pPr>
                      <a:r>
                        <a:rPr lang="en" sz="700">
                          <a:solidFill>
                            <a:srgbClr val="191919"/>
                          </a:solidFill>
                        </a:rPr>
                        <a:t>#747474</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t>ASU Grayscale. </a:t>
                      </a:r>
                      <a:r>
                        <a:rPr lang="en" sz="500"/>
                        <a:t>For text, line and fill colors. ASU Gray is a part of this scale.</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t>ASU Black</a:t>
                      </a:r>
                      <a:endParaRPr sz="700" b="1"/>
                    </a:p>
                    <a:p>
                      <a:pPr marL="0" lvl="0" indent="0" algn="l" rtl="0">
                        <a:spcBef>
                          <a:spcPts val="0"/>
                        </a:spcBef>
                        <a:spcAft>
                          <a:spcPts val="0"/>
                        </a:spcAft>
                        <a:buNone/>
                      </a:pPr>
                      <a:r>
                        <a:rPr lang="en" sz="700"/>
                        <a:t>#000000</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1</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#191919</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2</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#484848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Gray</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#747474</a:t>
                      </a:r>
                      <a:br>
                        <a:rPr lang="en" sz="700" u="none" strike="noStrike" cap="none">
                          <a:solidFill>
                            <a:srgbClr val="191919"/>
                          </a:solidFill>
                        </a:rPr>
                      </a:br>
                      <a:r>
                        <a:rPr lang="en" sz="700" u="none" strike="noStrike" cap="none">
                          <a:solidFill>
                            <a:srgbClr val="191919"/>
                          </a:solidFill>
                        </a:rPr>
                        <a:t>(</a:t>
                      </a:r>
                      <a:r>
                        <a:rPr lang="en" sz="700">
                          <a:solidFill>
                            <a:srgbClr val="191919"/>
                          </a:solidFill>
                        </a:rPr>
                        <a:t>Gray 3)</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4</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#BFBFBF</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5</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#D0D0D0</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6</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#E8E8E8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a:t>
                      </a:r>
                      <a:r>
                        <a:rPr lang="en" sz="700" b="1">
                          <a:solidFill>
                            <a:srgbClr val="191919"/>
                          </a:solidFill>
                        </a:rPr>
                        <a:t>7</a:t>
                      </a:r>
                      <a:r>
                        <a:rPr lang="en" sz="700" u="none" strike="noStrike" cap="none">
                          <a:solidFill>
                            <a:srgbClr val="191919"/>
                          </a:solidFill>
                        </a:rPr>
                        <a:t> #FAFAFA</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#FFFFFF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t>Color tints.</a:t>
                      </a:r>
                      <a:r>
                        <a:rPr lang="en" sz="500"/>
                        <a:t> Brand palette tint variations for use in data visualizations and spreadsheets</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Gold</a:t>
                      </a:r>
                      <a:endParaRPr sz="700"/>
                    </a:p>
                    <a:p>
                      <a:pPr marL="0" marR="0" lvl="0" indent="0" algn="l" rtl="0">
                        <a:lnSpc>
                          <a:spcPct val="100000"/>
                        </a:lnSpc>
                        <a:spcBef>
                          <a:spcPts val="0"/>
                        </a:spcBef>
                        <a:spcAft>
                          <a:spcPts val="0"/>
                        </a:spcAft>
                        <a:buClr>
                          <a:srgbClr val="000000"/>
                        </a:buClr>
                        <a:buSzPts val="900"/>
                        <a:buFont typeface="Arial"/>
                        <a:buNone/>
                      </a:pPr>
                      <a:r>
                        <a:rPr lang="en" sz="700"/>
                        <a:t>#FFF1C9</a:t>
                      </a:r>
                      <a:endParaRPr sz="70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Maroon</a:t>
                      </a:r>
                      <a:endParaRPr sz="700"/>
                    </a:p>
                    <a:p>
                      <a:pPr marL="0" marR="0" lvl="0" indent="0" algn="l" rtl="0">
                        <a:lnSpc>
                          <a:spcPct val="100000"/>
                        </a:lnSpc>
                        <a:spcBef>
                          <a:spcPts val="0"/>
                        </a:spcBef>
                        <a:spcAft>
                          <a:spcPts val="0"/>
                        </a:spcAft>
                        <a:buClr>
                          <a:srgbClr val="000000"/>
                        </a:buClr>
                        <a:buSzPts val="900"/>
                        <a:buFont typeface="Arial"/>
                        <a:buNone/>
                      </a:pPr>
                      <a:r>
                        <a:rPr lang="en" sz="700"/>
                        <a:t>#DFC9CF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Blue</a:t>
                      </a:r>
                      <a:endParaRPr sz="700"/>
                    </a:p>
                    <a:p>
                      <a:pPr marL="0" marR="0" lvl="0" indent="0" algn="l" rtl="0">
                        <a:lnSpc>
                          <a:spcPct val="100000"/>
                        </a:lnSpc>
                        <a:spcBef>
                          <a:spcPts val="0"/>
                        </a:spcBef>
                        <a:spcAft>
                          <a:spcPts val="0"/>
                        </a:spcAft>
                        <a:buClr>
                          <a:srgbClr val="000000"/>
                        </a:buClr>
                        <a:buSzPts val="900"/>
                        <a:buFont typeface="Arial"/>
                        <a:buNone/>
                      </a:pPr>
                      <a:r>
                        <a:rPr lang="en" sz="700"/>
                        <a:t>#D6F0FA</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Copper</a:t>
                      </a:r>
                      <a:endParaRPr sz="700">
                        <a:solidFill>
                          <a:srgbClr val="191919"/>
                        </a:solidFill>
                      </a:endParaRPr>
                    </a:p>
                    <a:p>
                      <a:pPr marL="0" lvl="0" indent="0" algn="l" rtl="0">
                        <a:spcBef>
                          <a:spcPts val="0"/>
                        </a:spcBef>
                        <a:spcAft>
                          <a:spcPts val="0"/>
                        </a:spcAft>
                        <a:buNone/>
                      </a:pPr>
                      <a:r>
                        <a:rPr lang="en" sz="700">
                          <a:solidFill>
                            <a:srgbClr val="191919"/>
                          </a:solidFill>
                        </a:rPr>
                        <a:t>#EBD9D2</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Turquoise </a:t>
                      </a:r>
                      <a:endParaRPr sz="700">
                        <a:solidFill>
                          <a:srgbClr val="191919"/>
                        </a:solidFill>
                      </a:endParaRPr>
                    </a:p>
                    <a:p>
                      <a:pPr marL="0" lvl="0" indent="0" algn="l" rtl="0">
                        <a:spcBef>
                          <a:spcPts val="0"/>
                        </a:spcBef>
                        <a:spcAft>
                          <a:spcPts val="0"/>
                        </a:spcAft>
                        <a:buNone/>
                      </a:pPr>
                      <a:r>
                        <a:rPr lang="en" sz="700">
                          <a:solidFill>
                            <a:srgbClr val="191919"/>
                          </a:solidFill>
                        </a:rPr>
                        <a:t>#D2EDF0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Pink </a:t>
                      </a:r>
                      <a:endParaRPr sz="700">
                        <a:solidFill>
                          <a:srgbClr val="191919"/>
                        </a:solidFill>
                      </a:endParaRPr>
                    </a:p>
                    <a:p>
                      <a:pPr marL="0" lvl="0" indent="0" algn="l" rtl="0">
                        <a:spcBef>
                          <a:spcPts val="0"/>
                        </a:spcBef>
                        <a:spcAft>
                          <a:spcPts val="0"/>
                        </a:spcAft>
                        <a:buNone/>
                      </a:pPr>
                      <a:r>
                        <a:rPr lang="en" sz="700">
                          <a:solidFill>
                            <a:srgbClr val="191919"/>
                          </a:solidFill>
                        </a:rPr>
                        <a:t>#F9D1DC</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{288A5F20-7F93-40CB-B5C7-FE14FEC1B65C}</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6"/>
                    </a:solidFill>
                  </a:tcPr>
                </a:tc>
                <a:tc rowSpan="2">
                  <a:txBody>
                    <a:bodyPr/>
                    <a:lstStyle/>
                    <a:p>
                      <a:pPr marL="0" lvl="0" indent="0" algn="l" rtl="0">
                        <a:spcBef>
                          <a:spcPts val="0"/>
                        </a:spcBef>
                        <a:spcAft>
                          <a:spcPts val="0"/>
                        </a:spcAft>
                        <a:buNone/>
                      </a:pPr>
                      <a:r>
                        <a:rPr lang="en" sz="600" b="1">
                          <a:solidFill>
                            <a:srgbClr val="191919"/>
                          </a:solidFill>
                        </a:rPr>
                        <a:t>Error Red</a:t>
                      </a:r>
                      <a:endParaRPr sz="600" b="1">
                        <a:solidFill>
                          <a:srgbClr val="191919"/>
                        </a:solidFill>
                      </a:endParaRPr>
                    </a:p>
                    <a:p>
                      <a:pPr marL="0" lvl="0" indent="0" algn="l" rtl="0">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marL="0" lvl="0" indent="0" algn="l" rtl="0">
                        <a:spcBef>
                          <a:spcPts val="0"/>
                        </a:spcBef>
                        <a:spcAft>
                          <a:spcPts val="0"/>
                        </a:spcAft>
                        <a:buNone/>
                      </a:pPr>
                      <a:r>
                        <a:rPr lang="en" sz="600" b="1">
                          <a:solidFill>
                            <a:srgbClr val="191919"/>
                          </a:solidFill>
                        </a:rPr>
                        <a:t>For digital use only</a:t>
                      </a:r>
                      <a:r>
                        <a:rPr lang="en" sz="600">
                          <a:solidFill>
                            <a:srgbClr val="191919"/>
                          </a:solidFill>
                        </a:rPr>
                        <a:t> to indicate system errors, issues or negative number values.</a:t>
                      </a:r>
                      <a:endParaRPr sz="700"/>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photo background">
  <p:cSld name="CUSTOM_18_1">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0" y="-9225"/>
            <a:ext cx="9144000" cy="3893700"/>
          </a:xfrm>
          <a:prstGeom prst="rect">
            <a:avLst/>
          </a:prstGeom>
          <a:noFill/>
          <a:ln>
            <a:noFill/>
          </a:ln>
        </p:spPr>
      </p:sp>
      <p:sp>
        <p:nvSpPr>
          <p:cNvPr id="28" name="Google Shape;28;p7"/>
          <p:cNvSpPr txBox="1">
            <a:spLocks noGrp="1"/>
          </p:cNvSpPr>
          <p:nvPr>
            <p:ph type="ctrTitle"/>
          </p:nvPr>
        </p:nvSpPr>
        <p:spPr>
          <a:xfrm>
            <a:off x="420625" y="994550"/>
            <a:ext cx="8411700" cy="23181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SzPts val="4800"/>
              <a:buNone/>
              <a:defRPr sz="4800">
                <a:highlight>
                  <a:schemeClr val="l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29" name="Google Shape;29;p7"/>
          <p:cNvSpPr txBox="1">
            <a:spLocks noGrp="1"/>
          </p:cNvSpPr>
          <p:nvPr>
            <p:ph type="body" idx="1"/>
          </p:nvPr>
        </p:nvSpPr>
        <p:spPr>
          <a:xfrm>
            <a:off x="4197100" y="4253675"/>
            <a:ext cx="4608300" cy="574500"/>
          </a:xfrm>
          <a:prstGeom prst="rect">
            <a:avLst/>
          </a:prstGeom>
        </p:spPr>
        <p:txBody>
          <a:bodyPr spcFirstLastPara="1" wrap="square" lIns="0" tIns="0" rIns="0" bIns="0" anchor="t" anchorCtr="0">
            <a:spAutoFit/>
          </a:bodyPr>
          <a:lstStyle>
            <a:lvl1pPr marL="457200" lvl="0" indent="-304800" rtl="0">
              <a:lnSpc>
                <a:spcPct val="100000"/>
              </a:lnSpc>
              <a:spcBef>
                <a:spcPts val="0"/>
              </a:spcBef>
              <a:spcAft>
                <a:spcPts val="0"/>
              </a:spcAft>
              <a:buClr>
                <a:schemeClr val="dk1"/>
              </a:buClr>
              <a:buSzPts val="1200"/>
              <a:buChar char="●"/>
              <a:defRPr sz="1200" b="1">
                <a:solidFill>
                  <a:schemeClr val="dk1"/>
                </a:solidFill>
              </a:defRPr>
            </a:lvl1pPr>
            <a:lvl2pPr marL="914400" lvl="1" indent="-304800" rtl="0">
              <a:lnSpc>
                <a:spcPct val="100000"/>
              </a:lnSpc>
              <a:spcBef>
                <a:spcPts val="800"/>
              </a:spcBef>
              <a:spcAft>
                <a:spcPts val="0"/>
              </a:spcAft>
              <a:buClr>
                <a:schemeClr val="dk1"/>
              </a:buClr>
              <a:buSzPts val="1200"/>
              <a:buChar char="○"/>
              <a:defRPr sz="1200" b="1">
                <a:solidFill>
                  <a:schemeClr val="dk1"/>
                </a:solidFill>
              </a:defRPr>
            </a:lvl2pPr>
            <a:lvl3pPr marL="1371600" lvl="2" indent="-304800" rtl="0">
              <a:lnSpc>
                <a:spcPct val="100000"/>
              </a:lnSpc>
              <a:spcBef>
                <a:spcPts val="800"/>
              </a:spcBef>
              <a:spcAft>
                <a:spcPts val="0"/>
              </a:spcAft>
              <a:buClr>
                <a:schemeClr val="dk1"/>
              </a:buClr>
              <a:buSzPts val="1200"/>
              <a:buChar char="■"/>
              <a:defRPr sz="1200" b="1">
                <a:solidFill>
                  <a:schemeClr val="dk1"/>
                </a:solidFill>
              </a:defRPr>
            </a:lvl3pPr>
            <a:lvl4pPr marL="1828800" lvl="3" indent="-304800" rtl="0">
              <a:lnSpc>
                <a:spcPct val="100000"/>
              </a:lnSpc>
              <a:spcBef>
                <a:spcPts val="800"/>
              </a:spcBef>
              <a:spcAft>
                <a:spcPts val="0"/>
              </a:spcAft>
              <a:buClr>
                <a:schemeClr val="dk1"/>
              </a:buClr>
              <a:buSzPts val="1200"/>
              <a:buChar char="●"/>
              <a:defRPr sz="1200" b="1">
                <a:solidFill>
                  <a:schemeClr val="dk1"/>
                </a:solidFill>
              </a:defRPr>
            </a:lvl4pPr>
            <a:lvl5pPr marL="2286000" lvl="4" indent="-304800" rtl="0">
              <a:lnSpc>
                <a:spcPct val="100000"/>
              </a:lnSpc>
              <a:spcBef>
                <a:spcPts val="800"/>
              </a:spcBef>
              <a:spcAft>
                <a:spcPts val="0"/>
              </a:spcAft>
              <a:buClr>
                <a:schemeClr val="dk1"/>
              </a:buClr>
              <a:buSzPts val="1200"/>
              <a:buChar char="○"/>
              <a:defRPr sz="1200" b="1">
                <a:solidFill>
                  <a:schemeClr val="dk1"/>
                </a:solidFill>
              </a:defRPr>
            </a:lvl5pPr>
            <a:lvl6pPr marL="2743200" lvl="5" indent="-304800" rtl="0">
              <a:lnSpc>
                <a:spcPct val="100000"/>
              </a:lnSpc>
              <a:spcBef>
                <a:spcPts val="800"/>
              </a:spcBef>
              <a:spcAft>
                <a:spcPts val="0"/>
              </a:spcAft>
              <a:buClr>
                <a:schemeClr val="dk1"/>
              </a:buClr>
              <a:buSzPts val="1200"/>
              <a:buChar char="■"/>
              <a:defRPr sz="1200" b="1">
                <a:solidFill>
                  <a:schemeClr val="dk1"/>
                </a:solidFill>
              </a:defRPr>
            </a:lvl6pPr>
            <a:lvl7pPr marL="3200400" lvl="6" indent="-304800" rtl="0">
              <a:lnSpc>
                <a:spcPct val="100000"/>
              </a:lnSpc>
              <a:spcBef>
                <a:spcPts val="800"/>
              </a:spcBef>
              <a:spcAft>
                <a:spcPts val="0"/>
              </a:spcAft>
              <a:buClr>
                <a:schemeClr val="dk1"/>
              </a:buClr>
              <a:buSzPts val="1200"/>
              <a:buChar char="●"/>
              <a:defRPr sz="1200" b="1">
                <a:solidFill>
                  <a:schemeClr val="dk1"/>
                </a:solidFill>
              </a:defRPr>
            </a:lvl7pPr>
            <a:lvl8pPr marL="3657600" lvl="7" indent="-304800" rtl="0">
              <a:lnSpc>
                <a:spcPct val="100000"/>
              </a:lnSpc>
              <a:spcBef>
                <a:spcPts val="800"/>
              </a:spcBef>
              <a:spcAft>
                <a:spcPts val="0"/>
              </a:spcAft>
              <a:buClr>
                <a:schemeClr val="dk1"/>
              </a:buClr>
              <a:buSzPts val="1200"/>
              <a:buChar char="○"/>
              <a:defRPr sz="1200" b="1">
                <a:solidFill>
                  <a:schemeClr val="dk1"/>
                </a:solidFill>
              </a:defRPr>
            </a:lvl8pPr>
            <a:lvl9pPr marL="4114800" lvl="8" indent="-304800" rtl="0">
              <a:lnSpc>
                <a:spcPct val="100000"/>
              </a:lnSpc>
              <a:spcBef>
                <a:spcPts val="800"/>
              </a:spcBef>
              <a:spcAft>
                <a:spcPts val="800"/>
              </a:spcAft>
              <a:buClr>
                <a:schemeClr val="dk1"/>
              </a:buClr>
              <a:buSzPts val="1200"/>
              <a:buChar char="■"/>
              <a:defRPr sz="1200" b="1">
                <a:solidFill>
                  <a:schemeClr val="dk1"/>
                </a:solidFill>
              </a:defRPr>
            </a:lvl9pPr>
          </a:lstStyle>
          <a:p>
            <a:endParaRPr/>
          </a:p>
        </p:txBody>
      </p:sp>
      <p:pic>
        <p:nvPicPr>
          <p:cNvPr id="30" name="Google Shape;30;p7"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Agenda slide options divider &gt;&gt;&gt; choose from following templates →">
  <p:cSld name="CUSTOM_21_1">
    <p:bg>
      <p:bgPr>
        <a:solidFill>
          <a:schemeClr val="lt2"/>
        </a:solidFill>
        <a:effectLst/>
      </p:bgPr>
    </p:bg>
    <p:spTree>
      <p:nvGrpSpPr>
        <p:cNvPr id="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or schedule slide options</a:t>
            </a:r>
            <a:endParaRPr sz="7200" b="1">
              <a:solidFill>
                <a:srgbClr val="FFFFFF"/>
              </a:solidFill>
              <a:highlight>
                <a:srgbClr val="191919"/>
              </a:highlight>
            </a:endParaRPr>
          </a:p>
        </p:txBody>
      </p:sp>
      <p:sp>
        <p:nvSpPr>
          <p:cNvPr id="33" name="Google Shape;33;p8"/>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Section intro slide options divider  &gt;&gt;&gt; choose from following templates →">
  <p:cSld name="CUSTOM_20_1_1">
    <p:bg>
      <p:bgPr>
        <a:solidFill>
          <a:schemeClr val="lt2"/>
        </a:solidFill>
        <a:effectLst/>
      </p:bgPr>
    </p:bg>
    <p:spTree>
      <p:nvGrpSpPr>
        <p:cNvPr id="1"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 slide options</a:t>
            </a:r>
            <a:endParaRPr sz="7200" b="1">
              <a:solidFill>
                <a:srgbClr val="FFFFFF"/>
              </a:solidFill>
              <a:highlight>
                <a:srgbClr val="191919"/>
              </a:highlight>
            </a:endParaRPr>
          </a:p>
        </p:txBody>
      </p:sp>
      <p:sp>
        <p:nvSpPr>
          <p:cNvPr id="44" name="Google Shape;44;p11"/>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Section intro — maroon">
  <p:cSld name="CUSTOM_19_1_2">
    <p:bg>
      <p:bgPr>
        <a:solidFill>
          <a:schemeClr val="accent2"/>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53" name="Google Shape;53;p14"/>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Section intro — gold">
  <p:cSld name="CUSTOM_23_1_1">
    <p:spTree>
      <p:nvGrpSpPr>
        <p:cNvPr id="1" name="Shape 84"/>
        <p:cNvGrpSpPr/>
        <p:nvPr/>
      </p:nvGrpSpPr>
      <p:grpSpPr>
        <a:xfrm>
          <a:off x="0" y="0"/>
          <a:ext cx="0" cy="0"/>
          <a:chOff x="0" y="0"/>
          <a:chExt cx="0" cy="0"/>
        </a:xfrm>
      </p:grpSpPr>
      <p:sp>
        <p:nvSpPr>
          <p:cNvPr id="85" name="Google Shape;85;p24"/>
          <p:cNvSpPr/>
          <p:nvPr/>
        </p:nvSpPr>
        <p:spPr>
          <a:xfrm>
            <a:off x="0" y="1803750"/>
            <a:ext cx="9144000" cy="1543200"/>
          </a:xfrm>
          <a:prstGeom prst="rect">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1" i="0" u="none" strike="noStrike" cap="none">
              <a:solidFill>
                <a:schemeClr val="dk1"/>
              </a:solidFill>
              <a:latin typeface="Arial"/>
              <a:ea typeface="Arial"/>
              <a:cs typeface="Arial"/>
              <a:sym typeface="Arial"/>
            </a:endParaRPr>
          </a:p>
        </p:txBody>
      </p:sp>
      <p:pic>
        <p:nvPicPr>
          <p:cNvPr id="86" name="Google Shape;86;p2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
        <p:nvSpPr>
          <p:cNvPr id="87" name="Google Shape;87;p24"/>
          <p:cNvSpPr txBox="1">
            <a:spLocks noGrp="1"/>
          </p:cNvSpPr>
          <p:nvPr>
            <p:ph type="title"/>
          </p:nvPr>
        </p:nvSpPr>
        <p:spPr>
          <a:xfrm>
            <a:off x="436325" y="1816625"/>
            <a:ext cx="8362800" cy="1530300"/>
          </a:xfrm>
          <a:prstGeom prst="rect">
            <a:avLst/>
          </a:prstGeom>
        </p:spPr>
        <p:txBody>
          <a:bodyPr spcFirstLastPara="1" wrap="square" lIns="0" tIns="0" rIns="0" bIns="0" anchor="ctr" anchorCtr="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and text slide options divider &gt;&gt;&gt; choose from following templates →">
  <p:cSld name="CUSTOM_23_1_1_2">
    <p:bg>
      <p:bgPr>
        <a:solidFill>
          <a:schemeClr val="lt2"/>
        </a:solidFill>
        <a:effectLst/>
      </p:bgPr>
    </p:bg>
    <p:spTree>
      <p:nvGrpSpPr>
        <p:cNvPr id="1"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 text slide options</a:t>
            </a:r>
            <a:endParaRPr sz="7200" b="1">
              <a:solidFill>
                <a:srgbClr val="191919"/>
              </a:solidFill>
            </a:endParaRPr>
          </a:p>
        </p:txBody>
      </p:sp>
      <p:sp>
        <p:nvSpPr>
          <p:cNvPr id="94" name="Google Shape;94;p2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25" y="320050"/>
            <a:ext cx="8411400" cy="455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20900" y="994550"/>
            <a:ext cx="8384700" cy="38334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dk1"/>
              </a:buClr>
              <a:buSzPts val="2000"/>
              <a:buChar char="●"/>
              <a:defRPr sz="2000">
                <a:solidFill>
                  <a:schemeClr val="dk1"/>
                </a:solidFill>
              </a:defRPr>
            </a:lvl1pPr>
            <a:lvl2pPr marL="914400" lvl="1" indent="-355600">
              <a:lnSpc>
                <a:spcPct val="115000"/>
              </a:lnSpc>
              <a:spcBef>
                <a:spcPts val="800"/>
              </a:spcBef>
              <a:spcAft>
                <a:spcPts val="0"/>
              </a:spcAft>
              <a:buClr>
                <a:schemeClr val="dk1"/>
              </a:buClr>
              <a:buSzPts val="2000"/>
              <a:buChar char="○"/>
              <a:defRPr sz="2000">
                <a:solidFill>
                  <a:schemeClr val="dk1"/>
                </a:solidFill>
              </a:defRPr>
            </a:lvl2pPr>
            <a:lvl3pPr marL="1371600" lvl="2" indent="-355600">
              <a:lnSpc>
                <a:spcPct val="115000"/>
              </a:lnSpc>
              <a:spcBef>
                <a:spcPts val="800"/>
              </a:spcBef>
              <a:spcAft>
                <a:spcPts val="0"/>
              </a:spcAft>
              <a:buClr>
                <a:schemeClr val="dk1"/>
              </a:buClr>
              <a:buSzPts val="2000"/>
              <a:buChar char="■"/>
              <a:defRPr sz="2000">
                <a:solidFill>
                  <a:schemeClr val="dk1"/>
                </a:solidFill>
              </a:defRPr>
            </a:lvl3pPr>
            <a:lvl4pPr marL="1828800" lvl="3" indent="-355600">
              <a:lnSpc>
                <a:spcPct val="115000"/>
              </a:lnSpc>
              <a:spcBef>
                <a:spcPts val="800"/>
              </a:spcBef>
              <a:spcAft>
                <a:spcPts val="0"/>
              </a:spcAft>
              <a:buClr>
                <a:schemeClr val="dk1"/>
              </a:buClr>
              <a:buSzPts val="2000"/>
              <a:buChar char="●"/>
              <a:defRPr sz="2000">
                <a:solidFill>
                  <a:schemeClr val="dk1"/>
                </a:solidFill>
              </a:defRPr>
            </a:lvl4pPr>
            <a:lvl5pPr marL="2286000" lvl="4" indent="-355600">
              <a:lnSpc>
                <a:spcPct val="115000"/>
              </a:lnSpc>
              <a:spcBef>
                <a:spcPts val="800"/>
              </a:spcBef>
              <a:spcAft>
                <a:spcPts val="0"/>
              </a:spcAft>
              <a:buClr>
                <a:schemeClr val="dk1"/>
              </a:buClr>
              <a:buSzPts val="2000"/>
              <a:buChar char="○"/>
              <a:defRPr sz="2000">
                <a:solidFill>
                  <a:schemeClr val="dk1"/>
                </a:solidFill>
              </a:defRPr>
            </a:lvl5pPr>
            <a:lvl6pPr marL="2743200" lvl="5" indent="-355600">
              <a:lnSpc>
                <a:spcPct val="115000"/>
              </a:lnSpc>
              <a:spcBef>
                <a:spcPts val="800"/>
              </a:spcBef>
              <a:spcAft>
                <a:spcPts val="0"/>
              </a:spcAft>
              <a:buClr>
                <a:schemeClr val="dk1"/>
              </a:buClr>
              <a:buSzPts val="2000"/>
              <a:buChar char="■"/>
              <a:defRPr sz="2000">
                <a:solidFill>
                  <a:schemeClr val="dk1"/>
                </a:solidFill>
              </a:defRPr>
            </a:lvl6pPr>
            <a:lvl7pPr marL="3200400" lvl="6" indent="-355600">
              <a:lnSpc>
                <a:spcPct val="115000"/>
              </a:lnSpc>
              <a:spcBef>
                <a:spcPts val="800"/>
              </a:spcBef>
              <a:spcAft>
                <a:spcPts val="0"/>
              </a:spcAft>
              <a:buClr>
                <a:schemeClr val="dk1"/>
              </a:buClr>
              <a:buSzPts val="2000"/>
              <a:buChar char="●"/>
              <a:defRPr sz="2000">
                <a:solidFill>
                  <a:schemeClr val="dk1"/>
                </a:solidFill>
              </a:defRPr>
            </a:lvl7pPr>
            <a:lvl8pPr marL="3657600" lvl="7" indent="-355600">
              <a:lnSpc>
                <a:spcPct val="115000"/>
              </a:lnSpc>
              <a:spcBef>
                <a:spcPts val="800"/>
              </a:spcBef>
              <a:spcAft>
                <a:spcPts val="0"/>
              </a:spcAft>
              <a:buClr>
                <a:schemeClr val="dk1"/>
              </a:buClr>
              <a:buSzPts val="2000"/>
              <a:buChar char="○"/>
              <a:defRPr sz="2000">
                <a:solidFill>
                  <a:schemeClr val="dk1"/>
                </a:solidFill>
              </a:defRPr>
            </a:lvl8pPr>
            <a:lvl9pPr marL="4114800" lvl="8" indent="-355600">
              <a:lnSpc>
                <a:spcPct val="115000"/>
              </a:lnSpc>
              <a:spcBef>
                <a:spcPts val="800"/>
              </a:spcBef>
              <a:spcAft>
                <a:spcPts val="800"/>
              </a:spcAft>
              <a:buClr>
                <a:schemeClr val="dk1"/>
              </a:buClr>
              <a:buSzPts val="2000"/>
              <a:buChar char="■"/>
              <a:defRPr sz="2000">
                <a:solidFill>
                  <a:schemeClr val="dk1"/>
                </a:solidFill>
              </a:defRPr>
            </a:lvl9pPr>
          </a:lstStyle>
          <a:p>
            <a:endParaRPr/>
          </a:p>
        </p:txBody>
      </p:sp>
      <p:sp>
        <p:nvSpPr>
          <p:cNvPr id="8" name="Google Shape;8;p1"/>
          <p:cNvSpPr txBox="1"/>
          <p:nvPr/>
        </p:nvSpPr>
        <p:spPr>
          <a:xfrm>
            <a:off x="7762875" y="5007025"/>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202</a:t>
            </a:r>
            <a:r>
              <a:rPr lang="en" sz="400">
                <a:solidFill>
                  <a:schemeClr val="lt2"/>
                </a:solidFill>
              </a:rPr>
              <a:t>3 </a:t>
            </a:r>
            <a:r>
              <a:rPr lang="en" sz="400" i="0" u="none" strike="noStrike" cap="none">
                <a:solidFill>
                  <a:schemeClr val="lt2"/>
                </a:solidFill>
              </a:rPr>
              <a:t>Arizona Board of Regents</a:t>
            </a:r>
            <a:endParaRPr sz="400" i="0" u="none" strike="noStrike" cap="none">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7" r:id="rId6"/>
    <p:sldLayoutId id="2147483660" r:id="rId7"/>
    <p:sldLayoutId id="2147483670" r:id="rId8"/>
    <p:sldLayoutId id="2147483672" r:id="rId9"/>
    <p:sldLayoutId id="2147483673" r:id="rId10"/>
    <p:sldLayoutId id="2147483675" r:id="rId11"/>
    <p:sldLayoutId id="2147483679" r:id="rId12"/>
    <p:sldLayoutId id="2147483691" r:id="rId13"/>
    <p:sldLayoutId id="2147483728" r:id="rId14"/>
    <p:sldLayoutId id="2147483729" r:id="rId15"/>
    <p:sldLayoutId id="2147483730" r:id="rId16"/>
    <p:sldLayoutId id="2147483731" r:id="rId17"/>
    <p:sldLayoutId id="2147483734" r:id="rId18"/>
    <p:sldLayoutId id="2147483736" r:id="rId19"/>
    <p:sldLayoutId id="2147483742" r:id="rId20"/>
    <p:sldLayoutId id="2147483746"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13.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9.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Colors" Target="../diagrams/colors13.xml"/><Relationship Id="rId18" Type="http://schemas.openxmlformats.org/officeDocument/2006/relationships/diagramColors" Target="../diagrams/colors14.xml"/><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diagramQuickStyle" Target="../diagrams/quickStyle13.xml"/><Relationship Id="rId17" Type="http://schemas.openxmlformats.org/officeDocument/2006/relationships/diagramQuickStyle" Target="../diagrams/quickStyle14.xml"/><Relationship Id="rId2" Type="http://schemas.openxmlformats.org/officeDocument/2006/relationships/notesSlide" Target="../notesSlides/notesSlide16.xml"/><Relationship Id="rId16" Type="http://schemas.openxmlformats.org/officeDocument/2006/relationships/diagramLayout" Target="../diagrams/layout14.xml"/><Relationship Id="rId1" Type="http://schemas.openxmlformats.org/officeDocument/2006/relationships/slideLayout" Target="../slideLayouts/slideLayout11.xml"/><Relationship Id="rId6" Type="http://schemas.openxmlformats.org/officeDocument/2006/relationships/diagramColors" Target="../diagrams/colors12.xml"/><Relationship Id="rId11" Type="http://schemas.openxmlformats.org/officeDocument/2006/relationships/diagramLayout" Target="../diagrams/layout13.xml"/><Relationship Id="rId5" Type="http://schemas.openxmlformats.org/officeDocument/2006/relationships/diagramQuickStyle" Target="../diagrams/quickStyle12.xml"/><Relationship Id="rId15" Type="http://schemas.openxmlformats.org/officeDocument/2006/relationships/diagramData" Target="../diagrams/data14.xml"/><Relationship Id="rId10" Type="http://schemas.openxmlformats.org/officeDocument/2006/relationships/diagramData" Target="../diagrams/data13.xml"/><Relationship Id="rId19" Type="http://schemas.microsoft.com/office/2007/relationships/diagramDrawing" Target="../diagrams/drawing14.xml"/><Relationship Id="rId4" Type="http://schemas.openxmlformats.org/officeDocument/2006/relationships/diagramLayout" Target="../diagrams/layout12.xml"/><Relationship Id="rId9" Type="http://schemas.openxmlformats.org/officeDocument/2006/relationships/image" Target="../media/image17.png"/><Relationship Id="rId14" Type="http://schemas.microsoft.com/office/2007/relationships/diagramDrawing" Target="../diagrams/drawing13.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QuickStyle" Target="../diagrams/quickStyle16.xml"/><Relationship Id="rId18" Type="http://schemas.openxmlformats.org/officeDocument/2006/relationships/diagramQuickStyle" Target="../diagrams/quickStyle17.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Layout" Target="../diagrams/layout16.xml"/><Relationship Id="rId17" Type="http://schemas.openxmlformats.org/officeDocument/2006/relationships/diagramLayout" Target="../diagrams/layout17.xml"/><Relationship Id="rId2" Type="http://schemas.openxmlformats.org/officeDocument/2006/relationships/notesSlide" Target="../notesSlides/notesSlide17.xml"/><Relationship Id="rId16" Type="http://schemas.openxmlformats.org/officeDocument/2006/relationships/diagramData" Target="../diagrams/data17.xml"/><Relationship Id="rId20" Type="http://schemas.microsoft.com/office/2007/relationships/diagramDrawing" Target="../diagrams/drawing17.xml"/><Relationship Id="rId1" Type="http://schemas.openxmlformats.org/officeDocument/2006/relationships/slideLayout" Target="../slideLayouts/slideLayout11.xml"/><Relationship Id="rId6" Type="http://schemas.openxmlformats.org/officeDocument/2006/relationships/diagramColors" Target="../diagrams/colors15.xml"/><Relationship Id="rId11" Type="http://schemas.openxmlformats.org/officeDocument/2006/relationships/diagramData" Target="../diagrams/data16.xml"/><Relationship Id="rId5" Type="http://schemas.openxmlformats.org/officeDocument/2006/relationships/diagramQuickStyle" Target="../diagrams/quickStyle15.xml"/><Relationship Id="rId15" Type="http://schemas.microsoft.com/office/2007/relationships/diagramDrawing" Target="../diagrams/drawing16.xml"/><Relationship Id="rId10" Type="http://schemas.openxmlformats.org/officeDocument/2006/relationships/image" Target="../media/image20.png"/><Relationship Id="rId19" Type="http://schemas.openxmlformats.org/officeDocument/2006/relationships/diagramColors" Target="../diagrams/colors17.xml"/><Relationship Id="rId4" Type="http://schemas.openxmlformats.org/officeDocument/2006/relationships/diagramLayout" Target="../diagrams/layout15.xml"/><Relationship Id="rId9" Type="http://schemas.openxmlformats.org/officeDocument/2006/relationships/image" Target="../media/image19.png"/><Relationship Id="rId14" Type="http://schemas.openxmlformats.org/officeDocument/2006/relationships/diagramColors" Target="../diagrams/colors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chart" Target="../charts/chart1.xml"/><Relationship Id="rId7" Type="http://schemas.openxmlformats.org/officeDocument/2006/relationships/diagramData" Target="../diagrams/data34.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chart" Target="../charts/chart4.xml"/><Relationship Id="rId11" Type="http://schemas.microsoft.com/office/2007/relationships/diagramDrawing" Target="../diagrams/drawing34.xml"/><Relationship Id="rId5" Type="http://schemas.openxmlformats.org/officeDocument/2006/relationships/chart" Target="../charts/chart3.xml"/><Relationship Id="rId10" Type="http://schemas.openxmlformats.org/officeDocument/2006/relationships/diagramColors" Target="../diagrams/colors34.xml"/><Relationship Id="rId4" Type="http://schemas.openxmlformats.org/officeDocument/2006/relationships/chart" Target="../charts/chart2.xml"/><Relationship Id="rId9" Type="http://schemas.openxmlformats.org/officeDocument/2006/relationships/diagramQuickStyle" Target="../diagrams/quickStyle3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chart" Target="../charts/chart5.xml"/><Relationship Id="rId7" Type="http://schemas.openxmlformats.org/officeDocument/2006/relationships/diagramLayout" Target="../diagrams/layout44.xm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diagramData" Target="../diagrams/data44.xml"/><Relationship Id="rId5" Type="http://schemas.openxmlformats.org/officeDocument/2006/relationships/chart" Target="../charts/chart7.xml"/><Relationship Id="rId10" Type="http://schemas.microsoft.com/office/2007/relationships/diagramDrawing" Target="../diagrams/drawing44.xml"/><Relationship Id="rId4" Type="http://schemas.openxmlformats.org/officeDocument/2006/relationships/chart" Target="../charts/chart6.xml"/><Relationship Id="rId9" Type="http://schemas.openxmlformats.org/officeDocument/2006/relationships/diagramColors" Target="../diagrams/colors44.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45.xml"/><Relationship Id="rId3" Type="http://schemas.openxmlformats.org/officeDocument/2006/relationships/chart" Target="../charts/chart8.xml"/><Relationship Id="rId7" Type="http://schemas.openxmlformats.org/officeDocument/2006/relationships/diagramLayout" Target="../diagrams/layout45.xm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diagramData" Target="../diagrams/data45.xml"/><Relationship Id="rId5" Type="http://schemas.openxmlformats.org/officeDocument/2006/relationships/chart" Target="../charts/chart10.xml"/><Relationship Id="rId10" Type="http://schemas.microsoft.com/office/2007/relationships/diagramDrawing" Target="../diagrams/drawing45.xml"/><Relationship Id="rId4" Type="http://schemas.openxmlformats.org/officeDocument/2006/relationships/chart" Target="../charts/chart9.xml"/><Relationship Id="rId9" Type="http://schemas.openxmlformats.org/officeDocument/2006/relationships/diagramColors" Target="../diagrams/colors4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5.xml.rels><?xml version="1.0" encoding="UTF-8" standalone="yes"?>
<Relationships xmlns="http://schemas.openxmlformats.org/package/2006/relationships"><Relationship Id="rId8" Type="http://schemas.openxmlformats.org/officeDocument/2006/relationships/diagramQuickStyle" Target="../diagrams/quickStyle47.xml"/><Relationship Id="rId3" Type="http://schemas.openxmlformats.org/officeDocument/2006/relationships/chart" Target="../charts/chart11.xml"/><Relationship Id="rId7" Type="http://schemas.openxmlformats.org/officeDocument/2006/relationships/diagramLayout" Target="../diagrams/layout47.xml"/><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diagramData" Target="../diagrams/data47.xml"/><Relationship Id="rId5" Type="http://schemas.openxmlformats.org/officeDocument/2006/relationships/chart" Target="../charts/chart13.xml"/><Relationship Id="rId10" Type="http://schemas.microsoft.com/office/2007/relationships/diagramDrawing" Target="../diagrams/drawing47.xml"/><Relationship Id="rId4" Type="http://schemas.openxmlformats.org/officeDocument/2006/relationships/chart" Target="../charts/chart12.xml"/><Relationship Id="rId9" Type="http://schemas.openxmlformats.org/officeDocument/2006/relationships/diagramColors" Target="../diagrams/colors4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7.xml.rels><?xml version="1.0" encoding="UTF-8" standalone="yes"?>
<Relationships xmlns="http://schemas.openxmlformats.org/package/2006/relationships"><Relationship Id="rId8" Type="http://schemas.openxmlformats.org/officeDocument/2006/relationships/diagramQuickStyle" Target="../diagrams/quickStyle49.xml"/><Relationship Id="rId3" Type="http://schemas.openxmlformats.org/officeDocument/2006/relationships/chart" Target="../charts/chart14.xml"/><Relationship Id="rId7" Type="http://schemas.openxmlformats.org/officeDocument/2006/relationships/diagramLayout" Target="../diagrams/layout49.xml"/><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diagramData" Target="../diagrams/data49.xml"/><Relationship Id="rId5" Type="http://schemas.openxmlformats.org/officeDocument/2006/relationships/chart" Target="../charts/chart16.xml"/><Relationship Id="rId10" Type="http://schemas.microsoft.com/office/2007/relationships/diagramDrawing" Target="../diagrams/drawing49.xml"/><Relationship Id="rId4" Type="http://schemas.openxmlformats.org/officeDocument/2006/relationships/chart" Target="../charts/chart15.xml"/><Relationship Id="rId9" Type="http://schemas.openxmlformats.org/officeDocument/2006/relationships/diagramColors" Target="../diagrams/colors49.xml"/></Relationships>
</file>

<file path=ppt/slides/_rels/slide5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chart" Target="../charts/chart19.xml"/><Relationship Id="rId4" Type="http://schemas.openxmlformats.org/officeDocument/2006/relationships/chart" Target="../charts/char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69.xml.rels><?xml version="1.0" encoding="UTF-8" standalone="yes"?>
<Relationships xmlns="http://schemas.openxmlformats.org/package/2006/relationships"><Relationship Id="rId8" Type="http://schemas.openxmlformats.org/officeDocument/2006/relationships/diagramColors" Target="../diagrams/colors53.xml"/><Relationship Id="rId13" Type="http://schemas.openxmlformats.org/officeDocument/2006/relationships/diagramColors" Target="../diagrams/colors54.xml"/><Relationship Id="rId3" Type="http://schemas.openxmlformats.org/officeDocument/2006/relationships/image" Target="../media/image9.png"/><Relationship Id="rId7" Type="http://schemas.openxmlformats.org/officeDocument/2006/relationships/diagramQuickStyle" Target="../diagrams/quickStyle53.xml"/><Relationship Id="rId12" Type="http://schemas.openxmlformats.org/officeDocument/2006/relationships/diagramQuickStyle" Target="../diagrams/quickStyle54.xml"/><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diagramLayout" Target="../diagrams/layout53.xml"/><Relationship Id="rId11" Type="http://schemas.openxmlformats.org/officeDocument/2006/relationships/diagramLayout" Target="../diagrams/layout54.xml"/><Relationship Id="rId5" Type="http://schemas.openxmlformats.org/officeDocument/2006/relationships/diagramData" Target="../diagrams/data53.xml"/><Relationship Id="rId10" Type="http://schemas.openxmlformats.org/officeDocument/2006/relationships/diagramData" Target="../diagrams/data54.xml"/><Relationship Id="rId4" Type="http://schemas.openxmlformats.org/officeDocument/2006/relationships/image" Target="../media/image15.png"/><Relationship Id="rId9" Type="http://schemas.microsoft.com/office/2007/relationships/diagramDrawing" Target="../diagrams/drawing53.xml"/><Relationship Id="rId14" Type="http://schemas.microsoft.com/office/2007/relationships/diagramDrawing" Target="../diagrams/drawing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9"/>
        <p:cNvGrpSpPr/>
        <p:nvPr/>
      </p:nvGrpSpPr>
      <p:grpSpPr>
        <a:xfrm>
          <a:off x="0" y="0"/>
          <a:ext cx="0" cy="0"/>
          <a:chOff x="0" y="0"/>
          <a:chExt cx="0" cy="0"/>
        </a:xfrm>
      </p:grpSpPr>
      <p:sp>
        <p:nvSpPr>
          <p:cNvPr id="4640" name="Google Shape;4640;p121"/>
          <p:cNvSpPr txBox="1">
            <a:spLocks noGrp="1"/>
          </p:cNvSpPr>
          <p:nvPr>
            <p:ph type="ctrTitle" idx="4294967295"/>
          </p:nvPr>
        </p:nvSpPr>
        <p:spPr>
          <a:xfrm>
            <a:off x="420625" y="743025"/>
            <a:ext cx="8411700" cy="286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a:t>Master’s Thesis Defense</a:t>
            </a:r>
            <a:endParaRPr sz="2400" dirty="0"/>
          </a:p>
        </p:txBody>
      </p:sp>
      <p:sp>
        <p:nvSpPr>
          <p:cNvPr id="4641" name="Google Shape;4641;p121"/>
          <p:cNvSpPr txBox="1">
            <a:spLocks noGrp="1"/>
          </p:cNvSpPr>
          <p:nvPr>
            <p:ph type="ctrTitle"/>
          </p:nvPr>
        </p:nvSpPr>
        <p:spPr>
          <a:xfrm>
            <a:off x="420625" y="743025"/>
            <a:ext cx="8411700" cy="23181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sz="3600" dirty="0"/>
              <a:t>Design Space Exploration for SODA </a:t>
            </a:r>
            <a:br>
              <a:rPr lang="en" sz="3600" dirty="0"/>
            </a:br>
            <a:r>
              <a:rPr lang="en" sz="3600" dirty="0"/>
              <a:t>(Software-Defined Accelerator)</a:t>
            </a:r>
            <a:endParaRPr sz="3600" dirty="0"/>
          </a:p>
        </p:txBody>
      </p:sp>
      <p:sp>
        <p:nvSpPr>
          <p:cNvPr id="4642" name="Google Shape;4642;p121"/>
          <p:cNvSpPr txBox="1">
            <a:spLocks noGrp="1"/>
          </p:cNvSpPr>
          <p:nvPr>
            <p:ph type="body" idx="1"/>
          </p:nvPr>
        </p:nvSpPr>
        <p:spPr>
          <a:xfrm>
            <a:off x="6385302" y="3969588"/>
            <a:ext cx="2758698" cy="1149033"/>
          </a:xfrm>
          <a:prstGeom prst="rect">
            <a:avLst/>
          </a:prstGeom>
        </p:spPr>
        <p:txBody>
          <a:bodyPr spcFirstLastPara="1" wrap="square" lIns="0" tIns="0" rIns="0" bIns="0" anchor="t" anchorCtr="0">
            <a:spAutoFit/>
          </a:bodyPr>
          <a:lstStyle/>
          <a:p>
            <a:pPr marL="0" lvl="0" indent="0" algn="l" rtl="0">
              <a:spcBef>
                <a:spcPts val="0"/>
              </a:spcBef>
              <a:spcAft>
                <a:spcPts val="800"/>
              </a:spcAft>
              <a:buNone/>
            </a:pPr>
            <a:r>
              <a:rPr lang="en" dirty="0"/>
              <a:t>By: Darshith Manjunath</a:t>
            </a:r>
          </a:p>
          <a:p>
            <a:pPr marL="0" lvl="0" indent="0" algn="l" rtl="0">
              <a:spcBef>
                <a:spcPts val="0"/>
              </a:spcBef>
              <a:spcAft>
                <a:spcPts val="800"/>
              </a:spcAft>
              <a:buNone/>
            </a:pPr>
            <a:r>
              <a:rPr lang="en" dirty="0"/>
              <a:t>Committee: Dr. Chaitali Chakrabarti</a:t>
            </a:r>
          </a:p>
          <a:p>
            <a:pPr marL="0" lvl="0" indent="0" algn="l" rtl="0">
              <a:spcBef>
                <a:spcPts val="0"/>
              </a:spcBef>
              <a:spcAft>
                <a:spcPts val="800"/>
              </a:spcAft>
              <a:buNone/>
            </a:pPr>
            <a:r>
              <a:rPr lang="en" dirty="0"/>
              <a:t>                     Dr. Jeff Zhang</a:t>
            </a:r>
          </a:p>
          <a:p>
            <a:pPr marL="0" lvl="0" indent="0" algn="l" rtl="0">
              <a:spcBef>
                <a:spcPts val="0"/>
              </a:spcBef>
              <a:spcAft>
                <a:spcPts val="800"/>
              </a:spcAft>
              <a:buNone/>
            </a:pPr>
            <a:r>
              <a:rPr lang="en" dirty="0"/>
              <a:t>	Dr. Vidya A. Chhabria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93"/>
        <p:cNvGrpSpPr/>
        <p:nvPr/>
      </p:nvGrpSpPr>
      <p:grpSpPr>
        <a:xfrm>
          <a:off x="0" y="0"/>
          <a:ext cx="0" cy="0"/>
          <a:chOff x="0" y="0"/>
          <a:chExt cx="0" cy="0"/>
        </a:xfrm>
      </p:grpSpPr>
      <p:sp>
        <p:nvSpPr>
          <p:cNvPr id="4794" name="Google Shape;4794;p132"/>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Research Goals</a:t>
            </a:r>
            <a:endParaRPr dirty="0"/>
          </a:p>
        </p:txBody>
      </p:sp>
      <p:graphicFrame>
        <p:nvGraphicFramePr>
          <p:cNvPr id="2" name="Diagram 1">
            <a:extLst>
              <a:ext uri="{FF2B5EF4-FFF2-40B4-BE49-F238E27FC236}">
                <a16:creationId xmlns:a16="http://schemas.microsoft.com/office/drawing/2014/main" id="{34A51BA0-42C0-890B-79E8-785E7A71EA40}"/>
              </a:ext>
            </a:extLst>
          </p:cNvPr>
          <p:cNvGraphicFramePr/>
          <p:nvPr>
            <p:extLst>
              <p:ext uri="{D42A27DB-BD31-4B8C-83A1-F6EECF244321}">
                <p14:modId xmlns:p14="http://schemas.microsoft.com/office/powerpoint/2010/main" val="2882535140"/>
              </p:ext>
            </p:extLst>
          </p:nvPr>
        </p:nvGraphicFramePr>
        <p:xfrm>
          <a:off x="420625" y="756550"/>
          <a:ext cx="8384700" cy="4066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156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6899684-5B27-460A-9132-F4E7CA312D43}"/>
                                            </p:graphicEl>
                                          </p:spTgt>
                                        </p:tgtEl>
                                        <p:attrNameLst>
                                          <p:attrName>style.visibility</p:attrName>
                                        </p:attrNameLst>
                                      </p:cBhvr>
                                      <p:to>
                                        <p:strVal val="visible"/>
                                      </p:to>
                                    </p:set>
                                    <p:animEffect transition="in" filter="fade">
                                      <p:cBhvr>
                                        <p:cTn id="7" dur="500"/>
                                        <p:tgtEl>
                                          <p:spTgt spid="2">
                                            <p:graphicEl>
                                              <a:dgm id="{E6899684-5B27-460A-9132-F4E7CA312D4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052D916D-5B46-4DF1-9409-0D683064EF90}"/>
                                            </p:graphicEl>
                                          </p:spTgt>
                                        </p:tgtEl>
                                        <p:attrNameLst>
                                          <p:attrName>style.visibility</p:attrName>
                                        </p:attrNameLst>
                                      </p:cBhvr>
                                      <p:to>
                                        <p:strVal val="visible"/>
                                      </p:to>
                                    </p:set>
                                    <p:animEffect transition="in" filter="fade">
                                      <p:cBhvr>
                                        <p:cTn id="12" dur="500"/>
                                        <p:tgtEl>
                                          <p:spTgt spid="2">
                                            <p:graphicEl>
                                              <a:dgm id="{052D916D-5B46-4DF1-9409-0D683064EF9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2548603D-C8D3-4780-A2A1-0B4528B6E468}"/>
                                            </p:graphicEl>
                                          </p:spTgt>
                                        </p:tgtEl>
                                        <p:attrNameLst>
                                          <p:attrName>style.visibility</p:attrName>
                                        </p:attrNameLst>
                                      </p:cBhvr>
                                      <p:to>
                                        <p:strVal val="visible"/>
                                      </p:to>
                                    </p:set>
                                    <p:animEffect transition="in" filter="fade">
                                      <p:cBhvr>
                                        <p:cTn id="17" dur="500"/>
                                        <p:tgtEl>
                                          <p:spTgt spid="2">
                                            <p:graphicEl>
                                              <a:dgm id="{2548603D-C8D3-4780-A2A1-0B4528B6E46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589A991E-2D2E-4772-9595-2D39D4489749}"/>
                                            </p:graphicEl>
                                          </p:spTgt>
                                        </p:tgtEl>
                                        <p:attrNameLst>
                                          <p:attrName>style.visibility</p:attrName>
                                        </p:attrNameLst>
                                      </p:cBhvr>
                                      <p:to>
                                        <p:strVal val="visible"/>
                                      </p:to>
                                    </p:set>
                                    <p:animEffect transition="in" filter="fade">
                                      <p:cBhvr>
                                        <p:cTn id="22" dur="500"/>
                                        <p:tgtEl>
                                          <p:spTgt spid="2">
                                            <p:graphicEl>
                                              <a:dgm id="{589A991E-2D2E-4772-9595-2D39D44897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83"/>
        <p:cNvGrpSpPr/>
        <p:nvPr/>
      </p:nvGrpSpPr>
      <p:grpSpPr>
        <a:xfrm>
          <a:off x="0" y="0"/>
          <a:ext cx="0" cy="0"/>
          <a:chOff x="0" y="0"/>
          <a:chExt cx="0" cy="0"/>
        </a:xfrm>
      </p:grpSpPr>
      <p:sp>
        <p:nvSpPr>
          <p:cNvPr id="4784" name="Google Shape;4784;p130"/>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Design Space Exploration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sp>
        <p:nvSpPr>
          <p:cNvPr id="4682" name="Google Shape;4682;p12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DSE Framework flow for SODA</a:t>
            </a:r>
            <a:endParaRPr dirty="0"/>
          </a:p>
        </p:txBody>
      </p:sp>
      <p:graphicFrame>
        <p:nvGraphicFramePr>
          <p:cNvPr id="4" name="Diagram 3">
            <a:extLst>
              <a:ext uri="{FF2B5EF4-FFF2-40B4-BE49-F238E27FC236}">
                <a16:creationId xmlns:a16="http://schemas.microsoft.com/office/drawing/2014/main" id="{F77943FA-C0C3-A0E3-0903-C73688A65A9C}"/>
              </a:ext>
            </a:extLst>
          </p:cNvPr>
          <p:cNvGraphicFramePr/>
          <p:nvPr>
            <p:extLst>
              <p:ext uri="{D42A27DB-BD31-4B8C-83A1-F6EECF244321}">
                <p14:modId xmlns:p14="http://schemas.microsoft.com/office/powerpoint/2010/main" val="2526934368"/>
              </p:ext>
            </p:extLst>
          </p:nvPr>
        </p:nvGraphicFramePr>
        <p:xfrm>
          <a:off x="2941969" y="943954"/>
          <a:ext cx="3368711" cy="404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38F035-A812-5BCF-4090-874DE8623C94}"/>
              </a:ext>
            </a:extLst>
          </p:cNvPr>
          <p:cNvSpPr txBox="1"/>
          <p:nvPr/>
        </p:nvSpPr>
        <p:spPr>
          <a:xfrm>
            <a:off x="6369802" y="1681566"/>
            <a:ext cx="588935" cy="1569660"/>
          </a:xfrm>
          <a:prstGeom prst="rect">
            <a:avLst/>
          </a:prstGeom>
          <a:noFill/>
        </p:spPr>
        <p:txBody>
          <a:bodyPr wrap="square" rtlCol="0">
            <a:spAutoFit/>
          </a:bodyPr>
          <a:lstStyle/>
          <a:p>
            <a:r>
              <a:rPr lang="en-IN" sz="9600" dirty="0"/>
              <a:t>}</a:t>
            </a:r>
          </a:p>
        </p:txBody>
      </p:sp>
      <p:sp>
        <p:nvSpPr>
          <p:cNvPr id="3" name="TextBox 2">
            <a:extLst>
              <a:ext uri="{FF2B5EF4-FFF2-40B4-BE49-F238E27FC236}">
                <a16:creationId xmlns:a16="http://schemas.microsoft.com/office/drawing/2014/main" id="{374809CA-9508-6868-C4C0-A00DBC225966}"/>
              </a:ext>
            </a:extLst>
          </p:cNvPr>
          <p:cNvSpPr txBox="1"/>
          <p:nvPr/>
        </p:nvSpPr>
        <p:spPr>
          <a:xfrm>
            <a:off x="6958737" y="2466396"/>
            <a:ext cx="1705916" cy="307777"/>
          </a:xfrm>
          <a:prstGeom prst="rect">
            <a:avLst/>
          </a:prstGeom>
          <a:solidFill>
            <a:schemeClr val="accent3"/>
          </a:solidFill>
          <a:ln>
            <a:solidFill>
              <a:schemeClr val="accent3"/>
            </a:solidFill>
          </a:ln>
        </p:spPr>
        <p:txBody>
          <a:bodyPr wrap="none" rtlCol="0">
            <a:spAutoFit/>
          </a:bodyPr>
          <a:lstStyle/>
          <a:p>
            <a:r>
              <a:rPr lang="en-IN" dirty="0">
                <a:solidFill>
                  <a:schemeClr val="bg1"/>
                </a:solidFill>
              </a:rPr>
              <a:t>File pre-processing</a:t>
            </a:r>
          </a:p>
        </p:txBody>
      </p:sp>
    </p:spTree>
    <p:extLst>
      <p:ext uri="{BB962C8B-B14F-4D97-AF65-F5344CB8AC3E}">
        <p14:creationId xmlns:p14="http://schemas.microsoft.com/office/powerpoint/2010/main" val="244641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6D9C63B-316E-4CF5-A3DF-CBCD5399CD5F}"/>
                                            </p:graphicEl>
                                          </p:spTgt>
                                        </p:tgtEl>
                                        <p:attrNameLst>
                                          <p:attrName>style.visibility</p:attrName>
                                        </p:attrNameLst>
                                      </p:cBhvr>
                                      <p:to>
                                        <p:strVal val="visible"/>
                                      </p:to>
                                    </p:set>
                                    <p:animEffect transition="in" filter="fade">
                                      <p:cBhvr>
                                        <p:cTn id="7" dur="500"/>
                                        <p:tgtEl>
                                          <p:spTgt spid="4">
                                            <p:graphicEl>
                                              <a:dgm id="{06D9C63B-316E-4CF5-A3DF-CBCD5399CD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A901DF4-1AF1-440F-A26C-5BCDFBD3CC79}"/>
                                            </p:graphicEl>
                                          </p:spTgt>
                                        </p:tgtEl>
                                        <p:attrNameLst>
                                          <p:attrName>style.visibility</p:attrName>
                                        </p:attrNameLst>
                                      </p:cBhvr>
                                      <p:to>
                                        <p:strVal val="visible"/>
                                      </p:to>
                                    </p:set>
                                    <p:animEffect transition="in" filter="fade">
                                      <p:cBhvr>
                                        <p:cTn id="12" dur="500"/>
                                        <p:tgtEl>
                                          <p:spTgt spid="4">
                                            <p:graphicEl>
                                              <a:dgm id="{BA901DF4-1AF1-440F-A26C-5BCDFBD3CC79}"/>
                                            </p:graphic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graphicEl>
                                              <a:dgm id="{62C82E8D-2CC7-4312-B75F-B379BE406B92}"/>
                                            </p:graphicEl>
                                          </p:spTgt>
                                        </p:tgtEl>
                                        <p:attrNameLst>
                                          <p:attrName>style.visibility</p:attrName>
                                        </p:attrNameLst>
                                      </p:cBhvr>
                                      <p:to>
                                        <p:strVal val="visible"/>
                                      </p:to>
                                    </p:set>
                                    <p:animEffect transition="in" filter="fade">
                                      <p:cBhvr>
                                        <p:cTn id="16" dur="500"/>
                                        <p:tgtEl>
                                          <p:spTgt spid="4">
                                            <p:graphicEl>
                                              <a:dgm id="{62C82E8D-2CC7-4312-B75F-B379BE406B92}"/>
                                            </p:graphic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0ACD4662-81ED-4C29-8E97-C2B949EA8391}"/>
                                            </p:graphicEl>
                                          </p:spTgt>
                                        </p:tgtEl>
                                        <p:attrNameLst>
                                          <p:attrName>style.visibility</p:attrName>
                                        </p:attrNameLst>
                                      </p:cBhvr>
                                      <p:to>
                                        <p:strVal val="visible"/>
                                      </p:to>
                                    </p:set>
                                    <p:animEffect transition="in" filter="fade">
                                      <p:cBhvr>
                                        <p:cTn id="27" dur="500"/>
                                        <p:tgtEl>
                                          <p:spTgt spid="4">
                                            <p:graphicEl>
                                              <a:dgm id="{0ACD4662-81ED-4C29-8E97-C2B949EA839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A75F77F1-FD42-496D-B6AB-CEEC5F5C9B18}"/>
                                            </p:graphicEl>
                                          </p:spTgt>
                                        </p:tgtEl>
                                        <p:attrNameLst>
                                          <p:attrName>style.visibility</p:attrName>
                                        </p:attrNameLst>
                                      </p:cBhvr>
                                      <p:to>
                                        <p:strVal val="visible"/>
                                      </p:to>
                                    </p:set>
                                    <p:animEffect transition="in" filter="fade">
                                      <p:cBhvr>
                                        <p:cTn id="32" dur="500"/>
                                        <p:tgtEl>
                                          <p:spTgt spid="4">
                                            <p:graphicEl>
                                              <a:dgm id="{A75F77F1-FD42-496D-B6AB-CEEC5F5C9B1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77D6CCE9-4934-44B1-A328-23550252268D}"/>
                                            </p:graphicEl>
                                          </p:spTgt>
                                        </p:tgtEl>
                                        <p:attrNameLst>
                                          <p:attrName>style.visibility</p:attrName>
                                        </p:attrNameLst>
                                      </p:cBhvr>
                                      <p:to>
                                        <p:strVal val="visible"/>
                                      </p:to>
                                    </p:set>
                                    <p:animEffect transition="in" filter="fade">
                                      <p:cBhvr>
                                        <p:cTn id="37" dur="500"/>
                                        <p:tgtEl>
                                          <p:spTgt spid="4">
                                            <p:graphicEl>
                                              <a:dgm id="{77D6CCE9-4934-44B1-A328-23550252268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48"/>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t>Exploration</a:t>
            </a:r>
            <a:endParaRPr dirty="0"/>
          </a:p>
        </p:txBody>
      </p:sp>
      <p:graphicFrame>
        <p:nvGraphicFramePr>
          <p:cNvPr id="17" name="Diagram 16">
            <a:extLst>
              <a:ext uri="{FF2B5EF4-FFF2-40B4-BE49-F238E27FC236}">
                <a16:creationId xmlns:a16="http://schemas.microsoft.com/office/drawing/2014/main" id="{7D74CD7A-91CA-B93A-923B-7A9081A9451C}"/>
              </a:ext>
            </a:extLst>
          </p:cNvPr>
          <p:cNvGraphicFramePr/>
          <p:nvPr>
            <p:extLst>
              <p:ext uri="{D42A27DB-BD31-4B8C-83A1-F6EECF244321}">
                <p14:modId xmlns:p14="http://schemas.microsoft.com/office/powerpoint/2010/main" val="3697218657"/>
              </p:ext>
            </p:extLst>
          </p:nvPr>
        </p:nvGraphicFramePr>
        <p:xfrm>
          <a:off x="2286000" y="963489"/>
          <a:ext cx="4572000" cy="372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242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graphicEl>
                                              <a:dgm id="{9A230F29-E3CB-4E1D-9715-B4D944E24789}"/>
                                            </p:graphicEl>
                                          </p:spTgt>
                                        </p:tgtEl>
                                        <p:attrNameLst>
                                          <p:attrName>style.visibility</p:attrName>
                                        </p:attrNameLst>
                                      </p:cBhvr>
                                      <p:to>
                                        <p:strVal val="visible"/>
                                      </p:to>
                                    </p:set>
                                    <p:animEffect transition="in" filter="fade">
                                      <p:cBhvr>
                                        <p:cTn id="7" dur="500"/>
                                        <p:tgtEl>
                                          <p:spTgt spid="17">
                                            <p:graphicEl>
                                              <a:dgm id="{9A230F29-E3CB-4E1D-9715-B4D944E2478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graphicEl>
                                              <a:dgm id="{212033F6-6C86-4EAD-8071-5395286B68D8}"/>
                                            </p:graphicEl>
                                          </p:spTgt>
                                        </p:tgtEl>
                                        <p:attrNameLst>
                                          <p:attrName>style.visibility</p:attrName>
                                        </p:attrNameLst>
                                      </p:cBhvr>
                                      <p:to>
                                        <p:strVal val="visible"/>
                                      </p:to>
                                    </p:set>
                                    <p:animEffect transition="in" filter="fade">
                                      <p:cBhvr>
                                        <p:cTn id="12" dur="500"/>
                                        <p:tgtEl>
                                          <p:spTgt spid="17">
                                            <p:graphicEl>
                                              <a:dgm id="{212033F6-6C86-4EAD-8071-5395286B68D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graphicEl>
                                              <a:dgm id="{8B8E6592-081E-4513-8998-CB21DDEAEF4C}"/>
                                            </p:graphicEl>
                                          </p:spTgt>
                                        </p:tgtEl>
                                        <p:attrNameLst>
                                          <p:attrName>style.visibility</p:attrName>
                                        </p:attrNameLst>
                                      </p:cBhvr>
                                      <p:to>
                                        <p:strVal val="visible"/>
                                      </p:to>
                                    </p:set>
                                    <p:animEffect transition="in" filter="fade">
                                      <p:cBhvr>
                                        <p:cTn id="17" dur="500"/>
                                        <p:tgtEl>
                                          <p:spTgt spid="17">
                                            <p:graphicEl>
                                              <a:dgm id="{8B8E6592-081E-4513-8998-CB21DDEAEF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graphicEl>
                                              <a:dgm id="{184D2473-5C77-4A3D-9BBD-D96230B9E300}"/>
                                            </p:graphicEl>
                                          </p:spTgt>
                                        </p:tgtEl>
                                        <p:attrNameLst>
                                          <p:attrName>style.visibility</p:attrName>
                                        </p:attrNameLst>
                                      </p:cBhvr>
                                      <p:to>
                                        <p:strVal val="visible"/>
                                      </p:to>
                                    </p:set>
                                    <p:animEffect transition="in" filter="fade">
                                      <p:cBhvr>
                                        <p:cTn id="22" dur="500"/>
                                        <p:tgtEl>
                                          <p:spTgt spid="17">
                                            <p:graphicEl>
                                              <a:dgm id="{184D2473-5C77-4A3D-9BBD-D96230B9E30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graphicEl>
                                              <a:dgm id="{A4C9887A-0562-41A3-B496-F99763379A79}"/>
                                            </p:graphicEl>
                                          </p:spTgt>
                                        </p:tgtEl>
                                        <p:attrNameLst>
                                          <p:attrName>style.visibility</p:attrName>
                                        </p:attrNameLst>
                                      </p:cBhvr>
                                      <p:to>
                                        <p:strVal val="visible"/>
                                      </p:to>
                                    </p:set>
                                    <p:animEffect transition="in" filter="fade">
                                      <p:cBhvr>
                                        <p:cTn id="27" dur="500"/>
                                        <p:tgtEl>
                                          <p:spTgt spid="17">
                                            <p:graphicEl>
                                              <a:dgm id="{A4C9887A-0562-41A3-B496-F99763379A7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graphicEl>
                                              <a:dgm id="{DAC38311-4461-4C3B-BF82-978FDF409B82}"/>
                                            </p:graphicEl>
                                          </p:spTgt>
                                        </p:tgtEl>
                                        <p:attrNameLst>
                                          <p:attrName>style.visibility</p:attrName>
                                        </p:attrNameLst>
                                      </p:cBhvr>
                                      <p:to>
                                        <p:strVal val="visible"/>
                                      </p:to>
                                    </p:set>
                                    <p:animEffect transition="in" filter="fade">
                                      <p:cBhvr>
                                        <p:cTn id="32" dur="500"/>
                                        <p:tgtEl>
                                          <p:spTgt spid="17">
                                            <p:graphicEl>
                                              <a:dgm id="{DAC38311-4461-4C3B-BF82-978FDF409B8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graphicEl>
                                              <a:dgm id="{DA51AB79-B0F9-4774-B092-464CD03661D4}"/>
                                            </p:graphicEl>
                                          </p:spTgt>
                                        </p:tgtEl>
                                        <p:attrNameLst>
                                          <p:attrName>style.visibility</p:attrName>
                                        </p:attrNameLst>
                                      </p:cBhvr>
                                      <p:to>
                                        <p:strVal val="visible"/>
                                      </p:to>
                                    </p:set>
                                    <p:animEffect transition="in" filter="fade">
                                      <p:cBhvr>
                                        <p:cTn id="37" dur="500"/>
                                        <p:tgtEl>
                                          <p:spTgt spid="17">
                                            <p:graphicEl>
                                              <a:dgm id="{DA51AB79-B0F9-4774-B092-464CD03661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0"/>
        <p:cNvGrpSpPr/>
        <p:nvPr/>
      </p:nvGrpSpPr>
      <p:grpSpPr>
        <a:xfrm>
          <a:off x="0" y="0"/>
          <a:ext cx="0" cy="0"/>
          <a:chOff x="0" y="0"/>
          <a:chExt cx="0" cy="0"/>
        </a:xfrm>
      </p:grpSpPr>
      <p:sp>
        <p:nvSpPr>
          <p:cNvPr id="4811" name="Google Shape;4811;p135"/>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Neural Network Layer Type - 1</a:t>
            </a:r>
            <a:endParaRPr dirty="0"/>
          </a:p>
        </p:txBody>
      </p:sp>
      <p:sp>
        <p:nvSpPr>
          <p:cNvPr id="2" name="Subtitle 1">
            <a:extLst>
              <a:ext uri="{FF2B5EF4-FFF2-40B4-BE49-F238E27FC236}">
                <a16:creationId xmlns:a16="http://schemas.microsoft.com/office/drawing/2014/main" id="{C9DCAB25-89D7-C4D6-1B4D-157A7D6CA285}"/>
              </a:ext>
            </a:extLst>
          </p:cNvPr>
          <p:cNvSpPr>
            <a:spLocks noGrp="1"/>
          </p:cNvSpPr>
          <p:nvPr>
            <p:ph type="subTitle" idx="2"/>
          </p:nvPr>
        </p:nvSpPr>
        <p:spPr>
          <a:xfrm>
            <a:off x="424450" y="756623"/>
            <a:ext cx="8384700" cy="283154"/>
          </a:xfrm>
        </p:spPr>
        <p:txBody>
          <a:bodyPr/>
          <a:lstStyle/>
          <a:p>
            <a:r>
              <a:rPr lang="en-IN" dirty="0"/>
              <a:t>2D Convolution Layer</a:t>
            </a:r>
          </a:p>
        </p:txBody>
      </p:sp>
      <p:graphicFrame>
        <p:nvGraphicFramePr>
          <p:cNvPr id="4" name="Diagram 3">
            <a:extLst>
              <a:ext uri="{FF2B5EF4-FFF2-40B4-BE49-F238E27FC236}">
                <a16:creationId xmlns:a16="http://schemas.microsoft.com/office/drawing/2014/main" id="{C6164AD5-C0BF-9A84-F0EA-1924E1DC5A80}"/>
              </a:ext>
            </a:extLst>
          </p:cNvPr>
          <p:cNvGraphicFramePr/>
          <p:nvPr>
            <p:extLst>
              <p:ext uri="{D42A27DB-BD31-4B8C-83A1-F6EECF244321}">
                <p14:modId xmlns:p14="http://schemas.microsoft.com/office/powerpoint/2010/main" val="1716132433"/>
              </p:ext>
            </p:extLst>
          </p:nvPr>
        </p:nvGraphicFramePr>
        <p:xfrm>
          <a:off x="420625" y="2232790"/>
          <a:ext cx="2880000" cy="28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22" name="Google Shape;4822;p136"/>
          <p:cNvPicPr preferRelativeResize="0"/>
          <p:nvPr/>
        </p:nvPicPr>
        <p:blipFill>
          <a:blip r:embed="rId8">
            <a:alphaModFix/>
          </a:blip>
          <a:stretch>
            <a:fillRect/>
          </a:stretch>
        </p:blipFill>
        <p:spPr>
          <a:xfrm>
            <a:off x="4408449" y="2334322"/>
            <a:ext cx="4185684" cy="2676937"/>
          </a:xfrm>
          <a:prstGeom prst="rect">
            <a:avLst/>
          </a:prstGeom>
          <a:noFill/>
          <a:ln>
            <a:noFill/>
          </a:ln>
        </p:spPr>
      </p:pic>
      <p:pic>
        <p:nvPicPr>
          <p:cNvPr id="4821" name="Google Shape;4821;p136"/>
          <p:cNvPicPr preferRelativeResize="0"/>
          <p:nvPr/>
        </p:nvPicPr>
        <p:blipFill>
          <a:blip r:embed="rId9">
            <a:alphaModFix/>
          </a:blip>
          <a:stretch>
            <a:fillRect/>
          </a:stretch>
        </p:blipFill>
        <p:spPr>
          <a:xfrm>
            <a:off x="972000" y="1512000"/>
            <a:ext cx="7200000" cy="648000"/>
          </a:xfrm>
          <a:prstGeom prst="rect">
            <a:avLst/>
          </a:prstGeom>
          <a:noFill/>
          <a:ln>
            <a:noFill/>
          </a:ln>
        </p:spPr>
      </p:pic>
      <p:grpSp>
        <p:nvGrpSpPr>
          <p:cNvPr id="5" name="Group 4">
            <a:extLst>
              <a:ext uri="{FF2B5EF4-FFF2-40B4-BE49-F238E27FC236}">
                <a16:creationId xmlns:a16="http://schemas.microsoft.com/office/drawing/2014/main" id="{E2F979AD-9E27-068C-102C-15270544F5A4}"/>
              </a:ext>
            </a:extLst>
          </p:cNvPr>
          <p:cNvGrpSpPr/>
          <p:nvPr/>
        </p:nvGrpSpPr>
        <p:grpSpPr>
          <a:xfrm>
            <a:off x="395999" y="1116000"/>
            <a:ext cx="7560000" cy="288000"/>
            <a:chOff x="0" y="2799"/>
            <a:chExt cx="7398936" cy="294506"/>
          </a:xfrm>
        </p:grpSpPr>
        <p:sp>
          <p:nvSpPr>
            <p:cNvPr id="6" name="Rectangle: Rounded Corners 5">
              <a:extLst>
                <a:ext uri="{FF2B5EF4-FFF2-40B4-BE49-F238E27FC236}">
                  <a16:creationId xmlns:a16="http://schemas.microsoft.com/office/drawing/2014/main" id="{9789E881-844C-B4C8-82DF-981C80050F11}"/>
                </a:ext>
              </a:extLst>
            </p:cNvPr>
            <p:cNvSpPr/>
            <p:nvPr/>
          </p:nvSpPr>
          <p:spPr>
            <a:xfrm>
              <a:off x="0" y="2799"/>
              <a:ext cx="7385229" cy="280799"/>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7" name="Rectangle: Rounded Corners 4">
              <a:extLst>
                <a:ext uri="{FF2B5EF4-FFF2-40B4-BE49-F238E27FC236}">
                  <a16:creationId xmlns:a16="http://schemas.microsoft.com/office/drawing/2014/main" id="{67E9C4A9-49D5-BC82-152B-F4CC9ECF8491}"/>
                </a:ext>
              </a:extLst>
            </p:cNvPr>
            <p:cNvSpPr txBox="1"/>
            <p:nvPr/>
          </p:nvSpPr>
          <p:spPr>
            <a:xfrm>
              <a:off x="13707" y="16506"/>
              <a:ext cx="7385229" cy="280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2D convolution layer in linalg dialect is represented by ‘linalg.conv_2d_nhwc_hwcf’.</a:t>
              </a:r>
              <a:endParaRPr lang="en-IN" sz="1200" kern="12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26"/>
        <p:cNvGrpSpPr/>
        <p:nvPr/>
      </p:nvGrpSpPr>
      <p:grpSpPr>
        <a:xfrm>
          <a:off x="0" y="0"/>
          <a:ext cx="0" cy="0"/>
          <a:chOff x="0" y="0"/>
          <a:chExt cx="0" cy="0"/>
        </a:xfrm>
      </p:grpSpPr>
      <p:sp>
        <p:nvSpPr>
          <p:cNvPr id="4827" name="Google Shape;4827;p137"/>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Neural Network Layer Type - 2</a:t>
            </a:r>
            <a:endParaRPr dirty="0"/>
          </a:p>
        </p:txBody>
      </p:sp>
      <p:sp>
        <p:nvSpPr>
          <p:cNvPr id="8" name="Subtitle 7">
            <a:extLst>
              <a:ext uri="{FF2B5EF4-FFF2-40B4-BE49-F238E27FC236}">
                <a16:creationId xmlns:a16="http://schemas.microsoft.com/office/drawing/2014/main" id="{65422625-AE9F-71CC-4A21-CE874CF8161C}"/>
              </a:ext>
            </a:extLst>
          </p:cNvPr>
          <p:cNvSpPr>
            <a:spLocks noGrp="1"/>
          </p:cNvSpPr>
          <p:nvPr>
            <p:ph type="subTitle" idx="2"/>
          </p:nvPr>
        </p:nvSpPr>
        <p:spPr>
          <a:xfrm>
            <a:off x="424450" y="756623"/>
            <a:ext cx="8384700" cy="283154"/>
          </a:xfrm>
        </p:spPr>
        <p:txBody>
          <a:bodyPr/>
          <a:lstStyle/>
          <a:p>
            <a:r>
              <a:rPr lang="en-IN" dirty="0"/>
              <a:t>2D Depth-wise Convolution Layer</a:t>
            </a:r>
          </a:p>
        </p:txBody>
      </p:sp>
      <p:graphicFrame>
        <p:nvGraphicFramePr>
          <p:cNvPr id="2" name="Diagram 1">
            <a:extLst>
              <a:ext uri="{FF2B5EF4-FFF2-40B4-BE49-F238E27FC236}">
                <a16:creationId xmlns:a16="http://schemas.microsoft.com/office/drawing/2014/main" id="{31F29152-3A6B-79A8-D6A8-ED8EEF1BB8F0}"/>
              </a:ext>
            </a:extLst>
          </p:cNvPr>
          <p:cNvGraphicFramePr/>
          <p:nvPr>
            <p:extLst>
              <p:ext uri="{D42A27DB-BD31-4B8C-83A1-F6EECF244321}">
                <p14:modId xmlns:p14="http://schemas.microsoft.com/office/powerpoint/2010/main" val="62470830"/>
              </p:ext>
            </p:extLst>
          </p:nvPr>
        </p:nvGraphicFramePr>
        <p:xfrm>
          <a:off x="395999" y="1116000"/>
          <a:ext cx="7380000" cy="286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5BB03483-F641-CD80-5AEC-95A3EB84619A}"/>
              </a:ext>
            </a:extLst>
          </p:cNvPr>
          <p:cNvGraphicFramePr/>
          <p:nvPr>
            <p:extLst>
              <p:ext uri="{D42A27DB-BD31-4B8C-83A1-F6EECF244321}">
                <p14:modId xmlns:p14="http://schemas.microsoft.com/office/powerpoint/2010/main" val="3291643808"/>
              </p:ext>
            </p:extLst>
          </p:nvPr>
        </p:nvGraphicFramePr>
        <p:xfrm>
          <a:off x="432000" y="2160000"/>
          <a:ext cx="2880000" cy="28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a:extLst>
              <a:ext uri="{FF2B5EF4-FFF2-40B4-BE49-F238E27FC236}">
                <a16:creationId xmlns:a16="http://schemas.microsoft.com/office/drawing/2014/main" id="{04DB97E2-6C6E-7C75-B120-2055A6F07FED}"/>
              </a:ext>
            </a:extLst>
          </p:cNvPr>
          <p:cNvPicPr>
            <a:picLocks noChangeAspect="1"/>
          </p:cNvPicPr>
          <p:nvPr/>
        </p:nvPicPr>
        <p:blipFill>
          <a:blip r:embed="rId13"/>
          <a:stretch>
            <a:fillRect/>
          </a:stretch>
        </p:blipFill>
        <p:spPr>
          <a:xfrm>
            <a:off x="535258" y="1511999"/>
            <a:ext cx="7824621" cy="576000"/>
          </a:xfrm>
          <a:prstGeom prst="rect">
            <a:avLst/>
          </a:prstGeom>
        </p:spPr>
      </p:pic>
      <p:pic>
        <p:nvPicPr>
          <p:cNvPr id="5" name="Picture 4">
            <a:extLst>
              <a:ext uri="{FF2B5EF4-FFF2-40B4-BE49-F238E27FC236}">
                <a16:creationId xmlns:a16="http://schemas.microsoft.com/office/drawing/2014/main" id="{BC3C246E-63B0-E4DD-0B20-F34076FAD2C6}"/>
              </a:ext>
            </a:extLst>
          </p:cNvPr>
          <p:cNvPicPr>
            <a:picLocks noChangeAspect="1"/>
          </p:cNvPicPr>
          <p:nvPr/>
        </p:nvPicPr>
        <p:blipFill>
          <a:blip r:embed="rId14"/>
          <a:stretch>
            <a:fillRect/>
          </a:stretch>
        </p:blipFill>
        <p:spPr>
          <a:xfrm>
            <a:off x="4075704" y="2332150"/>
            <a:ext cx="4733446" cy="26688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9"/>
        <p:cNvGrpSpPr/>
        <p:nvPr/>
      </p:nvGrpSpPr>
      <p:grpSpPr>
        <a:xfrm>
          <a:off x="0" y="0"/>
          <a:ext cx="0" cy="0"/>
          <a:chOff x="0" y="0"/>
          <a:chExt cx="0" cy="0"/>
        </a:xfrm>
      </p:grpSpPr>
      <p:sp>
        <p:nvSpPr>
          <p:cNvPr id="4840" name="Google Shape;4840;p13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Neural Network Layer Type - 3</a:t>
            </a:r>
            <a:endParaRPr dirty="0"/>
          </a:p>
        </p:txBody>
      </p:sp>
      <p:sp>
        <p:nvSpPr>
          <p:cNvPr id="5" name="Subtitle 4">
            <a:extLst>
              <a:ext uri="{FF2B5EF4-FFF2-40B4-BE49-F238E27FC236}">
                <a16:creationId xmlns:a16="http://schemas.microsoft.com/office/drawing/2014/main" id="{BB11CA56-8A88-88BC-24BB-B3C6F018B744}"/>
              </a:ext>
            </a:extLst>
          </p:cNvPr>
          <p:cNvSpPr>
            <a:spLocks noGrp="1"/>
          </p:cNvSpPr>
          <p:nvPr>
            <p:ph type="subTitle" idx="2"/>
          </p:nvPr>
        </p:nvSpPr>
        <p:spPr>
          <a:xfrm>
            <a:off x="424450" y="756623"/>
            <a:ext cx="8384700" cy="283154"/>
          </a:xfrm>
        </p:spPr>
        <p:txBody>
          <a:bodyPr/>
          <a:lstStyle/>
          <a:p>
            <a:r>
              <a:rPr lang="en-IN" dirty="0"/>
              <a:t>Fully Connected Layer</a:t>
            </a:r>
          </a:p>
        </p:txBody>
      </p:sp>
      <p:graphicFrame>
        <p:nvGraphicFramePr>
          <p:cNvPr id="2" name="Diagram 1">
            <a:extLst>
              <a:ext uri="{FF2B5EF4-FFF2-40B4-BE49-F238E27FC236}">
                <a16:creationId xmlns:a16="http://schemas.microsoft.com/office/drawing/2014/main" id="{906834E7-F51E-3EAE-0624-630151448CB1}"/>
              </a:ext>
            </a:extLst>
          </p:cNvPr>
          <p:cNvGraphicFramePr/>
          <p:nvPr>
            <p:extLst>
              <p:ext uri="{D42A27DB-BD31-4B8C-83A1-F6EECF244321}">
                <p14:modId xmlns:p14="http://schemas.microsoft.com/office/powerpoint/2010/main" val="526912044"/>
              </p:ext>
            </p:extLst>
          </p:nvPr>
        </p:nvGraphicFramePr>
        <p:xfrm>
          <a:off x="396000" y="1116000"/>
          <a:ext cx="5474378" cy="291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52558712-7AE0-0066-6719-892E40408A8A}"/>
              </a:ext>
            </a:extLst>
          </p:cNvPr>
          <p:cNvGraphicFramePr/>
          <p:nvPr>
            <p:extLst>
              <p:ext uri="{D42A27DB-BD31-4B8C-83A1-F6EECF244321}">
                <p14:modId xmlns:p14="http://schemas.microsoft.com/office/powerpoint/2010/main" val="2895427602"/>
              </p:ext>
            </p:extLst>
          </p:nvPr>
        </p:nvGraphicFramePr>
        <p:xfrm>
          <a:off x="432000" y="2160000"/>
          <a:ext cx="2880000" cy="28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847" name="Google Shape;4847;p140"/>
          <p:cNvPicPr preferRelativeResize="0"/>
          <p:nvPr/>
        </p:nvPicPr>
        <p:blipFill>
          <a:blip r:embed="rId13">
            <a:alphaModFix/>
          </a:blip>
          <a:stretch>
            <a:fillRect/>
          </a:stretch>
        </p:blipFill>
        <p:spPr>
          <a:xfrm>
            <a:off x="768853" y="1663836"/>
            <a:ext cx="7606293" cy="524889"/>
          </a:xfrm>
          <a:prstGeom prst="rect">
            <a:avLst/>
          </a:prstGeom>
          <a:noFill/>
          <a:ln>
            <a:noFill/>
          </a:ln>
        </p:spPr>
      </p:pic>
      <p:pic>
        <p:nvPicPr>
          <p:cNvPr id="4848" name="Google Shape;4848;p140"/>
          <p:cNvPicPr preferRelativeResize="0"/>
          <p:nvPr/>
        </p:nvPicPr>
        <p:blipFill>
          <a:blip r:embed="rId14">
            <a:alphaModFix/>
          </a:blip>
          <a:stretch>
            <a:fillRect/>
          </a:stretch>
        </p:blipFill>
        <p:spPr>
          <a:xfrm>
            <a:off x="3884564" y="2509112"/>
            <a:ext cx="4947461" cy="22205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4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Optimization</a:t>
            </a:r>
            <a:endParaRPr dirty="0"/>
          </a:p>
        </p:txBody>
      </p:sp>
      <p:sp>
        <p:nvSpPr>
          <p:cNvPr id="11" name="Subtitle 10">
            <a:extLst>
              <a:ext uri="{FF2B5EF4-FFF2-40B4-BE49-F238E27FC236}">
                <a16:creationId xmlns:a16="http://schemas.microsoft.com/office/drawing/2014/main" id="{5EA41B81-1145-41B4-2AAD-E61D661E97CE}"/>
              </a:ext>
            </a:extLst>
          </p:cNvPr>
          <p:cNvSpPr>
            <a:spLocks noGrp="1"/>
          </p:cNvSpPr>
          <p:nvPr>
            <p:ph type="subTitle" idx="2"/>
          </p:nvPr>
        </p:nvSpPr>
        <p:spPr>
          <a:xfrm>
            <a:off x="424450" y="756623"/>
            <a:ext cx="8384700" cy="283154"/>
          </a:xfrm>
        </p:spPr>
        <p:txBody>
          <a:bodyPr/>
          <a:lstStyle/>
          <a:p>
            <a:r>
              <a:rPr lang="en-IN" dirty="0"/>
              <a:t>Loop permutation</a:t>
            </a:r>
          </a:p>
        </p:txBody>
      </p:sp>
      <p:pic>
        <p:nvPicPr>
          <p:cNvPr id="2" name="Google Shape;4935;p149">
            <a:extLst>
              <a:ext uri="{FF2B5EF4-FFF2-40B4-BE49-F238E27FC236}">
                <a16:creationId xmlns:a16="http://schemas.microsoft.com/office/drawing/2014/main" id="{33945B96-8B90-AE73-5060-DE25D056DE63}"/>
              </a:ext>
            </a:extLst>
          </p:cNvPr>
          <p:cNvPicPr preferRelativeResize="0"/>
          <p:nvPr/>
        </p:nvPicPr>
        <p:blipFill>
          <a:blip r:embed="rId3">
            <a:alphaModFix/>
          </a:blip>
          <a:srcRect r="54193" b="68123"/>
          <a:stretch/>
        </p:blipFill>
        <p:spPr>
          <a:xfrm>
            <a:off x="564870" y="2849461"/>
            <a:ext cx="3656686" cy="1537416"/>
          </a:xfrm>
          <a:prstGeom prst="rect">
            <a:avLst/>
          </a:prstGeom>
          <a:noFill/>
          <a:ln>
            <a:noFill/>
          </a:ln>
        </p:spPr>
      </p:pic>
      <p:graphicFrame>
        <p:nvGraphicFramePr>
          <p:cNvPr id="4" name="Diagram 3">
            <a:extLst>
              <a:ext uri="{FF2B5EF4-FFF2-40B4-BE49-F238E27FC236}">
                <a16:creationId xmlns:a16="http://schemas.microsoft.com/office/drawing/2014/main" id="{6A5014B5-A645-A326-AD60-74ABEDE75441}"/>
              </a:ext>
            </a:extLst>
          </p:cNvPr>
          <p:cNvGraphicFramePr/>
          <p:nvPr>
            <p:extLst>
              <p:ext uri="{D42A27DB-BD31-4B8C-83A1-F6EECF244321}">
                <p14:modId xmlns:p14="http://schemas.microsoft.com/office/powerpoint/2010/main" val="1581381926"/>
              </p:ext>
            </p:extLst>
          </p:nvPr>
        </p:nvGraphicFramePr>
        <p:xfrm>
          <a:off x="907669" y="4476932"/>
          <a:ext cx="2747336" cy="5297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a:extLst>
              <a:ext uri="{FF2B5EF4-FFF2-40B4-BE49-F238E27FC236}">
                <a16:creationId xmlns:a16="http://schemas.microsoft.com/office/drawing/2014/main" id="{A03EF8D1-51C6-8F39-9943-3A8AE948E202}"/>
              </a:ext>
            </a:extLst>
          </p:cNvPr>
          <p:cNvGrpSpPr/>
          <p:nvPr/>
        </p:nvGrpSpPr>
        <p:grpSpPr>
          <a:xfrm>
            <a:off x="5416294" y="4490854"/>
            <a:ext cx="2747336" cy="501930"/>
            <a:chOff x="0" y="27843"/>
            <a:chExt cx="2747336" cy="501930"/>
          </a:xfrm>
        </p:grpSpPr>
        <p:sp>
          <p:nvSpPr>
            <p:cNvPr id="8" name="Rectangle: Rounded Corners 7">
              <a:extLst>
                <a:ext uri="{FF2B5EF4-FFF2-40B4-BE49-F238E27FC236}">
                  <a16:creationId xmlns:a16="http://schemas.microsoft.com/office/drawing/2014/main" id="{54487A3D-569C-BEA4-3A5F-98D22278C91E}"/>
                </a:ext>
              </a:extLst>
            </p:cNvPr>
            <p:cNvSpPr/>
            <p:nvPr/>
          </p:nvSpPr>
          <p:spPr>
            <a:xfrm>
              <a:off x="0" y="27843"/>
              <a:ext cx="2747336" cy="501930"/>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lstStyle/>
            <a:p>
              <a:endParaRPr lang="en-IN"/>
            </a:p>
          </p:txBody>
        </p:sp>
        <p:sp>
          <p:nvSpPr>
            <p:cNvPr id="9" name="Rectangle: Rounded Corners 4">
              <a:extLst>
                <a:ext uri="{FF2B5EF4-FFF2-40B4-BE49-F238E27FC236}">
                  <a16:creationId xmlns:a16="http://schemas.microsoft.com/office/drawing/2014/main" id="{169C298B-0085-F34B-1EFB-B8305676EAE0}"/>
                </a:ext>
              </a:extLst>
            </p:cNvPr>
            <p:cNvSpPr txBox="1"/>
            <p:nvPr/>
          </p:nvSpPr>
          <p:spPr>
            <a:xfrm>
              <a:off x="24502" y="52345"/>
              <a:ext cx="2698332" cy="4529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Kernel</a:t>
              </a:r>
              <a:r>
                <a:rPr lang="en-US" sz="1300" b="0" i="0" kern="1200" dirty="0"/>
                <a:t>-first permutation for Convolution layer</a:t>
              </a:r>
              <a:endParaRPr lang="en-IN" sz="1300" kern="1200" dirty="0"/>
            </a:p>
          </p:txBody>
        </p:sp>
      </p:grpSp>
      <p:graphicFrame>
        <p:nvGraphicFramePr>
          <p:cNvPr id="13" name="Diagram 12">
            <a:extLst>
              <a:ext uri="{FF2B5EF4-FFF2-40B4-BE49-F238E27FC236}">
                <a16:creationId xmlns:a16="http://schemas.microsoft.com/office/drawing/2014/main" id="{7BE3EFAE-51E1-ACFB-573E-6DDFF9FA2664}"/>
              </a:ext>
            </a:extLst>
          </p:cNvPr>
          <p:cNvGraphicFramePr/>
          <p:nvPr/>
        </p:nvGraphicFramePr>
        <p:xfrm>
          <a:off x="420625" y="1265833"/>
          <a:ext cx="7939315" cy="13648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Google Shape;4936;p149">
            <a:extLst>
              <a:ext uri="{FF2B5EF4-FFF2-40B4-BE49-F238E27FC236}">
                <a16:creationId xmlns:a16="http://schemas.microsoft.com/office/drawing/2014/main" id="{A7BD58C2-711A-0770-C5D2-E8B036E2644E}"/>
              </a:ext>
            </a:extLst>
          </p:cNvPr>
          <p:cNvPicPr preferRelativeResize="0"/>
          <p:nvPr/>
        </p:nvPicPr>
        <p:blipFill>
          <a:blip r:embed="rId14">
            <a:alphaModFix/>
          </a:blip>
          <a:srcRect t="-821" r="53407" b="68690"/>
          <a:stretch/>
        </p:blipFill>
        <p:spPr>
          <a:xfrm>
            <a:off x="4887238" y="2849461"/>
            <a:ext cx="3691892" cy="1537416"/>
          </a:xfrm>
          <a:prstGeom prst="rect">
            <a:avLst/>
          </a:prstGeom>
          <a:noFill/>
          <a:ln>
            <a:noFill/>
          </a:ln>
        </p:spPr>
      </p:pic>
    </p:spTree>
    <p:extLst>
      <p:ext uri="{BB962C8B-B14F-4D97-AF65-F5344CB8AC3E}">
        <p14:creationId xmlns:p14="http://schemas.microsoft.com/office/powerpoint/2010/main" val="210928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DEAFBBDC-11BE-41E9-AADA-B891AFF371D4}"/>
                                            </p:graphicEl>
                                          </p:spTgt>
                                        </p:tgtEl>
                                        <p:attrNameLst>
                                          <p:attrName>style.visibility</p:attrName>
                                        </p:attrNameLst>
                                      </p:cBhvr>
                                      <p:to>
                                        <p:strVal val="visible"/>
                                      </p:to>
                                    </p:set>
                                    <p:animEffect transition="in" filter="fade">
                                      <p:cBhvr>
                                        <p:cTn id="7" dur="500"/>
                                        <p:tgtEl>
                                          <p:spTgt spid="13">
                                            <p:graphicEl>
                                              <a:dgm id="{DEAFBBDC-11BE-41E9-AADA-B891AFF371D4}"/>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graphicEl>
                                              <a:dgm id="{1612FE46-3E4B-4B8E-851C-D859F22565C0}"/>
                                            </p:graphicEl>
                                          </p:spTgt>
                                        </p:tgtEl>
                                        <p:attrNameLst>
                                          <p:attrName>style.visibility</p:attrName>
                                        </p:attrNameLst>
                                      </p:cBhvr>
                                      <p:to>
                                        <p:strVal val="visible"/>
                                      </p:to>
                                    </p:set>
                                    <p:animEffect transition="in" filter="fade">
                                      <p:cBhvr>
                                        <p:cTn id="24" dur="500"/>
                                        <p:tgtEl>
                                          <p:spTgt spid="13">
                                            <p:graphicEl>
                                              <a:dgm id="{1612FE46-3E4B-4B8E-851C-D859F22565C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54D777E7-25F8-4FDC-B1C6-2E4E04BACFFE}"/>
                                            </p:graphicEl>
                                          </p:spTgt>
                                        </p:tgtEl>
                                        <p:attrNameLst>
                                          <p:attrName>style.visibility</p:attrName>
                                        </p:attrNameLst>
                                      </p:cBhvr>
                                      <p:to>
                                        <p:strVal val="visible"/>
                                      </p:to>
                                    </p:set>
                                    <p:animEffect transition="in" filter="fade">
                                      <p:cBhvr>
                                        <p:cTn id="29" dur="500"/>
                                        <p:tgtEl>
                                          <p:spTgt spid="13">
                                            <p:graphicEl>
                                              <a:dgm id="{54D777E7-25F8-4FDC-B1C6-2E4E04BACF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3"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4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Optimization</a:t>
            </a:r>
            <a:endParaRPr dirty="0"/>
          </a:p>
        </p:txBody>
      </p:sp>
      <p:sp>
        <p:nvSpPr>
          <p:cNvPr id="5" name="Subtitle 4">
            <a:extLst>
              <a:ext uri="{FF2B5EF4-FFF2-40B4-BE49-F238E27FC236}">
                <a16:creationId xmlns:a16="http://schemas.microsoft.com/office/drawing/2014/main" id="{D3BCB168-D01E-321B-0E6B-C1982EDC4635}"/>
              </a:ext>
            </a:extLst>
          </p:cNvPr>
          <p:cNvSpPr>
            <a:spLocks noGrp="1"/>
          </p:cNvSpPr>
          <p:nvPr>
            <p:ph type="subTitle" idx="2"/>
          </p:nvPr>
        </p:nvSpPr>
        <p:spPr>
          <a:xfrm>
            <a:off x="424450" y="756623"/>
            <a:ext cx="8384700" cy="283154"/>
          </a:xfrm>
        </p:spPr>
        <p:txBody>
          <a:bodyPr/>
          <a:lstStyle/>
          <a:p>
            <a:r>
              <a:rPr lang="en-IN" dirty="0"/>
              <a:t>Loop tiling</a:t>
            </a:r>
          </a:p>
        </p:txBody>
      </p:sp>
      <p:graphicFrame>
        <p:nvGraphicFramePr>
          <p:cNvPr id="3" name="Diagram 2">
            <a:extLst>
              <a:ext uri="{FF2B5EF4-FFF2-40B4-BE49-F238E27FC236}">
                <a16:creationId xmlns:a16="http://schemas.microsoft.com/office/drawing/2014/main" id="{2B8310C8-476C-D0AA-21E8-00D672BFF61D}"/>
              </a:ext>
            </a:extLst>
          </p:cNvPr>
          <p:cNvGraphicFramePr/>
          <p:nvPr>
            <p:extLst>
              <p:ext uri="{D42A27DB-BD31-4B8C-83A1-F6EECF244321}">
                <p14:modId xmlns:p14="http://schemas.microsoft.com/office/powerpoint/2010/main" val="541896452"/>
              </p:ext>
            </p:extLst>
          </p:nvPr>
        </p:nvGraphicFramePr>
        <p:xfrm>
          <a:off x="420625" y="1225758"/>
          <a:ext cx="8114722" cy="120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664A81A-BE6B-D01E-3657-64F7F2B032D8}"/>
              </a:ext>
            </a:extLst>
          </p:cNvPr>
          <p:cNvPicPr>
            <a:picLocks noChangeAspect="1"/>
          </p:cNvPicPr>
          <p:nvPr/>
        </p:nvPicPr>
        <p:blipFill>
          <a:blip r:embed="rId8"/>
          <a:srcRect l="1508" r="793" b="62532"/>
          <a:stretch/>
        </p:blipFill>
        <p:spPr>
          <a:xfrm>
            <a:off x="420625" y="3779422"/>
            <a:ext cx="6301712" cy="1214910"/>
          </a:xfrm>
          <a:prstGeom prst="rect">
            <a:avLst/>
          </a:prstGeom>
        </p:spPr>
      </p:pic>
      <p:pic>
        <p:nvPicPr>
          <p:cNvPr id="10" name="Picture 9">
            <a:extLst>
              <a:ext uri="{FF2B5EF4-FFF2-40B4-BE49-F238E27FC236}">
                <a16:creationId xmlns:a16="http://schemas.microsoft.com/office/drawing/2014/main" id="{CCFDC046-C2BB-C6D4-22CF-5B28452FD9BC}"/>
              </a:ext>
            </a:extLst>
          </p:cNvPr>
          <p:cNvPicPr>
            <a:picLocks noChangeAspect="1"/>
          </p:cNvPicPr>
          <p:nvPr/>
        </p:nvPicPr>
        <p:blipFill>
          <a:blip r:embed="rId9"/>
          <a:srcRect r="52341" b="71220"/>
          <a:stretch/>
        </p:blipFill>
        <p:spPr>
          <a:xfrm>
            <a:off x="1933479" y="2623789"/>
            <a:ext cx="3276004" cy="958451"/>
          </a:xfrm>
          <a:prstGeom prst="rect">
            <a:avLst/>
          </a:prstGeom>
        </p:spPr>
      </p:pic>
      <p:graphicFrame>
        <p:nvGraphicFramePr>
          <p:cNvPr id="12" name="Diagram 11">
            <a:extLst>
              <a:ext uri="{FF2B5EF4-FFF2-40B4-BE49-F238E27FC236}">
                <a16:creationId xmlns:a16="http://schemas.microsoft.com/office/drawing/2014/main" id="{C34D406C-FE61-000F-B90C-54C87C8B9F8D}"/>
              </a:ext>
            </a:extLst>
          </p:cNvPr>
          <p:cNvGraphicFramePr/>
          <p:nvPr>
            <p:extLst>
              <p:ext uri="{D42A27DB-BD31-4B8C-83A1-F6EECF244321}">
                <p14:modId xmlns:p14="http://schemas.microsoft.com/office/powerpoint/2010/main" val="2454716589"/>
              </p:ext>
            </p:extLst>
          </p:nvPr>
        </p:nvGraphicFramePr>
        <p:xfrm>
          <a:off x="5558971" y="2953657"/>
          <a:ext cx="1835759" cy="30777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4" name="Diagram 13">
            <a:extLst>
              <a:ext uri="{FF2B5EF4-FFF2-40B4-BE49-F238E27FC236}">
                <a16:creationId xmlns:a16="http://schemas.microsoft.com/office/drawing/2014/main" id="{2A262DEB-2C97-691D-74CE-771308C1955B}"/>
              </a:ext>
            </a:extLst>
          </p:cNvPr>
          <p:cNvGraphicFramePr/>
          <p:nvPr>
            <p:extLst>
              <p:ext uri="{D42A27DB-BD31-4B8C-83A1-F6EECF244321}">
                <p14:modId xmlns:p14="http://schemas.microsoft.com/office/powerpoint/2010/main" val="1131476398"/>
              </p:ext>
            </p:extLst>
          </p:nvPr>
        </p:nvGraphicFramePr>
        <p:xfrm>
          <a:off x="6923314" y="4223657"/>
          <a:ext cx="2105063" cy="30777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06972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5111D9E0-E271-4777-9678-3DDAD4EC74DB}"/>
                                            </p:graphicEl>
                                          </p:spTgt>
                                        </p:tgtEl>
                                        <p:attrNameLst>
                                          <p:attrName>style.visibility</p:attrName>
                                        </p:attrNameLst>
                                      </p:cBhvr>
                                      <p:to>
                                        <p:strVal val="visible"/>
                                      </p:to>
                                    </p:set>
                                    <p:animEffect transition="in" filter="fade">
                                      <p:cBhvr>
                                        <p:cTn id="7" dur="500"/>
                                        <p:tgtEl>
                                          <p:spTgt spid="3">
                                            <p:graphicEl>
                                              <a:dgm id="{5111D9E0-E271-4777-9678-3DDAD4EC74D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95DA4F9E-9655-48A3-9E83-438A354781E1}"/>
                                            </p:graphicEl>
                                          </p:spTgt>
                                        </p:tgtEl>
                                        <p:attrNameLst>
                                          <p:attrName>style.visibility</p:attrName>
                                        </p:attrNameLst>
                                      </p:cBhvr>
                                      <p:to>
                                        <p:strVal val="visible"/>
                                      </p:to>
                                    </p:set>
                                    <p:animEffect transition="in" filter="fade">
                                      <p:cBhvr>
                                        <p:cTn id="12" dur="500"/>
                                        <p:tgtEl>
                                          <p:spTgt spid="3">
                                            <p:graphicEl>
                                              <a:dgm id="{95DA4F9E-9655-48A3-9E83-438A354781E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12" grpId="0">
        <p:bldAsOne/>
      </p:bldGraphic>
      <p:bldGraphic spid="1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4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Optimization</a:t>
            </a:r>
            <a:endParaRPr dirty="0"/>
          </a:p>
        </p:txBody>
      </p:sp>
      <p:sp>
        <p:nvSpPr>
          <p:cNvPr id="3" name="Subtitle 2">
            <a:extLst>
              <a:ext uri="{FF2B5EF4-FFF2-40B4-BE49-F238E27FC236}">
                <a16:creationId xmlns:a16="http://schemas.microsoft.com/office/drawing/2014/main" id="{66F0B4B5-9ECF-4A55-B6E6-321FA8FF310E}"/>
              </a:ext>
            </a:extLst>
          </p:cNvPr>
          <p:cNvSpPr>
            <a:spLocks noGrp="1"/>
          </p:cNvSpPr>
          <p:nvPr>
            <p:ph type="subTitle" idx="2"/>
          </p:nvPr>
        </p:nvSpPr>
        <p:spPr>
          <a:xfrm>
            <a:off x="424450" y="756623"/>
            <a:ext cx="8384700" cy="283154"/>
          </a:xfrm>
        </p:spPr>
        <p:txBody>
          <a:bodyPr/>
          <a:lstStyle/>
          <a:p>
            <a:r>
              <a:rPr lang="en-IN" dirty="0"/>
              <a:t>Loop unrolling</a:t>
            </a:r>
          </a:p>
        </p:txBody>
      </p:sp>
      <p:graphicFrame>
        <p:nvGraphicFramePr>
          <p:cNvPr id="5" name="Diagram 4">
            <a:extLst>
              <a:ext uri="{FF2B5EF4-FFF2-40B4-BE49-F238E27FC236}">
                <a16:creationId xmlns:a16="http://schemas.microsoft.com/office/drawing/2014/main" id="{408AB00F-2334-4BCB-5756-327091334B80}"/>
              </a:ext>
            </a:extLst>
          </p:cNvPr>
          <p:cNvGraphicFramePr/>
          <p:nvPr>
            <p:extLst>
              <p:ext uri="{D42A27DB-BD31-4B8C-83A1-F6EECF244321}">
                <p14:modId xmlns:p14="http://schemas.microsoft.com/office/powerpoint/2010/main" val="2010459201"/>
              </p:ext>
            </p:extLst>
          </p:nvPr>
        </p:nvGraphicFramePr>
        <p:xfrm>
          <a:off x="420625" y="1157657"/>
          <a:ext cx="4151375" cy="1219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EB1BFC54-21A5-96F3-F035-2A6B33CE236F}"/>
              </a:ext>
            </a:extLst>
          </p:cNvPr>
          <p:cNvPicPr>
            <a:picLocks noChangeAspect="1"/>
          </p:cNvPicPr>
          <p:nvPr/>
        </p:nvPicPr>
        <p:blipFill>
          <a:blip r:embed="rId8"/>
          <a:stretch>
            <a:fillRect/>
          </a:stretch>
        </p:blipFill>
        <p:spPr>
          <a:xfrm>
            <a:off x="738895" y="2494708"/>
            <a:ext cx="3238020" cy="2363907"/>
          </a:xfrm>
          <a:prstGeom prst="rect">
            <a:avLst/>
          </a:prstGeom>
        </p:spPr>
      </p:pic>
      <p:pic>
        <p:nvPicPr>
          <p:cNvPr id="13" name="Picture 12">
            <a:extLst>
              <a:ext uri="{FF2B5EF4-FFF2-40B4-BE49-F238E27FC236}">
                <a16:creationId xmlns:a16="http://schemas.microsoft.com/office/drawing/2014/main" id="{A0EAE471-E323-4424-D780-FB7801147D2C}"/>
              </a:ext>
            </a:extLst>
          </p:cNvPr>
          <p:cNvPicPr>
            <a:picLocks noChangeAspect="1"/>
          </p:cNvPicPr>
          <p:nvPr/>
        </p:nvPicPr>
        <p:blipFill>
          <a:blip r:embed="rId9"/>
          <a:srcRect r="5355" b="30132"/>
          <a:stretch/>
        </p:blipFill>
        <p:spPr>
          <a:xfrm>
            <a:off x="5101771" y="882928"/>
            <a:ext cx="3841691" cy="1280758"/>
          </a:xfrm>
          <a:prstGeom prst="rect">
            <a:avLst/>
          </a:prstGeom>
        </p:spPr>
      </p:pic>
      <p:pic>
        <p:nvPicPr>
          <p:cNvPr id="15" name="Picture 14">
            <a:extLst>
              <a:ext uri="{FF2B5EF4-FFF2-40B4-BE49-F238E27FC236}">
                <a16:creationId xmlns:a16="http://schemas.microsoft.com/office/drawing/2014/main" id="{F37A3DFA-864C-7AF7-C565-5ED42503117C}"/>
              </a:ext>
            </a:extLst>
          </p:cNvPr>
          <p:cNvPicPr>
            <a:picLocks noChangeAspect="1"/>
          </p:cNvPicPr>
          <p:nvPr/>
        </p:nvPicPr>
        <p:blipFill>
          <a:blip r:embed="rId10"/>
          <a:stretch>
            <a:fillRect/>
          </a:stretch>
        </p:blipFill>
        <p:spPr>
          <a:xfrm>
            <a:off x="4814121" y="2562120"/>
            <a:ext cx="4213792" cy="2142606"/>
          </a:xfrm>
          <a:prstGeom prst="rect">
            <a:avLst/>
          </a:prstGeom>
        </p:spPr>
      </p:pic>
      <p:graphicFrame>
        <p:nvGraphicFramePr>
          <p:cNvPr id="16" name="Diagram 15">
            <a:extLst>
              <a:ext uri="{FF2B5EF4-FFF2-40B4-BE49-F238E27FC236}">
                <a16:creationId xmlns:a16="http://schemas.microsoft.com/office/drawing/2014/main" id="{D6B2083A-933E-D082-2C0D-DDB6C149C158}"/>
              </a:ext>
            </a:extLst>
          </p:cNvPr>
          <p:cNvGraphicFramePr/>
          <p:nvPr>
            <p:extLst>
              <p:ext uri="{D42A27DB-BD31-4B8C-83A1-F6EECF244321}">
                <p14:modId xmlns:p14="http://schemas.microsoft.com/office/powerpoint/2010/main" val="2935782289"/>
              </p:ext>
            </p:extLst>
          </p:nvPr>
        </p:nvGraphicFramePr>
        <p:xfrm>
          <a:off x="6212114" y="2028353"/>
          <a:ext cx="1835759" cy="3077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7" name="Diagram 16">
            <a:extLst>
              <a:ext uri="{FF2B5EF4-FFF2-40B4-BE49-F238E27FC236}">
                <a16:creationId xmlns:a16="http://schemas.microsoft.com/office/drawing/2014/main" id="{ECF36596-AE5D-A239-3253-F4E67A71ECF2}"/>
              </a:ext>
            </a:extLst>
          </p:cNvPr>
          <p:cNvGraphicFramePr/>
          <p:nvPr>
            <p:extLst>
              <p:ext uri="{D42A27DB-BD31-4B8C-83A1-F6EECF244321}">
                <p14:modId xmlns:p14="http://schemas.microsoft.com/office/powerpoint/2010/main" val="130720282"/>
              </p:ext>
            </p:extLst>
          </p:nvPr>
        </p:nvGraphicFramePr>
        <p:xfrm>
          <a:off x="1440025" y="4704726"/>
          <a:ext cx="1835759" cy="30777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18" name="Group 17">
            <a:extLst>
              <a:ext uri="{FF2B5EF4-FFF2-40B4-BE49-F238E27FC236}">
                <a16:creationId xmlns:a16="http://schemas.microsoft.com/office/drawing/2014/main" id="{55B17B81-0A14-6C75-6B92-B02E9E8CF126}"/>
              </a:ext>
            </a:extLst>
          </p:cNvPr>
          <p:cNvGrpSpPr/>
          <p:nvPr/>
        </p:nvGrpSpPr>
        <p:grpSpPr>
          <a:xfrm>
            <a:off x="6104736" y="4542651"/>
            <a:ext cx="1835759" cy="280799"/>
            <a:chOff x="0" y="13488"/>
            <a:chExt cx="1835759" cy="280799"/>
          </a:xfrm>
        </p:grpSpPr>
        <p:sp>
          <p:nvSpPr>
            <p:cNvPr id="19" name="Rectangle: Rounded Corners 18">
              <a:extLst>
                <a:ext uri="{FF2B5EF4-FFF2-40B4-BE49-F238E27FC236}">
                  <a16:creationId xmlns:a16="http://schemas.microsoft.com/office/drawing/2014/main" id="{5FBBC480-3AD3-A948-4981-3FE27D8C8CEB}"/>
                </a:ext>
              </a:extLst>
            </p:cNvPr>
            <p:cNvSpPr/>
            <p:nvPr/>
          </p:nvSpPr>
          <p:spPr>
            <a:xfrm>
              <a:off x="0" y="13488"/>
              <a:ext cx="1835759" cy="280799"/>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lstStyle/>
            <a:p>
              <a:endParaRPr lang="en-IN"/>
            </a:p>
          </p:txBody>
        </p:sp>
        <p:sp>
          <p:nvSpPr>
            <p:cNvPr id="20" name="Rectangle: Rounded Corners 4">
              <a:extLst>
                <a:ext uri="{FF2B5EF4-FFF2-40B4-BE49-F238E27FC236}">
                  <a16:creationId xmlns:a16="http://schemas.microsoft.com/office/drawing/2014/main" id="{7DE0DD4F-1BE7-6EE6-6969-30B42990C583}"/>
                </a:ext>
              </a:extLst>
            </p:cNvPr>
            <p:cNvSpPr txBox="1"/>
            <p:nvPr/>
          </p:nvSpPr>
          <p:spPr>
            <a:xfrm>
              <a:off x="13707" y="27195"/>
              <a:ext cx="1808345" cy="2533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0" i="0" kern="1200" dirty="0"/>
                <a:t>Unroll 1 with </a:t>
              </a:r>
              <a:r>
                <a:rPr lang="en-IN" sz="1200" kern="1200" dirty="0"/>
                <a:t>factor 16</a:t>
              </a:r>
            </a:p>
          </p:txBody>
        </p:sp>
      </p:grpSp>
    </p:spTree>
    <p:extLst>
      <p:ext uri="{BB962C8B-B14F-4D97-AF65-F5344CB8AC3E}">
        <p14:creationId xmlns:p14="http://schemas.microsoft.com/office/powerpoint/2010/main" val="345445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43460A1-8F73-4A00-80F2-A5407360CFBB}"/>
                                            </p:graphicEl>
                                          </p:spTgt>
                                        </p:tgtEl>
                                        <p:attrNameLst>
                                          <p:attrName>style.visibility</p:attrName>
                                        </p:attrNameLst>
                                      </p:cBhvr>
                                      <p:to>
                                        <p:strVal val="visible"/>
                                      </p:to>
                                    </p:set>
                                    <p:animEffect transition="in" filter="fade">
                                      <p:cBhvr>
                                        <p:cTn id="7" dur="500"/>
                                        <p:tgtEl>
                                          <p:spTgt spid="5">
                                            <p:graphicEl>
                                              <a:dgm id="{F43460A1-8F73-4A00-80F2-A5407360CFB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C4B98A9C-96FF-4F46-BAD4-A87E1E5997FD}"/>
                                            </p:graphicEl>
                                          </p:spTgt>
                                        </p:tgtEl>
                                        <p:attrNameLst>
                                          <p:attrName>style.visibility</p:attrName>
                                        </p:attrNameLst>
                                      </p:cBhvr>
                                      <p:to>
                                        <p:strVal val="visible"/>
                                      </p:to>
                                    </p:set>
                                    <p:animEffect transition="in" filter="fade">
                                      <p:cBhvr>
                                        <p:cTn id="12" dur="500"/>
                                        <p:tgtEl>
                                          <p:spTgt spid="5">
                                            <p:graphicEl>
                                              <a:dgm id="{C4B98A9C-96FF-4F46-BAD4-A87E1E5997F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16" grpId="0">
        <p:bldAsOne/>
      </p:bldGraphic>
      <p:bldGraphic spid="1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51E735-A3DB-EA8D-3DBF-06C7D01C2960}"/>
              </a:ext>
            </a:extLst>
          </p:cNvPr>
          <p:cNvSpPr>
            <a:spLocks noGrp="1"/>
          </p:cNvSpPr>
          <p:nvPr>
            <p:ph type="title" idx="4294967295"/>
          </p:nvPr>
        </p:nvSpPr>
        <p:spPr>
          <a:xfrm>
            <a:off x="365919" y="318293"/>
            <a:ext cx="8412162" cy="4506913"/>
          </a:xfrm>
        </p:spPr>
        <p:txBody>
          <a:bodyPr wrap="square" anchor="t">
            <a:normAutofit/>
          </a:bodyPr>
          <a:lstStyle/>
          <a:p>
            <a:pPr algn="ctr"/>
            <a:r>
              <a:rPr lang="en-IN" sz="3000" dirty="0">
                <a:solidFill>
                  <a:schemeClr val="bg1"/>
                </a:solidFill>
              </a:rPr>
              <a:t>Problem Definition</a:t>
            </a:r>
          </a:p>
        </p:txBody>
      </p:sp>
      <p:graphicFrame>
        <p:nvGraphicFramePr>
          <p:cNvPr id="9" name="Diagram 8">
            <a:extLst>
              <a:ext uri="{FF2B5EF4-FFF2-40B4-BE49-F238E27FC236}">
                <a16:creationId xmlns:a16="http://schemas.microsoft.com/office/drawing/2014/main" id="{E357D202-E40B-59C0-FDA7-BB39BF72008B}"/>
              </a:ext>
            </a:extLst>
          </p:cNvPr>
          <p:cNvGraphicFramePr/>
          <p:nvPr>
            <p:extLst>
              <p:ext uri="{D42A27DB-BD31-4B8C-83A1-F6EECF244321}">
                <p14:modId xmlns:p14="http://schemas.microsoft.com/office/powerpoint/2010/main" val="1829290573"/>
              </p:ext>
            </p:extLst>
          </p:nvPr>
        </p:nvGraphicFramePr>
        <p:xfrm>
          <a:off x="379650" y="849540"/>
          <a:ext cx="8384700" cy="3637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32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58433874-C650-4FC4-80BA-5DB1749C484B}"/>
                                            </p:graphicEl>
                                          </p:spTgt>
                                        </p:tgtEl>
                                        <p:attrNameLst>
                                          <p:attrName>style.visibility</p:attrName>
                                        </p:attrNameLst>
                                      </p:cBhvr>
                                      <p:to>
                                        <p:strVal val="visible"/>
                                      </p:to>
                                    </p:set>
                                    <p:animEffect transition="in" filter="fade">
                                      <p:cBhvr>
                                        <p:cTn id="7" dur="500"/>
                                        <p:tgtEl>
                                          <p:spTgt spid="9">
                                            <p:graphicEl>
                                              <a:dgm id="{58433874-C650-4FC4-80BA-5DB1749C484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9CAFE0C6-CED3-48EE-8A0D-C288AE939011}"/>
                                            </p:graphicEl>
                                          </p:spTgt>
                                        </p:tgtEl>
                                        <p:attrNameLst>
                                          <p:attrName>style.visibility</p:attrName>
                                        </p:attrNameLst>
                                      </p:cBhvr>
                                      <p:to>
                                        <p:strVal val="visible"/>
                                      </p:to>
                                    </p:set>
                                    <p:animEffect transition="in" filter="fade">
                                      <p:cBhvr>
                                        <p:cTn id="10" dur="500"/>
                                        <p:tgtEl>
                                          <p:spTgt spid="9">
                                            <p:graphicEl>
                                              <a:dgm id="{9CAFE0C6-CED3-48EE-8A0D-C288AE9390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52"/>
        <p:cNvGrpSpPr/>
        <p:nvPr/>
      </p:nvGrpSpPr>
      <p:grpSpPr>
        <a:xfrm>
          <a:off x="0" y="0"/>
          <a:ext cx="0" cy="0"/>
          <a:chOff x="0" y="0"/>
          <a:chExt cx="0" cy="0"/>
        </a:xfrm>
      </p:grpSpPr>
      <p:sp>
        <p:nvSpPr>
          <p:cNvPr id="4853" name="Google Shape;4853;p141"/>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Architectures Explored</a:t>
            </a:r>
            <a:endParaRPr dirty="0"/>
          </a:p>
        </p:txBody>
      </p:sp>
      <p:graphicFrame>
        <p:nvGraphicFramePr>
          <p:cNvPr id="4854" name="Google Shape;4854;p141"/>
          <p:cNvGraphicFramePr/>
          <p:nvPr>
            <p:extLst>
              <p:ext uri="{D42A27DB-BD31-4B8C-83A1-F6EECF244321}">
                <p14:modId xmlns:p14="http://schemas.microsoft.com/office/powerpoint/2010/main" val="3375114770"/>
              </p:ext>
            </p:extLst>
          </p:nvPr>
        </p:nvGraphicFramePr>
        <p:xfrm>
          <a:off x="420625" y="1287050"/>
          <a:ext cx="8206703" cy="1639272"/>
        </p:xfrm>
        <a:graphic>
          <a:graphicData uri="http://schemas.openxmlformats.org/drawingml/2006/table">
            <a:tbl>
              <a:tblPr>
                <a:noFill/>
              </a:tblPr>
              <a:tblGrid>
                <a:gridCol w="625654">
                  <a:extLst>
                    <a:ext uri="{9D8B030D-6E8A-4147-A177-3AD203B41FA5}">
                      <a16:colId xmlns:a16="http://schemas.microsoft.com/office/drawing/2014/main" val="20000"/>
                    </a:ext>
                  </a:extLst>
                </a:gridCol>
                <a:gridCol w="2109913">
                  <a:extLst>
                    <a:ext uri="{9D8B030D-6E8A-4147-A177-3AD203B41FA5}">
                      <a16:colId xmlns:a16="http://schemas.microsoft.com/office/drawing/2014/main" val="20001"/>
                    </a:ext>
                  </a:extLst>
                </a:gridCol>
                <a:gridCol w="1367784">
                  <a:extLst>
                    <a:ext uri="{9D8B030D-6E8A-4147-A177-3AD203B41FA5}">
                      <a16:colId xmlns:a16="http://schemas.microsoft.com/office/drawing/2014/main" val="20002"/>
                    </a:ext>
                  </a:extLst>
                </a:gridCol>
                <a:gridCol w="1367784">
                  <a:extLst>
                    <a:ext uri="{9D8B030D-6E8A-4147-A177-3AD203B41FA5}">
                      <a16:colId xmlns:a16="http://schemas.microsoft.com/office/drawing/2014/main" val="20003"/>
                    </a:ext>
                  </a:extLst>
                </a:gridCol>
                <a:gridCol w="1367784">
                  <a:extLst>
                    <a:ext uri="{9D8B030D-6E8A-4147-A177-3AD203B41FA5}">
                      <a16:colId xmlns:a16="http://schemas.microsoft.com/office/drawing/2014/main" val="20004"/>
                    </a:ext>
                  </a:extLst>
                </a:gridCol>
                <a:gridCol w="1367784">
                  <a:extLst>
                    <a:ext uri="{9D8B030D-6E8A-4147-A177-3AD203B41FA5}">
                      <a16:colId xmlns:a16="http://schemas.microsoft.com/office/drawing/2014/main" val="20005"/>
                    </a:ext>
                  </a:extLst>
                </a:gridCol>
              </a:tblGrid>
              <a:tr h="420072">
                <a:tc>
                  <a:txBody>
                    <a:bodyPr/>
                    <a:lstStyle/>
                    <a:p>
                      <a:pPr marL="0" lvl="0" indent="0" algn="ctr" rtl="0">
                        <a:spcBef>
                          <a:spcPts val="0"/>
                        </a:spcBef>
                        <a:spcAft>
                          <a:spcPts val="0"/>
                        </a:spcAft>
                        <a:buNone/>
                      </a:pPr>
                      <a:r>
                        <a:rPr lang="en" sz="1000" b="1"/>
                        <a:t>No.</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Model</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Conv. Layers</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D-Conv. Layers </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FC Layers</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Total No. of Layers Explored</a:t>
                      </a:r>
                      <a:endParaRPr sz="1000" b="1" dirty="0"/>
                    </a:p>
                  </a:txBody>
                  <a:tcPr marL="45720" marR="45720" anchor="ctr">
                    <a:solidFill>
                      <a:schemeClr val="tx2"/>
                    </a:solidFill>
                  </a:tcPr>
                </a:tc>
                <a:extLst>
                  <a:ext uri="{0D108BD9-81ED-4DB2-BD59-A6C34878D82A}">
                    <a16:rowId xmlns:a16="http://schemas.microsoft.com/office/drawing/2014/main" val="10000"/>
                  </a:ext>
                </a:extLst>
              </a:tr>
              <a:tr h="169384">
                <a:tc>
                  <a:txBody>
                    <a:bodyPr/>
                    <a:lstStyle/>
                    <a:p>
                      <a:pPr marL="0" lvl="0" indent="0" algn="ctr" rtl="0">
                        <a:spcBef>
                          <a:spcPts val="0"/>
                        </a:spcBef>
                        <a:spcAft>
                          <a:spcPts val="0"/>
                        </a:spcAft>
                        <a:buNone/>
                      </a:pPr>
                      <a:r>
                        <a:rPr lang="en" sz="1000" dirty="0"/>
                        <a:t>1</a:t>
                      </a:r>
                      <a:endParaRPr sz="1000" dirty="0"/>
                    </a:p>
                  </a:txBody>
                  <a:tcPr marL="45720" marR="45720" anchor="ctr"/>
                </a:tc>
                <a:tc>
                  <a:txBody>
                    <a:bodyPr/>
                    <a:lstStyle/>
                    <a:p>
                      <a:pPr marL="0" lvl="0" indent="0" algn="ctr" rtl="0">
                        <a:spcBef>
                          <a:spcPts val="0"/>
                        </a:spcBef>
                        <a:spcAft>
                          <a:spcPts val="0"/>
                        </a:spcAft>
                        <a:buNone/>
                      </a:pPr>
                      <a:r>
                        <a:rPr lang="en" sz="1000" b="1">
                          <a:solidFill>
                            <a:schemeClr val="bg1"/>
                          </a:solidFill>
                        </a:rPr>
                        <a:t>LeNet</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a:t>3</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 sz="1000"/>
                        <a:t>2</a:t>
                      </a:r>
                      <a:endParaRPr sz="1000" dirty="0"/>
                    </a:p>
                  </a:txBody>
                  <a:tcPr marL="45720" marR="45720" anchor="ctr"/>
                </a:tc>
                <a:tc>
                  <a:txBody>
                    <a:bodyPr/>
                    <a:lstStyle/>
                    <a:p>
                      <a:pPr marL="0" lvl="0" indent="0" algn="ctr" rtl="0">
                        <a:spcBef>
                          <a:spcPts val="0"/>
                        </a:spcBef>
                        <a:spcAft>
                          <a:spcPts val="0"/>
                        </a:spcAft>
                        <a:buNone/>
                      </a:pPr>
                      <a:r>
                        <a:rPr lang="en" sz="1000" dirty="0"/>
                        <a:t>5</a:t>
                      </a:r>
                      <a:endParaRPr sz="1000" dirty="0"/>
                    </a:p>
                  </a:txBody>
                  <a:tcPr marL="45720" marR="45720" anchor="ctr"/>
                </a:tc>
                <a:extLst>
                  <a:ext uri="{0D108BD9-81ED-4DB2-BD59-A6C34878D82A}">
                    <a16:rowId xmlns:a16="http://schemas.microsoft.com/office/drawing/2014/main" val="10001"/>
                  </a:ext>
                </a:extLst>
              </a:tr>
              <a:tr h="169384">
                <a:tc>
                  <a:txBody>
                    <a:bodyPr/>
                    <a:lstStyle/>
                    <a:p>
                      <a:pPr marL="0" lvl="0" indent="0" algn="ctr" rtl="0">
                        <a:spcBef>
                          <a:spcPts val="0"/>
                        </a:spcBef>
                        <a:spcAft>
                          <a:spcPts val="0"/>
                        </a:spcAft>
                        <a:buNone/>
                      </a:pPr>
                      <a:r>
                        <a:rPr lang="en" sz="1000" dirty="0"/>
                        <a:t>2</a:t>
                      </a:r>
                      <a:endParaRPr sz="1000" dirty="0"/>
                    </a:p>
                  </a:txBody>
                  <a:tcPr marL="45720" marR="45720" anchor="ctr"/>
                </a:tc>
                <a:tc>
                  <a:txBody>
                    <a:bodyPr/>
                    <a:lstStyle/>
                    <a:p>
                      <a:pPr marL="0" lvl="0" indent="0" algn="ctr" rtl="0">
                        <a:spcBef>
                          <a:spcPts val="0"/>
                        </a:spcBef>
                        <a:spcAft>
                          <a:spcPts val="0"/>
                        </a:spcAft>
                        <a:buNone/>
                      </a:pPr>
                      <a:r>
                        <a:rPr lang="en" sz="1000" b="1" dirty="0">
                          <a:solidFill>
                            <a:schemeClr val="bg1"/>
                          </a:solidFill>
                        </a:rPr>
                        <a:t>AlexNet</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dirty="0"/>
                        <a:t>5</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 sz="1000" dirty="0"/>
                        <a:t>3</a:t>
                      </a:r>
                      <a:endParaRPr sz="1000" dirty="0"/>
                    </a:p>
                  </a:txBody>
                  <a:tcPr marL="45720" marR="45720" anchor="ctr"/>
                </a:tc>
                <a:tc>
                  <a:txBody>
                    <a:bodyPr/>
                    <a:lstStyle/>
                    <a:p>
                      <a:pPr marL="0" lvl="0" indent="0" algn="ctr" rtl="0">
                        <a:spcBef>
                          <a:spcPts val="0"/>
                        </a:spcBef>
                        <a:spcAft>
                          <a:spcPts val="0"/>
                        </a:spcAft>
                        <a:buNone/>
                      </a:pPr>
                      <a:r>
                        <a:rPr lang="en" sz="1000" dirty="0"/>
                        <a:t>8</a:t>
                      </a:r>
                      <a:endParaRPr sz="1000" dirty="0"/>
                    </a:p>
                  </a:txBody>
                  <a:tcPr marL="45720" marR="45720" anchor="ctr"/>
                </a:tc>
                <a:extLst>
                  <a:ext uri="{0D108BD9-81ED-4DB2-BD59-A6C34878D82A}">
                    <a16:rowId xmlns:a16="http://schemas.microsoft.com/office/drawing/2014/main" val="1951233081"/>
                  </a:ext>
                </a:extLst>
              </a:tr>
              <a:tr h="169384">
                <a:tc>
                  <a:txBody>
                    <a:bodyPr/>
                    <a:lstStyle/>
                    <a:p>
                      <a:pPr marL="0" lvl="0" indent="0" algn="ctr" rtl="0">
                        <a:spcBef>
                          <a:spcPts val="0"/>
                        </a:spcBef>
                        <a:spcAft>
                          <a:spcPts val="0"/>
                        </a:spcAft>
                        <a:buNone/>
                      </a:pPr>
                      <a:r>
                        <a:rPr lang="en" sz="1000" dirty="0"/>
                        <a:t>3</a:t>
                      </a:r>
                      <a:endParaRPr sz="1000" dirty="0"/>
                    </a:p>
                  </a:txBody>
                  <a:tcPr marL="45720" marR="45720" anchor="ctr"/>
                </a:tc>
                <a:tc>
                  <a:txBody>
                    <a:bodyPr/>
                    <a:lstStyle/>
                    <a:p>
                      <a:pPr marL="0" lvl="0" indent="0" algn="ctr" rtl="0">
                        <a:spcBef>
                          <a:spcPts val="0"/>
                        </a:spcBef>
                        <a:spcAft>
                          <a:spcPts val="0"/>
                        </a:spcAft>
                        <a:buNone/>
                      </a:pPr>
                      <a:r>
                        <a:rPr lang="en" sz="1000" b="1" dirty="0">
                          <a:solidFill>
                            <a:schemeClr val="bg1"/>
                          </a:solidFill>
                        </a:rPr>
                        <a:t>VGG-16</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dirty="0"/>
                        <a:t>13</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 sz="1000"/>
                        <a:t>3</a:t>
                      </a:r>
                      <a:endParaRPr sz="1000" dirty="0"/>
                    </a:p>
                  </a:txBody>
                  <a:tcPr marL="45720" marR="45720" anchor="ctr"/>
                </a:tc>
                <a:tc>
                  <a:txBody>
                    <a:bodyPr/>
                    <a:lstStyle/>
                    <a:p>
                      <a:pPr marL="0" lvl="0" indent="0" algn="ctr" rtl="0">
                        <a:spcBef>
                          <a:spcPts val="0"/>
                        </a:spcBef>
                        <a:spcAft>
                          <a:spcPts val="0"/>
                        </a:spcAft>
                        <a:buNone/>
                      </a:pPr>
                      <a:r>
                        <a:rPr lang="en" sz="1000" dirty="0"/>
                        <a:t>16</a:t>
                      </a:r>
                      <a:endParaRPr sz="1000" dirty="0"/>
                    </a:p>
                  </a:txBody>
                  <a:tcPr marL="45720" marR="45720" anchor="ctr"/>
                </a:tc>
                <a:extLst>
                  <a:ext uri="{0D108BD9-81ED-4DB2-BD59-A6C34878D82A}">
                    <a16:rowId xmlns:a16="http://schemas.microsoft.com/office/drawing/2014/main" val="10002"/>
                  </a:ext>
                </a:extLst>
              </a:tr>
              <a:tr h="230361">
                <a:tc>
                  <a:txBody>
                    <a:bodyPr/>
                    <a:lstStyle/>
                    <a:p>
                      <a:pPr marL="0" lvl="0" indent="0" algn="ctr" rtl="0">
                        <a:spcBef>
                          <a:spcPts val="0"/>
                        </a:spcBef>
                        <a:spcAft>
                          <a:spcPts val="0"/>
                        </a:spcAft>
                        <a:buNone/>
                      </a:pPr>
                      <a:r>
                        <a:rPr lang="en" sz="1000" dirty="0"/>
                        <a:t>4</a:t>
                      </a:r>
                      <a:endParaRPr sz="1000" dirty="0"/>
                    </a:p>
                  </a:txBody>
                  <a:tcPr marL="45720" marR="45720" anchor="ctr"/>
                </a:tc>
                <a:tc>
                  <a:txBody>
                    <a:bodyPr/>
                    <a:lstStyle/>
                    <a:p>
                      <a:pPr marL="0" lvl="0" indent="0" algn="ctr" rtl="0">
                        <a:spcBef>
                          <a:spcPts val="0"/>
                        </a:spcBef>
                        <a:spcAft>
                          <a:spcPts val="0"/>
                        </a:spcAft>
                        <a:buNone/>
                      </a:pPr>
                      <a:r>
                        <a:rPr lang="en" sz="1000" b="1" dirty="0">
                          <a:solidFill>
                            <a:schemeClr val="bg1"/>
                          </a:solidFill>
                        </a:rPr>
                        <a:t>MobileNetV3-Small</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dirty="0"/>
                        <a:t>-</a:t>
                      </a:r>
                      <a:endParaRPr sz="1000" dirty="0"/>
                    </a:p>
                  </a:txBody>
                  <a:tcPr marL="45720" marR="45720" anchor="ctr"/>
                </a:tc>
                <a:tc>
                  <a:txBody>
                    <a:bodyPr/>
                    <a:lstStyle/>
                    <a:p>
                      <a:pPr marL="0" lvl="0" indent="0" algn="ctr" rtl="0">
                        <a:spcBef>
                          <a:spcPts val="0"/>
                        </a:spcBef>
                        <a:spcAft>
                          <a:spcPts val="0"/>
                        </a:spcAft>
                        <a:buNone/>
                      </a:pPr>
                      <a:r>
                        <a:rPr lang="en" sz="1000"/>
                        <a:t>11</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 sz="1000" dirty="0"/>
                        <a:t>11</a:t>
                      </a:r>
                      <a:endParaRPr sz="1000" dirty="0"/>
                    </a:p>
                  </a:txBody>
                  <a:tcPr marL="45720" marR="45720" anchor="ctr"/>
                </a:tc>
                <a:extLst>
                  <a:ext uri="{0D108BD9-81ED-4DB2-BD59-A6C34878D82A}">
                    <a16:rowId xmlns:a16="http://schemas.microsoft.com/office/drawing/2014/main" val="10005"/>
                  </a:ext>
                </a:extLst>
              </a:tr>
              <a:tr h="230361">
                <a:tc gridSpan="2">
                  <a:txBody>
                    <a:bodyPr/>
                    <a:lstStyle/>
                    <a:p>
                      <a:pPr marL="0" lvl="0" indent="0" algn="ctr" rtl="0">
                        <a:spcBef>
                          <a:spcPts val="0"/>
                        </a:spcBef>
                        <a:spcAft>
                          <a:spcPts val="0"/>
                        </a:spcAft>
                        <a:buNone/>
                      </a:pPr>
                      <a:r>
                        <a:rPr lang="en-IN" sz="1000" b="1" dirty="0">
                          <a:solidFill>
                            <a:schemeClr val="tx1"/>
                          </a:solidFill>
                        </a:rPr>
                        <a:t>Total</a:t>
                      </a:r>
                      <a:endParaRPr sz="1000" b="1" dirty="0">
                        <a:solidFill>
                          <a:schemeClr val="tx1"/>
                        </a:solidFill>
                      </a:endParaRPr>
                    </a:p>
                  </a:txBody>
                  <a:tcPr marL="45720" marR="45720" anchor="ctr"/>
                </a:tc>
                <a:tc hMerge="1">
                  <a:txBody>
                    <a:bodyPr/>
                    <a:lstStyle/>
                    <a:p>
                      <a:endParaRPr dirty="0"/>
                    </a:p>
                  </a:txBody>
                  <a:tcPr marL="45720" marR="45720" anchor="ctr">
                    <a:noFill/>
                  </a:tcPr>
                </a:tc>
                <a:tc>
                  <a:txBody>
                    <a:bodyPr/>
                    <a:lstStyle/>
                    <a:p>
                      <a:pPr marL="0" lvl="0" indent="0" algn="ctr" rtl="0">
                        <a:spcBef>
                          <a:spcPts val="0"/>
                        </a:spcBef>
                        <a:spcAft>
                          <a:spcPts val="0"/>
                        </a:spcAft>
                        <a:buNone/>
                      </a:pPr>
                      <a:r>
                        <a:rPr lang="en-IN" sz="1000" b="1" dirty="0"/>
                        <a:t>21</a:t>
                      </a:r>
                      <a:endParaRPr sz="1000" b="1" dirty="0"/>
                    </a:p>
                  </a:txBody>
                  <a:tcPr marL="45720" marR="45720" anchor="ctr"/>
                </a:tc>
                <a:tc>
                  <a:txBody>
                    <a:bodyPr/>
                    <a:lstStyle/>
                    <a:p>
                      <a:pPr marL="0" lvl="0" indent="0" algn="ctr" rtl="0">
                        <a:spcBef>
                          <a:spcPts val="0"/>
                        </a:spcBef>
                        <a:spcAft>
                          <a:spcPts val="0"/>
                        </a:spcAft>
                        <a:buNone/>
                      </a:pPr>
                      <a:r>
                        <a:rPr lang="en-IN" sz="1000" b="1" dirty="0"/>
                        <a:t>11</a:t>
                      </a:r>
                      <a:endParaRPr sz="1000" b="1" dirty="0"/>
                    </a:p>
                  </a:txBody>
                  <a:tcPr marL="45720" marR="45720" anchor="ctr"/>
                </a:tc>
                <a:tc>
                  <a:txBody>
                    <a:bodyPr/>
                    <a:lstStyle/>
                    <a:p>
                      <a:pPr marL="0" lvl="0" indent="0" algn="ctr" rtl="0">
                        <a:spcBef>
                          <a:spcPts val="0"/>
                        </a:spcBef>
                        <a:spcAft>
                          <a:spcPts val="0"/>
                        </a:spcAft>
                        <a:buNone/>
                      </a:pPr>
                      <a:r>
                        <a:rPr lang="en-IN" sz="1000" b="1" dirty="0"/>
                        <a:t>8</a:t>
                      </a:r>
                      <a:endParaRPr sz="1000" b="1" dirty="0"/>
                    </a:p>
                  </a:txBody>
                  <a:tcPr marL="45720" marR="45720" anchor="ctr"/>
                </a:tc>
                <a:tc>
                  <a:txBody>
                    <a:bodyPr/>
                    <a:lstStyle/>
                    <a:p>
                      <a:pPr marL="0" lvl="0" indent="0" algn="ctr" rtl="0">
                        <a:spcBef>
                          <a:spcPts val="0"/>
                        </a:spcBef>
                        <a:spcAft>
                          <a:spcPts val="0"/>
                        </a:spcAft>
                        <a:buNone/>
                      </a:pPr>
                      <a:r>
                        <a:rPr lang="en-IN" sz="1000" b="1" dirty="0"/>
                        <a:t>40</a:t>
                      </a:r>
                      <a:endParaRPr sz="1000" b="1" dirty="0"/>
                    </a:p>
                  </a:txBody>
                  <a:tcPr marL="45720" marR="45720" anchor="ctr"/>
                </a:tc>
                <a:extLst>
                  <a:ext uri="{0D108BD9-81ED-4DB2-BD59-A6C34878D82A}">
                    <a16:rowId xmlns:a16="http://schemas.microsoft.com/office/drawing/2014/main" val="965309425"/>
                  </a:ext>
                </a:extLst>
              </a:tr>
            </a:tbl>
          </a:graphicData>
        </a:graphic>
      </p:graphicFrame>
      <p:graphicFrame>
        <p:nvGraphicFramePr>
          <p:cNvPr id="2" name="Google Shape;4854;p141">
            <a:extLst>
              <a:ext uri="{FF2B5EF4-FFF2-40B4-BE49-F238E27FC236}">
                <a16:creationId xmlns:a16="http://schemas.microsoft.com/office/drawing/2014/main" id="{0CF149CA-AAEE-0FE7-5047-CDEAABAAB542}"/>
              </a:ext>
            </a:extLst>
          </p:cNvPr>
          <p:cNvGraphicFramePr/>
          <p:nvPr>
            <p:extLst>
              <p:ext uri="{D42A27DB-BD31-4B8C-83A1-F6EECF244321}">
                <p14:modId xmlns:p14="http://schemas.microsoft.com/office/powerpoint/2010/main" val="3287902048"/>
              </p:ext>
            </p:extLst>
          </p:nvPr>
        </p:nvGraphicFramePr>
        <p:xfrm>
          <a:off x="420625" y="3375968"/>
          <a:ext cx="8206703" cy="1495491"/>
        </p:xfrm>
        <a:graphic>
          <a:graphicData uri="http://schemas.openxmlformats.org/drawingml/2006/table">
            <a:tbl>
              <a:tblPr>
                <a:noFill/>
              </a:tblPr>
              <a:tblGrid>
                <a:gridCol w="625654">
                  <a:extLst>
                    <a:ext uri="{9D8B030D-6E8A-4147-A177-3AD203B41FA5}">
                      <a16:colId xmlns:a16="http://schemas.microsoft.com/office/drawing/2014/main" val="20000"/>
                    </a:ext>
                  </a:extLst>
                </a:gridCol>
                <a:gridCol w="2109913">
                  <a:extLst>
                    <a:ext uri="{9D8B030D-6E8A-4147-A177-3AD203B41FA5}">
                      <a16:colId xmlns:a16="http://schemas.microsoft.com/office/drawing/2014/main" val="20001"/>
                    </a:ext>
                  </a:extLst>
                </a:gridCol>
                <a:gridCol w="1367784">
                  <a:extLst>
                    <a:ext uri="{9D8B030D-6E8A-4147-A177-3AD203B41FA5}">
                      <a16:colId xmlns:a16="http://schemas.microsoft.com/office/drawing/2014/main" val="20002"/>
                    </a:ext>
                  </a:extLst>
                </a:gridCol>
                <a:gridCol w="1367784">
                  <a:extLst>
                    <a:ext uri="{9D8B030D-6E8A-4147-A177-3AD203B41FA5}">
                      <a16:colId xmlns:a16="http://schemas.microsoft.com/office/drawing/2014/main" val="20003"/>
                    </a:ext>
                  </a:extLst>
                </a:gridCol>
                <a:gridCol w="1367784">
                  <a:extLst>
                    <a:ext uri="{9D8B030D-6E8A-4147-A177-3AD203B41FA5}">
                      <a16:colId xmlns:a16="http://schemas.microsoft.com/office/drawing/2014/main" val="20004"/>
                    </a:ext>
                  </a:extLst>
                </a:gridCol>
                <a:gridCol w="1367784">
                  <a:extLst>
                    <a:ext uri="{9D8B030D-6E8A-4147-A177-3AD203B41FA5}">
                      <a16:colId xmlns:a16="http://schemas.microsoft.com/office/drawing/2014/main" val="20005"/>
                    </a:ext>
                  </a:extLst>
                </a:gridCol>
              </a:tblGrid>
              <a:tr h="480649">
                <a:tc>
                  <a:txBody>
                    <a:bodyPr/>
                    <a:lstStyle/>
                    <a:p>
                      <a:pPr marL="0" lvl="0" indent="0" algn="ctr" rtl="0">
                        <a:spcBef>
                          <a:spcPts val="0"/>
                        </a:spcBef>
                        <a:spcAft>
                          <a:spcPts val="0"/>
                        </a:spcAft>
                        <a:buNone/>
                      </a:pPr>
                      <a:r>
                        <a:rPr lang="en" sz="1000" b="1"/>
                        <a:t>No.</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Model</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Conv. Layers</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D-Conv. Layers </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No. of FC Layers</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Total No. of Layers Explored</a:t>
                      </a:r>
                      <a:endParaRPr sz="1000" b="1" dirty="0"/>
                    </a:p>
                  </a:txBody>
                  <a:tcPr marL="45720" marR="45720" anchor="ctr">
                    <a:solidFill>
                      <a:schemeClr val="tx2"/>
                    </a:solidFill>
                  </a:tcPr>
                </a:tc>
                <a:extLst>
                  <a:ext uri="{0D108BD9-81ED-4DB2-BD59-A6C34878D82A}">
                    <a16:rowId xmlns:a16="http://schemas.microsoft.com/office/drawing/2014/main" val="10000"/>
                  </a:ext>
                </a:extLst>
              </a:tr>
              <a:tr h="193810">
                <a:tc>
                  <a:txBody>
                    <a:bodyPr/>
                    <a:lstStyle/>
                    <a:p>
                      <a:pPr marL="0" lvl="0" indent="0" algn="ctr" rtl="0">
                        <a:spcBef>
                          <a:spcPts val="0"/>
                        </a:spcBef>
                        <a:spcAft>
                          <a:spcPts val="0"/>
                        </a:spcAft>
                        <a:buNone/>
                      </a:pPr>
                      <a:r>
                        <a:rPr lang="en" sz="1000" dirty="0"/>
                        <a:t>1</a:t>
                      </a:r>
                      <a:endParaRPr sz="1000" dirty="0"/>
                    </a:p>
                  </a:txBody>
                  <a:tcPr marL="45720" marR="45720" anchor="ctr"/>
                </a:tc>
                <a:tc>
                  <a:txBody>
                    <a:bodyPr/>
                    <a:lstStyle/>
                    <a:p>
                      <a:pPr marL="0" lvl="0" indent="0" algn="ctr" rtl="0">
                        <a:spcBef>
                          <a:spcPts val="0"/>
                        </a:spcBef>
                        <a:spcAft>
                          <a:spcPts val="0"/>
                        </a:spcAft>
                        <a:buNone/>
                      </a:pPr>
                      <a:r>
                        <a:rPr lang="en" sz="1000" b="1" dirty="0">
                          <a:solidFill>
                            <a:schemeClr val="bg1"/>
                          </a:solidFill>
                        </a:rPr>
                        <a:t>VGG-19</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dirty="0"/>
                        <a:t>16</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 sz="1000" dirty="0"/>
                        <a:t>3</a:t>
                      </a:r>
                      <a:endParaRPr sz="1000" dirty="0"/>
                    </a:p>
                  </a:txBody>
                  <a:tcPr marL="45720" marR="45720" anchor="ctr"/>
                </a:tc>
                <a:tc>
                  <a:txBody>
                    <a:bodyPr/>
                    <a:lstStyle/>
                    <a:p>
                      <a:pPr marL="0" lvl="0" indent="0" algn="ctr" rtl="0">
                        <a:spcBef>
                          <a:spcPts val="0"/>
                        </a:spcBef>
                        <a:spcAft>
                          <a:spcPts val="0"/>
                        </a:spcAft>
                        <a:buNone/>
                      </a:pPr>
                      <a:r>
                        <a:rPr lang="en" sz="1000" dirty="0"/>
                        <a:t>19</a:t>
                      </a:r>
                      <a:endParaRPr sz="1000" dirty="0"/>
                    </a:p>
                  </a:txBody>
                  <a:tcPr marL="45720" marR="45720" anchor="ctr"/>
                </a:tc>
                <a:extLst>
                  <a:ext uri="{0D108BD9-81ED-4DB2-BD59-A6C34878D82A}">
                    <a16:rowId xmlns:a16="http://schemas.microsoft.com/office/drawing/2014/main" val="10004"/>
                  </a:ext>
                </a:extLst>
              </a:tr>
              <a:tr h="193810">
                <a:tc>
                  <a:txBody>
                    <a:bodyPr/>
                    <a:lstStyle/>
                    <a:p>
                      <a:pPr marL="0" lvl="0" indent="0" algn="ctr" rtl="0">
                        <a:spcBef>
                          <a:spcPts val="0"/>
                        </a:spcBef>
                        <a:spcAft>
                          <a:spcPts val="0"/>
                        </a:spcAft>
                        <a:buNone/>
                      </a:pPr>
                      <a:r>
                        <a:rPr lang="en-IN" sz="1000" dirty="0"/>
                        <a:t>2</a:t>
                      </a:r>
                      <a:endParaRPr sz="1000" dirty="0"/>
                    </a:p>
                  </a:txBody>
                  <a:tcPr marL="45720" marR="45720" anchor="ctr"/>
                </a:tc>
                <a:tc>
                  <a:txBody>
                    <a:bodyPr/>
                    <a:lstStyle/>
                    <a:p>
                      <a:pPr marL="0" lvl="0" indent="0" algn="ctr" rtl="0">
                        <a:spcBef>
                          <a:spcPts val="0"/>
                        </a:spcBef>
                        <a:spcAft>
                          <a:spcPts val="0"/>
                        </a:spcAft>
                        <a:buNone/>
                      </a:pPr>
                      <a:r>
                        <a:rPr lang="en-IN" sz="1000" b="1" dirty="0">
                          <a:solidFill>
                            <a:schemeClr val="bg1"/>
                          </a:solidFill>
                        </a:rPr>
                        <a:t>ResNet-18</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IN" sz="1000" dirty="0"/>
                        <a:t>20</a:t>
                      </a:r>
                      <a:endParaRPr sz="1000" dirty="0"/>
                    </a:p>
                  </a:txBody>
                  <a:tcPr marL="45720" marR="45720" anchor="ctr"/>
                </a:tc>
                <a:tc>
                  <a:txBody>
                    <a:bodyPr/>
                    <a:lstStyle/>
                    <a:p>
                      <a:pPr marL="0" lvl="0" indent="0" algn="ctr" rtl="0">
                        <a:spcBef>
                          <a:spcPts val="0"/>
                        </a:spcBef>
                        <a:spcAft>
                          <a:spcPts val="0"/>
                        </a:spcAft>
                        <a:buNone/>
                      </a:pPr>
                      <a:r>
                        <a:rPr lang="en-IN" sz="1000" dirty="0"/>
                        <a:t>NA</a:t>
                      </a:r>
                      <a:endParaRPr sz="1000" dirty="0"/>
                    </a:p>
                  </a:txBody>
                  <a:tcPr marL="45720" marR="45720" anchor="ctr"/>
                </a:tc>
                <a:tc>
                  <a:txBody>
                    <a:bodyPr/>
                    <a:lstStyle/>
                    <a:p>
                      <a:pPr marL="0" lvl="0" indent="0" algn="ctr" rtl="0">
                        <a:spcBef>
                          <a:spcPts val="0"/>
                        </a:spcBef>
                        <a:spcAft>
                          <a:spcPts val="0"/>
                        </a:spcAft>
                        <a:buNone/>
                      </a:pPr>
                      <a:r>
                        <a:rPr lang="en-IN" sz="1000" dirty="0"/>
                        <a:t>1</a:t>
                      </a:r>
                      <a:endParaRPr sz="1000" dirty="0"/>
                    </a:p>
                  </a:txBody>
                  <a:tcPr marL="45720" marR="45720" anchor="ctr"/>
                </a:tc>
                <a:tc>
                  <a:txBody>
                    <a:bodyPr/>
                    <a:lstStyle/>
                    <a:p>
                      <a:pPr marL="0" lvl="0" indent="0" algn="ctr" rtl="0">
                        <a:spcBef>
                          <a:spcPts val="0"/>
                        </a:spcBef>
                        <a:spcAft>
                          <a:spcPts val="0"/>
                        </a:spcAft>
                        <a:buNone/>
                      </a:pPr>
                      <a:r>
                        <a:rPr lang="en-IN" sz="1000" dirty="0"/>
                        <a:t>21</a:t>
                      </a:r>
                      <a:endParaRPr sz="1000" dirty="0"/>
                    </a:p>
                  </a:txBody>
                  <a:tcPr marL="45720" marR="45720" anchor="ctr"/>
                </a:tc>
                <a:extLst>
                  <a:ext uri="{0D108BD9-81ED-4DB2-BD59-A6C34878D82A}">
                    <a16:rowId xmlns:a16="http://schemas.microsoft.com/office/drawing/2014/main" val="3764248631"/>
                  </a:ext>
                </a:extLst>
              </a:tr>
              <a:tr h="263581">
                <a:tc>
                  <a:txBody>
                    <a:bodyPr/>
                    <a:lstStyle/>
                    <a:p>
                      <a:pPr marL="0" lvl="0" indent="0" algn="ctr" rtl="0">
                        <a:spcBef>
                          <a:spcPts val="0"/>
                        </a:spcBef>
                        <a:spcAft>
                          <a:spcPts val="0"/>
                        </a:spcAft>
                        <a:buNone/>
                      </a:pPr>
                      <a:r>
                        <a:rPr lang="en" sz="1000" dirty="0"/>
                        <a:t>3</a:t>
                      </a:r>
                      <a:endParaRPr sz="1000" dirty="0"/>
                    </a:p>
                  </a:txBody>
                  <a:tcPr marL="45720" marR="45720" anchor="ctr"/>
                </a:tc>
                <a:tc>
                  <a:txBody>
                    <a:bodyPr/>
                    <a:lstStyle/>
                    <a:p>
                      <a:pPr marL="0" lvl="0" indent="0" algn="ctr" rtl="0">
                        <a:spcBef>
                          <a:spcPts val="0"/>
                        </a:spcBef>
                        <a:spcAft>
                          <a:spcPts val="0"/>
                        </a:spcAft>
                        <a:buNone/>
                      </a:pPr>
                      <a:r>
                        <a:rPr lang="en" sz="1000" b="1" dirty="0">
                          <a:solidFill>
                            <a:schemeClr val="bg1"/>
                          </a:solidFill>
                        </a:rPr>
                        <a:t>MobileNetV3-Large</a:t>
                      </a:r>
                      <a:endParaRPr sz="10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000" dirty="0"/>
                        <a:t>-</a:t>
                      </a:r>
                      <a:endParaRPr sz="1000" dirty="0"/>
                    </a:p>
                  </a:txBody>
                  <a:tcPr marL="45720" marR="45720" anchor="ctr"/>
                </a:tc>
                <a:tc>
                  <a:txBody>
                    <a:bodyPr/>
                    <a:lstStyle/>
                    <a:p>
                      <a:pPr marL="0" lvl="0" indent="0" algn="ctr" rtl="0">
                        <a:spcBef>
                          <a:spcPts val="0"/>
                        </a:spcBef>
                        <a:spcAft>
                          <a:spcPts val="0"/>
                        </a:spcAft>
                        <a:buNone/>
                      </a:pPr>
                      <a:r>
                        <a:rPr lang="en-IN" sz="1000" dirty="0"/>
                        <a:t>15</a:t>
                      </a:r>
                      <a:endParaRPr sz="1000" dirty="0"/>
                    </a:p>
                  </a:txBody>
                  <a:tcPr marL="45720" marR="45720" anchor="ctr"/>
                </a:tc>
                <a:tc>
                  <a:txBody>
                    <a:bodyPr/>
                    <a:lstStyle/>
                    <a:p>
                      <a:pPr marL="0" lvl="0" indent="0" algn="ctr" rtl="0">
                        <a:spcBef>
                          <a:spcPts val="0"/>
                        </a:spcBef>
                        <a:spcAft>
                          <a:spcPts val="0"/>
                        </a:spcAft>
                        <a:buNone/>
                      </a:pPr>
                      <a:r>
                        <a:rPr lang="en" sz="1000" dirty="0"/>
                        <a:t>NA</a:t>
                      </a:r>
                      <a:endParaRPr sz="1000" dirty="0"/>
                    </a:p>
                  </a:txBody>
                  <a:tcPr marL="45720" marR="45720" anchor="ctr"/>
                </a:tc>
                <a:tc>
                  <a:txBody>
                    <a:bodyPr/>
                    <a:lstStyle/>
                    <a:p>
                      <a:pPr marL="0" lvl="0" indent="0" algn="ctr" rtl="0">
                        <a:spcBef>
                          <a:spcPts val="0"/>
                        </a:spcBef>
                        <a:spcAft>
                          <a:spcPts val="0"/>
                        </a:spcAft>
                        <a:buNone/>
                      </a:pPr>
                      <a:r>
                        <a:rPr lang="en-IN" sz="1000" dirty="0"/>
                        <a:t>15</a:t>
                      </a:r>
                      <a:endParaRPr sz="1000" dirty="0"/>
                    </a:p>
                  </a:txBody>
                  <a:tcPr marL="45720" marR="45720" anchor="ctr"/>
                </a:tc>
                <a:extLst>
                  <a:ext uri="{0D108BD9-81ED-4DB2-BD59-A6C34878D82A}">
                    <a16:rowId xmlns:a16="http://schemas.microsoft.com/office/drawing/2014/main" val="10005"/>
                  </a:ext>
                </a:extLst>
              </a:tr>
              <a:tr h="263581">
                <a:tc gridSpan="2">
                  <a:txBody>
                    <a:bodyPr/>
                    <a:lstStyle/>
                    <a:p>
                      <a:pPr marL="0" lvl="0" indent="0" algn="ctr" rtl="0">
                        <a:spcBef>
                          <a:spcPts val="0"/>
                        </a:spcBef>
                        <a:spcAft>
                          <a:spcPts val="0"/>
                        </a:spcAft>
                        <a:buNone/>
                      </a:pPr>
                      <a:r>
                        <a:rPr lang="en-IN" sz="1000" b="1" dirty="0">
                          <a:solidFill>
                            <a:schemeClr val="tx1"/>
                          </a:solidFill>
                        </a:rPr>
                        <a:t>Total</a:t>
                      </a:r>
                      <a:endParaRPr sz="1000" b="1" dirty="0">
                        <a:solidFill>
                          <a:schemeClr val="tx1"/>
                        </a:solidFill>
                      </a:endParaRPr>
                    </a:p>
                  </a:txBody>
                  <a:tcPr marL="45720" marR="45720" anchor="ctr"/>
                </a:tc>
                <a:tc hMerge="1">
                  <a:txBody>
                    <a:bodyPr/>
                    <a:lstStyle/>
                    <a:p>
                      <a:endParaRPr dirty="0"/>
                    </a:p>
                  </a:txBody>
                  <a:tcPr marL="45720" marR="45720" anchor="ctr">
                    <a:noFill/>
                  </a:tcPr>
                </a:tc>
                <a:tc>
                  <a:txBody>
                    <a:bodyPr/>
                    <a:lstStyle/>
                    <a:p>
                      <a:pPr marL="0" lvl="0" indent="0" algn="ctr" rtl="0">
                        <a:spcBef>
                          <a:spcPts val="0"/>
                        </a:spcBef>
                        <a:spcAft>
                          <a:spcPts val="0"/>
                        </a:spcAft>
                        <a:buNone/>
                      </a:pPr>
                      <a:r>
                        <a:rPr lang="en-IN" sz="1000" b="1" dirty="0"/>
                        <a:t>36</a:t>
                      </a:r>
                      <a:endParaRPr sz="1000" b="1" dirty="0"/>
                    </a:p>
                  </a:txBody>
                  <a:tcPr marL="45720" marR="45720" anchor="ctr"/>
                </a:tc>
                <a:tc>
                  <a:txBody>
                    <a:bodyPr/>
                    <a:lstStyle/>
                    <a:p>
                      <a:pPr marL="0" lvl="0" indent="0" algn="ctr" rtl="0">
                        <a:spcBef>
                          <a:spcPts val="0"/>
                        </a:spcBef>
                        <a:spcAft>
                          <a:spcPts val="0"/>
                        </a:spcAft>
                        <a:buNone/>
                      </a:pPr>
                      <a:r>
                        <a:rPr lang="en-IN" sz="1000" b="1" dirty="0"/>
                        <a:t>15</a:t>
                      </a:r>
                      <a:endParaRPr sz="1000" b="1" dirty="0"/>
                    </a:p>
                  </a:txBody>
                  <a:tcPr marL="45720" marR="45720" anchor="ctr"/>
                </a:tc>
                <a:tc>
                  <a:txBody>
                    <a:bodyPr/>
                    <a:lstStyle/>
                    <a:p>
                      <a:pPr marL="0" lvl="0" indent="0" algn="ctr" rtl="0">
                        <a:spcBef>
                          <a:spcPts val="0"/>
                        </a:spcBef>
                        <a:spcAft>
                          <a:spcPts val="0"/>
                        </a:spcAft>
                        <a:buNone/>
                      </a:pPr>
                      <a:r>
                        <a:rPr lang="en-IN" sz="1000" b="1" dirty="0"/>
                        <a:t>4</a:t>
                      </a:r>
                      <a:endParaRPr sz="1000" b="1" dirty="0"/>
                    </a:p>
                  </a:txBody>
                  <a:tcPr marL="45720" marR="45720" anchor="ctr"/>
                </a:tc>
                <a:tc>
                  <a:txBody>
                    <a:bodyPr/>
                    <a:lstStyle/>
                    <a:p>
                      <a:pPr marL="0" lvl="0" indent="0" algn="ctr" rtl="0">
                        <a:spcBef>
                          <a:spcPts val="0"/>
                        </a:spcBef>
                        <a:spcAft>
                          <a:spcPts val="0"/>
                        </a:spcAft>
                        <a:buNone/>
                      </a:pPr>
                      <a:r>
                        <a:rPr lang="en-IN" sz="1000" b="1" dirty="0"/>
                        <a:t>55</a:t>
                      </a:r>
                      <a:endParaRPr sz="1000" b="1" dirty="0"/>
                    </a:p>
                  </a:txBody>
                  <a:tcPr marL="45720" marR="45720" anchor="ctr"/>
                </a:tc>
                <a:extLst>
                  <a:ext uri="{0D108BD9-81ED-4DB2-BD59-A6C34878D82A}">
                    <a16:rowId xmlns:a16="http://schemas.microsoft.com/office/drawing/2014/main" val="965309425"/>
                  </a:ext>
                </a:extLst>
              </a:tr>
            </a:tbl>
          </a:graphicData>
        </a:graphic>
      </p:graphicFrame>
      <p:sp>
        <p:nvSpPr>
          <p:cNvPr id="3" name="Google Shape;5137;p177">
            <a:extLst>
              <a:ext uri="{FF2B5EF4-FFF2-40B4-BE49-F238E27FC236}">
                <a16:creationId xmlns:a16="http://schemas.microsoft.com/office/drawing/2014/main" id="{4D2402B1-8566-A238-EFDB-02D0AA3002B5}"/>
              </a:ext>
            </a:extLst>
          </p:cNvPr>
          <p:cNvSpPr txBox="1"/>
          <p:nvPr/>
        </p:nvSpPr>
        <p:spPr>
          <a:xfrm>
            <a:off x="420624" y="896574"/>
            <a:ext cx="309749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solidFill>
                  <a:schemeClr val="dk1"/>
                </a:solidFill>
              </a:rPr>
              <a:t>Observed heuristics from:</a:t>
            </a:r>
            <a:endParaRPr b="1" dirty="0">
              <a:solidFill>
                <a:schemeClr val="dk1"/>
              </a:solidFill>
            </a:endParaRPr>
          </a:p>
        </p:txBody>
      </p:sp>
      <p:sp>
        <p:nvSpPr>
          <p:cNvPr id="4" name="Google Shape;5137;p177">
            <a:extLst>
              <a:ext uri="{FF2B5EF4-FFF2-40B4-BE49-F238E27FC236}">
                <a16:creationId xmlns:a16="http://schemas.microsoft.com/office/drawing/2014/main" id="{CC03111C-F92C-D296-05B5-B45771FED292}"/>
              </a:ext>
            </a:extLst>
          </p:cNvPr>
          <p:cNvSpPr txBox="1"/>
          <p:nvPr/>
        </p:nvSpPr>
        <p:spPr>
          <a:xfrm>
            <a:off x="420624" y="2995094"/>
            <a:ext cx="2903762"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solidFill>
                  <a:schemeClr val="dk1"/>
                </a:solidFill>
              </a:rPr>
              <a:t>Tested heuristics on:</a:t>
            </a:r>
            <a:endParaRPr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854"/>
                                        </p:tgtEl>
                                        <p:attrNameLst>
                                          <p:attrName>style.visibility</p:attrName>
                                        </p:attrNameLst>
                                      </p:cBhvr>
                                      <p:to>
                                        <p:strVal val="visible"/>
                                      </p:to>
                                    </p:set>
                                    <p:animEffect transition="in" filter="fade">
                                      <p:cBhvr>
                                        <p:cTn id="10" dur="500"/>
                                        <p:tgtEl>
                                          <p:spTgt spid="48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7"/>
        <p:cNvGrpSpPr/>
        <p:nvPr/>
      </p:nvGrpSpPr>
      <p:grpSpPr>
        <a:xfrm>
          <a:off x="0" y="0"/>
          <a:ext cx="0" cy="0"/>
          <a:chOff x="0" y="0"/>
          <a:chExt cx="0" cy="0"/>
        </a:xfrm>
      </p:grpSpPr>
      <p:sp>
        <p:nvSpPr>
          <p:cNvPr id="4778" name="Google Shape;4778;p1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HLS Configurations</a:t>
            </a:r>
            <a:endParaRPr dirty="0"/>
          </a:p>
        </p:txBody>
      </p:sp>
      <p:graphicFrame>
        <p:nvGraphicFramePr>
          <p:cNvPr id="4779" name="Google Shape;4779;p129"/>
          <p:cNvGraphicFramePr/>
          <p:nvPr>
            <p:extLst>
              <p:ext uri="{D42A27DB-BD31-4B8C-83A1-F6EECF244321}">
                <p14:modId xmlns:p14="http://schemas.microsoft.com/office/powerpoint/2010/main" val="529807448"/>
              </p:ext>
            </p:extLst>
          </p:nvPr>
        </p:nvGraphicFramePr>
        <p:xfrm>
          <a:off x="420625" y="1234139"/>
          <a:ext cx="8162124" cy="3154829"/>
        </p:xfrm>
        <a:graphic>
          <a:graphicData uri="http://schemas.openxmlformats.org/drawingml/2006/table">
            <a:tbl>
              <a:tblPr>
                <a:noFill/>
              </a:tblPr>
              <a:tblGrid>
                <a:gridCol w="3114158">
                  <a:extLst>
                    <a:ext uri="{9D8B030D-6E8A-4147-A177-3AD203B41FA5}">
                      <a16:colId xmlns:a16="http://schemas.microsoft.com/office/drawing/2014/main" val="20001"/>
                    </a:ext>
                  </a:extLst>
                </a:gridCol>
                <a:gridCol w="1289465">
                  <a:extLst>
                    <a:ext uri="{9D8B030D-6E8A-4147-A177-3AD203B41FA5}">
                      <a16:colId xmlns:a16="http://schemas.microsoft.com/office/drawing/2014/main" val="20003"/>
                    </a:ext>
                  </a:extLst>
                </a:gridCol>
                <a:gridCol w="3758501">
                  <a:extLst>
                    <a:ext uri="{9D8B030D-6E8A-4147-A177-3AD203B41FA5}">
                      <a16:colId xmlns:a16="http://schemas.microsoft.com/office/drawing/2014/main" val="3392380300"/>
                    </a:ext>
                  </a:extLst>
                </a:gridCol>
              </a:tblGrid>
              <a:tr h="498131">
                <a:tc>
                  <a:txBody>
                    <a:bodyPr/>
                    <a:lstStyle/>
                    <a:p>
                      <a:pPr marL="0" lvl="0" indent="0" algn="ctr" rtl="0">
                        <a:spcBef>
                          <a:spcPts val="0"/>
                        </a:spcBef>
                        <a:spcAft>
                          <a:spcPts val="0"/>
                        </a:spcAft>
                        <a:buNone/>
                      </a:pPr>
                      <a:r>
                        <a:rPr lang="en-US" sz="1200" b="1" dirty="0"/>
                        <a:t>Configuration</a:t>
                      </a:r>
                      <a:endParaRPr sz="1200" b="1" dirty="0"/>
                    </a:p>
                  </a:txBody>
                  <a:tcPr marL="45720" marR="45720" anchor="ctr">
                    <a:solidFill>
                      <a:schemeClr val="tx2"/>
                    </a:solidFill>
                  </a:tcPr>
                </a:tc>
                <a:tc>
                  <a:txBody>
                    <a:bodyPr/>
                    <a:lstStyle/>
                    <a:p>
                      <a:pPr marL="0" lvl="0" indent="0" algn="ctr" rtl="0">
                        <a:spcBef>
                          <a:spcPts val="0"/>
                        </a:spcBef>
                        <a:spcAft>
                          <a:spcPts val="0"/>
                        </a:spcAft>
                        <a:buNone/>
                      </a:pPr>
                      <a:r>
                        <a:rPr lang="en-US" sz="1200" b="1" dirty="0"/>
                        <a:t>Values</a:t>
                      </a:r>
                      <a:endParaRPr sz="1200" b="1" dirty="0"/>
                    </a:p>
                  </a:txBody>
                  <a:tcPr marL="45720" marR="45720" anchor="ctr">
                    <a:solidFill>
                      <a:schemeClr val="tx2"/>
                    </a:solidFill>
                  </a:tcPr>
                </a:tc>
                <a:tc>
                  <a:txBody>
                    <a:bodyPr/>
                    <a:lstStyle/>
                    <a:p>
                      <a:pPr marL="0" lvl="0" indent="0" algn="ctr" rtl="0">
                        <a:spcBef>
                          <a:spcPts val="0"/>
                        </a:spcBef>
                        <a:spcAft>
                          <a:spcPts val="0"/>
                        </a:spcAft>
                        <a:buNone/>
                      </a:pPr>
                      <a:r>
                        <a:rPr lang="en-US" sz="1200" b="1" dirty="0"/>
                        <a:t>Remarks</a:t>
                      </a:r>
                      <a:endParaRPr sz="1200" b="1" dirty="0"/>
                    </a:p>
                  </a:txBody>
                  <a:tcPr marL="45720" marR="45720" anchor="ctr">
                    <a:solidFill>
                      <a:schemeClr val="tx2"/>
                    </a:solidFill>
                  </a:tcPr>
                </a:tc>
                <a:extLst>
                  <a:ext uri="{0D108BD9-81ED-4DB2-BD59-A6C34878D82A}">
                    <a16:rowId xmlns:a16="http://schemas.microsoft.com/office/drawing/2014/main" val="10000"/>
                  </a:ext>
                </a:extLst>
              </a:tr>
              <a:tr h="830218">
                <a:tc>
                  <a:txBody>
                    <a:bodyPr/>
                    <a:lstStyle/>
                    <a:p>
                      <a:pPr marL="0" lvl="0" indent="0" algn="ctr" rtl="0">
                        <a:spcBef>
                          <a:spcPts val="0"/>
                        </a:spcBef>
                        <a:spcAft>
                          <a:spcPts val="0"/>
                        </a:spcAft>
                        <a:buNone/>
                      </a:pPr>
                      <a:r>
                        <a:rPr lang="en-US" sz="1200" b="1" dirty="0">
                          <a:solidFill>
                            <a:schemeClr val="bg1"/>
                          </a:solidFill>
                        </a:rPr>
                        <a:t>Maximum clock cycles</a:t>
                      </a:r>
                      <a:endParaRPr sz="12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 sz="1200" dirty="0"/>
                        <a:t>(2^32)-1</a:t>
                      </a:r>
                      <a:endParaRPr sz="1200" dirty="0"/>
                    </a:p>
                  </a:txBody>
                  <a:tcPr marL="45720" marR="45720" anchor="ctr"/>
                </a:tc>
                <a:tc>
                  <a:txBody>
                    <a:bodyPr/>
                    <a:lstStyle/>
                    <a:p>
                      <a:pPr marL="0" lvl="0" indent="0" algn="ctr" rtl="0">
                        <a:spcBef>
                          <a:spcPts val="0"/>
                        </a:spcBef>
                        <a:spcAft>
                          <a:spcPts val="0"/>
                        </a:spcAft>
                        <a:buNone/>
                      </a:pPr>
                      <a:r>
                        <a:rPr lang="en-US" sz="1200" dirty="0"/>
                        <a:t>Accommodates maximum allowable no. of clock cycles by Bambu’s testbench.</a:t>
                      </a:r>
                      <a:endParaRPr sz="1200" dirty="0"/>
                    </a:p>
                  </a:txBody>
                  <a:tcPr marL="45720" marR="45720" anchor="ctr"/>
                </a:tc>
                <a:extLst>
                  <a:ext uri="{0D108BD9-81ED-4DB2-BD59-A6C34878D82A}">
                    <a16:rowId xmlns:a16="http://schemas.microsoft.com/office/drawing/2014/main" val="10001"/>
                  </a:ext>
                </a:extLst>
              </a:tr>
              <a:tr h="498131">
                <a:tc>
                  <a:txBody>
                    <a:bodyPr/>
                    <a:lstStyle/>
                    <a:p>
                      <a:pPr marL="0" lvl="0" indent="0" algn="ctr" rtl="0">
                        <a:spcBef>
                          <a:spcPts val="0"/>
                        </a:spcBef>
                        <a:spcAft>
                          <a:spcPts val="0"/>
                        </a:spcAft>
                        <a:buNone/>
                      </a:pPr>
                      <a:r>
                        <a:rPr lang="en-US" sz="1200" b="1" dirty="0">
                          <a:solidFill>
                            <a:schemeClr val="bg1"/>
                          </a:solidFill>
                        </a:rPr>
                        <a:t>Frequency</a:t>
                      </a:r>
                      <a:endParaRPr sz="12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US" sz="1200" dirty="0"/>
                        <a:t>100MHz</a:t>
                      </a:r>
                      <a:endParaRPr sz="1200" dirty="0"/>
                    </a:p>
                  </a:txBody>
                  <a:tcPr marL="45720" marR="45720" anchor="ctr"/>
                </a:tc>
                <a:tc>
                  <a:txBody>
                    <a:bodyPr/>
                    <a:lstStyle/>
                    <a:p>
                      <a:pPr marL="0" lvl="0" indent="0" algn="ctr" rtl="0">
                        <a:spcBef>
                          <a:spcPts val="0"/>
                        </a:spcBef>
                        <a:spcAft>
                          <a:spcPts val="0"/>
                        </a:spcAft>
                        <a:buNone/>
                      </a:pPr>
                      <a:r>
                        <a:rPr lang="en-US" sz="1200" dirty="0"/>
                        <a:t>No timing violations are observed at this frequency.</a:t>
                      </a:r>
                      <a:endParaRPr sz="1200" dirty="0"/>
                    </a:p>
                  </a:txBody>
                  <a:tcPr marL="45720" marR="45720" anchor="ctr"/>
                </a:tc>
                <a:extLst>
                  <a:ext uri="{0D108BD9-81ED-4DB2-BD59-A6C34878D82A}">
                    <a16:rowId xmlns:a16="http://schemas.microsoft.com/office/drawing/2014/main" val="10005"/>
                  </a:ext>
                </a:extLst>
              </a:tr>
              <a:tr h="830218">
                <a:tc>
                  <a:txBody>
                    <a:bodyPr/>
                    <a:lstStyle/>
                    <a:p>
                      <a:pPr marL="0" lvl="0" indent="0" algn="ctr" rtl="0">
                        <a:spcBef>
                          <a:spcPts val="0"/>
                        </a:spcBef>
                        <a:spcAft>
                          <a:spcPts val="0"/>
                        </a:spcAft>
                        <a:buNone/>
                      </a:pPr>
                      <a:r>
                        <a:rPr lang="en-US" sz="1200" b="1" dirty="0">
                          <a:solidFill>
                            <a:schemeClr val="bg1"/>
                          </a:solidFill>
                        </a:rPr>
                        <a:t>Memory allocation policy</a:t>
                      </a:r>
                      <a:endParaRPr sz="12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US" sz="1200" dirty="0"/>
                        <a:t>NO_BRAM</a:t>
                      </a:r>
                      <a:endParaRPr sz="1200" dirty="0"/>
                    </a:p>
                  </a:txBody>
                  <a:tcPr marL="45720" marR="45720" anchor="ctr"/>
                </a:tc>
                <a:tc>
                  <a:txBody>
                    <a:bodyPr/>
                    <a:lstStyle/>
                    <a:p>
                      <a:pPr marL="0" lvl="0" indent="0" algn="ctr" rtl="0">
                        <a:spcBef>
                          <a:spcPts val="0"/>
                        </a:spcBef>
                        <a:spcAft>
                          <a:spcPts val="0"/>
                        </a:spcAft>
                        <a:buNone/>
                      </a:pPr>
                      <a:r>
                        <a:rPr lang="en-US" sz="1200" dirty="0"/>
                        <a:t>Memory modules should not be synthesized. Memory modules are usually places as macros in ASICs.</a:t>
                      </a:r>
                      <a:endParaRPr sz="1200" dirty="0"/>
                    </a:p>
                  </a:txBody>
                  <a:tcPr marL="45720" marR="45720" anchor="ctr"/>
                </a:tc>
                <a:extLst>
                  <a:ext uri="{0D108BD9-81ED-4DB2-BD59-A6C34878D82A}">
                    <a16:rowId xmlns:a16="http://schemas.microsoft.com/office/drawing/2014/main" val="10007"/>
                  </a:ext>
                </a:extLst>
              </a:tr>
              <a:tr h="498131">
                <a:tc>
                  <a:txBody>
                    <a:bodyPr/>
                    <a:lstStyle/>
                    <a:p>
                      <a:pPr marL="0" lvl="0" indent="0" algn="ctr" rtl="0">
                        <a:spcBef>
                          <a:spcPts val="0"/>
                        </a:spcBef>
                        <a:spcAft>
                          <a:spcPts val="0"/>
                        </a:spcAft>
                        <a:buNone/>
                      </a:pPr>
                      <a:r>
                        <a:rPr lang="en-US" sz="1200" b="1" dirty="0">
                          <a:solidFill>
                            <a:schemeClr val="bg1"/>
                          </a:solidFill>
                        </a:rPr>
                        <a:t>PDK</a:t>
                      </a:r>
                      <a:endParaRPr sz="1200" b="1" dirty="0">
                        <a:solidFill>
                          <a:schemeClr val="bg1"/>
                        </a:solidFill>
                      </a:endParaRPr>
                    </a:p>
                  </a:txBody>
                  <a:tcPr marL="45720" marR="45720" anchor="ctr">
                    <a:solidFill>
                      <a:schemeClr val="accent2"/>
                    </a:solidFill>
                  </a:tcPr>
                </a:tc>
                <a:tc>
                  <a:txBody>
                    <a:bodyPr/>
                    <a:lstStyle/>
                    <a:p>
                      <a:pPr marL="0" lvl="0" indent="0" algn="ctr" rtl="0">
                        <a:spcBef>
                          <a:spcPts val="0"/>
                        </a:spcBef>
                        <a:spcAft>
                          <a:spcPts val="0"/>
                        </a:spcAft>
                        <a:buNone/>
                      </a:pPr>
                      <a:r>
                        <a:rPr lang="en-US" sz="1200" dirty="0"/>
                        <a:t>NanGate45</a:t>
                      </a:r>
                      <a:endParaRPr sz="1200" dirty="0"/>
                    </a:p>
                  </a:txBody>
                  <a:tcPr marL="45720" marR="45720" anchor="ctr"/>
                </a:tc>
                <a:tc>
                  <a:txBody>
                    <a:bodyPr/>
                    <a:lstStyle/>
                    <a:p>
                      <a:pPr marL="0" lvl="0" indent="0" algn="ctr" rtl="0">
                        <a:spcBef>
                          <a:spcPts val="0"/>
                        </a:spcBef>
                        <a:spcAft>
                          <a:spcPts val="0"/>
                        </a:spcAft>
                        <a:buNone/>
                      </a:pPr>
                      <a:r>
                        <a:rPr lang="en-IN" sz="1200" dirty="0"/>
                        <a:t>NanGate45 is a commonly used open-source PDK for 45nm technology.</a:t>
                      </a:r>
                      <a:endParaRPr sz="1200" dirty="0"/>
                    </a:p>
                  </a:txBody>
                  <a:tcPr marL="45720" marR="45720" anchor="ctr"/>
                </a:tc>
                <a:extLst>
                  <a:ext uri="{0D108BD9-81ED-4DB2-BD59-A6C34878D82A}">
                    <a16:rowId xmlns:a16="http://schemas.microsoft.com/office/drawing/2014/main" val="3728962624"/>
                  </a:ext>
                </a:extLst>
              </a:tr>
            </a:tbl>
          </a:graphicData>
        </a:graphic>
      </p:graphicFrame>
    </p:spTree>
    <p:extLst>
      <p:ext uri="{BB962C8B-B14F-4D97-AF65-F5344CB8AC3E}">
        <p14:creationId xmlns:p14="http://schemas.microsoft.com/office/powerpoint/2010/main" val="2749351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48"/>
          <p:cNvSpPr txBox="1">
            <a:spLocks noGrp="1"/>
          </p:cNvSpPr>
          <p:nvPr>
            <p:ph type="title"/>
          </p:nvPr>
        </p:nvSpPr>
        <p:spPr>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dirty="0"/>
              <a:t>Refinements for Exploration</a:t>
            </a:r>
            <a:endParaRPr dirty="0"/>
          </a:p>
        </p:txBody>
      </p:sp>
      <p:graphicFrame>
        <p:nvGraphicFramePr>
          <p:cNvPr id="17" name="Diagram 16">
            <a:extLst>
              <a:ext uri="{FF2B5EF4-FFF2-40B4-BE49-F238E27FC236}">
                <a16:creationId xmlns:a16="http://schemas.microsoft.com/office/drawing/2014/main" id="{7D74CD7A-91CA-B93A-923B-7A9081A9451C}"/>
              </a:ext>
            </a:extLst>
          </p:cNvPr>
          <p:cNvGraphicFramePr/>
          <p:nvPr>
            <p:extLst>
              <p:ext uri="{D42A27DB-BD31-4B8C-83A1-F6EECF244321}">
                <p14:modId xmlns:p14="http://schemas.microsoft.com/office/powerpoint/2010/main" val="1903983778"/>
              </p:ext>
            </p:extLst>
          </p:nvPr>
        </p:nvGraphicFramePr>
        <p:xfrm>
          <a:off x="2286000" y="963489"/>
          <a:ext cx="4572000" cy="3993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2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graphicEl>
                                              <a:dgm id="{9A230F29-E3CB-4E1D-9715-B4D944E24789}"/>
                                            </p:graphicEl>
                                          </p:spTgt>
                                        </p:tgtEl>
                                        <p:attrNameLst>
                                          <p:attrName>style.visibility</p:attrName>
                                        </p:attrNameLst>
                                      </p:cBhvr>
                                      <p:to>
                                        <p:strVal val="visible"/>
                                      </p:to>
                                    </p:set>
                                    <p:animEffect transition="in" filter="fade">
                                      <p:cBhvr>
                                        <p:cTn id="7" dur="500"/>
                                        <p:tgtEl>
                                          <p:spTgt spid="17">
                                            <p:graphicEl>
                                              <a:dgm id="{9A230F29-E3CB-4E1D-9715-B4D944E2478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graphicEl>
                                              <a:dgm id="{212033F6-6C86-4EAD-8071-5395286B68D8}"/>
                                            </p:graphicEl>
                                          </p:spTgt>
                                        </p:tgtEl>
                                        <p:attrNameLst>
                                          <p:attrName>style.visibility</p:attrName>
                                        </p:attrNameLst>
                                      </p:cBhvr>
                                      <p:to>
                                        <p:strVal val="visible"/>
                                      </p:to>
                                    </p:set>
                                    <p:animEffect transition="in" filter="fade">
                                      <p:cBhvr>
                                        <p:cTn id="12" dur="500"/>
                                        <p:tgtEl>
                                          <p:spTgt spid="17">
                                            <p:graphicEl>
                                              <a:dgm id="{212033F6-6C86-4EAD-8071-5395286B68D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graphicEl>
                                              <a:dgm id="{8B8E6592-081E-4513-8998-CB21DDEAEF4C}"/>
                                            </p:graphicEl>
                                          </p:spTgt>
                                        </p:tgtEl>
                                        <p:attrNameLst>
                                          <p:attrName>style.visibility</p:attrName>
                                        </p:attrNameLst>
                                      </p:cBhvr>
                                      <p:to>
                                        <p:strVal val="visible"/>
                                      </p:to>
                                    </p:set>
                                    <p:animEffect transition="in" filter="fade">
                                      <p:cBhvr>
                                        <p:cTn id="17" dur="500"/>
                                        <p:tgtEl>
                                          <p:spTgt spid="17">
                                            <p:graphicEl>
                                              <a:dgm id="{8B8E6592-081E-4513-8998-CB21DDEAEF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graphicEl>
                                              <a:dgm id="{184D2473-5C77-4A3D-9BBD-D96230B9E300}"/>
                                            </p:graphicEl>
                                          </p:spTgt>
                                        </p:tgtEl>
                                        <p:attrNameLst>
                                          <p:attrName>style.visibility</p:attrName>
                                        </p:attrNameLst>
                                      </p:cBhvr>
                                      <p:to>
                                        <p:strVal val="visible"/>
                                      </p:to>
                                    </p:set>
                                    <p:animEffect transition="in" filter="fade">
                                      <p:cBhvr>
                                        <p:cTn id="22" dur="500"/>
                                        <p:tgtEl>
                                          <p:spTgt spid="17">
                                            <p:graphicEl>
                                              <a:dgm id="{184D2473-5C77-4A3D-9BBD-D96230B9E30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graphicEl>
                                              <a:dgm id="{A4C9887A-0562-41A3-B496-F99763379A79}"/>
                                            </p:graphicEl>
                                          </p:spTgt>
                                        </p:tgtEl>
                                        <p:attrNameLst>
                                          <p:attrName>style.visibility</p:attrName>
                                        </p:attrNameLst>
                                      </p:cBhvr>
                                      <p:to>
                                        <p:strVal val="visible"/>
                                      </p:to>
                                    </p:set>
                                    <p:animEffect transition="in" filter="fade">
                                      <p:cBhvr>
                                        <p:cTn id="27" dur="500"/>
                                        <p:tgtEl>
                                          <p:spTgt spid="17">
                                            <p:graphicEl>
                                              <a:dgm id="{A4C9887A-0562-41A3-B496-F99763379A7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graphicEl>
                                              <a:dgm id="{DA51AB79-B0F9-4774-B092-464CD03661D4}"/>
                                            </p:graphicEl>
                                          </p:spTgt>
                                        </p:tgtEl>
                                        <p:attrNameLst>
                                          <p:attrName>style.visibility</p:attrName>
                                        </p:attrNameLst>
                                      </p:cBhvr>
                                      <p:to>
                                        <p:strVal val="visible"/>
                                      </p:to>
                                    </p:set>
                                    <p:animEffect transition="in" filter="fade">
                                      <p:cBhvr>
                                        <p:cTn id="32" dur="500"/>
                                        <p:tgtEl>
                                          <p:spTgt spid="17">
                                            <p:graphicEl>
                                              <a:dgm id="{DA51AB79-B0F9-4774-B092-464CD03661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5"/>
        <p:cNvGrpSpPr/>
        <p:nvPr/>
      </p:nvGrpSpPr>
      <p:grpSpPr>
        <a:xfrm>
          <a:off x="0" y="0"/>
          <a:ext cx="0" cy="0"/>
          <a:chOff x="0" y="0"/>
          <a:chExt cx="0" cy="0"/>
        </a:xfrm>
      </p:grpSpPr>
      <p:sp>
        <p:nvSpPr>
          <p:cNvPr id="4696" name="Google Shape;4696;p126"/>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Refined SODA-OPT Pipeline for Bambu </a:t>
            </a:r>
            <a:endParaRPr dirty="0"/>
          </a:p>
        </p:txBody>
      </p:sp>
      <p:sp>
        <p:nvSpPr>
          <p:cNvPr id="4697" name="Google Shape;4697;p126"/>
          <p:cNvSpPr/>
          <p:nvPr/>
        </p:nvSpPr>
        <p:spPr>
          <a:xfrm>
            <a:off x="283762" y="243840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Linalg to Affine Loop Pass</a:t>
            </a:r>
            <a:endParaRPr dirty="0"/>
          </a:p>
        </p:txBody>
      </p:sp>
      <p:sp>
        <p:nvSpPr>
          <p:cNvPr id="4698" name="Google Shape;4698;p126"/>
          <p:cNvSpPr/>
          <p:nvPr/>
        </p:nvSpPr>
        <p:spPr>
          <a:xfrm>
            <a:off x="283837" y="31890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Expanded Strided Metadata</a:t>
            </a:r>
            <a:endParaRPr dirty="0"/>
          </a:p>
        </p:txBody>
      </p:sp>
      <p:cxnSp>
        <p:nvCxnSpPr>
          <p:cNvPr id="4699" name="Google Shape;4699;p126"/>
          <p:cNvCxnSpPr>
            <a:stCxn id="4700" idx="2"/>
          </p:cNvCxnSpPr>
          <p:nvPr/>
        </p:nvCxnSpPr>
        <p:spPr>
          <a:xfrm>
            <a:off x="1541062" y="21243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01" name="Google Shape;4701;p126"/>
          <p:cNvCxnSpPr/>
          <p:nvPr/>
        </p:nvCxnSpPr>
        <p:spPr>
          <a:xfrm>
            <a:off x="1541062" y="2874900"/>
            <a:ext cx="0" cy="314100"/>
          </a:xfrm>
          <a:prstGeom prst="straightConnector1">
            <a:avLst/>
          </a:prstGeom>
          <a:noFill/>
          <a:ln w="9525" cap="flat" cmpd="sng">
            <a:solidFill>
              <a:schemeClr val="dk2"/>
            </a:solidFill>
            <a:prstDash val="solid"/>
            <a:round/>
            <a:headEnd type="none" w="med" len="med"/>
            <a:tailEnd type="triangle" w="med" len="med"/>
          </a:ln>
        </p:spPr>
      </p:cxnSp>
      <p:sp>
        <p:nvSpPr>
          <p:cNvPr id="4702" name="Google Shape;4702;p126"/>
          <p:cNvSpPr/>
          <p:nvPr/>
        </p:nvSpPr>
        <p:spPr>
          <a:xfrm>
            <a:off x="3442050" y="1644625"/>
            <a:ext cx="2514600" cy="436500"/>
          </a:xfrm>
          <a:prstGeom prst="roundRect">
            <a:avLst/>
          </a:prstGeom>
          <a:solidFill>
            <a:schemeClr val="accent1"/>
          </a:solidFill>
          <a:ln w="9525" cap="flat" cmpd="sng">
            <a:solidFill>
              <a:schemeClr val="accent1"/>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algn="ctr"/>
            <a:r>
              <a:rPr lang="en-IN" dirty="0">
                <a:solidFill>
                  <a:schemeClr val="tx1"/>
                </a:solidFill>
              </a:rPr>
              <a:t>Affine Loop Tiling</a:t>
            </a:r>
          </a:p>
        </p:txBody>
      </p:sp>
      <p:sp>
        <p:nvSpPr>
          <p:cNvPr id="4703" name="Google Shape;4703;p126"/>
          <p:cNvSpPr/>
          <p:nvPr/>
        </p:nvSpPr>
        <p:spPr>
          <a:xfrm>
            <a:off x="3442050" y="2395275"/>
            <a:ext cx="2514600" cy="436500"/>
          </a:xfrm>
          <a:prstGeom prst="roundRect">
            <a:avLst/>
          </a:prstGeom>
          <a:solidFill>
            <a:schemeClr val="accent2"/>
          </a:solidFill>
          <a:ln w="9525" cap="flat" cmpd="sng">
            <a:solidFill>
              <a:schemeClr val="accent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lvl="0" algn="ctr"/>
            <a:r>
              <a:rPr lang="en-IN" dirty="0">
                <a:solidFill>
                  <a:schemeClr val="bg1"/>
                </a:solidFill>
              </a:rPr>
              <a:t>Affine Scalar Replacement </a:t>
            </a:r>
          </a:p>
        </p:txBody>
      </p:sp>
      <p:sp>
        <p:nvSpPr>
          <p:cNvPr id="4704" name="Google Shape;4704;p126"/>
          <p:cNvSpPr/>
          <p:nvPr/>
        </p:nvSpPr>
        <p:spPr>
          <a:xfrm>
            <a:off x="3442175" y="3145950"/>
            <a:ext cx="2514600" cy="436500"/>
          </a:xfrm>
          <a:prstGeom prst="roundRect">
            <a:avLst/>
          </a:prstGeom>
          <a:solidFill>
            <a:schemeClr val="accent1"/>
          </a:solidFill>
          <a:ln w="9525" cap="flat" cmpd="sng">
            <a:solidFill>
              <a:schemeClr val="accent1"/>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1"/>
                </a:solidFill>
              </a:rPr>
              <a:t>Affine Loop Unroll</a:t>
            </a:r>
            <a:endParaRPr dirty="0">
              <a:solidFill>
                <a:schemeClr val="tx1"/>
              </a:solidFill>
            </a:endParaRPr>
          </a:p>
        </p:txBody>
      </p:sp>
      <p:sp>
        <p:nvSpPr>
          <p:cNvPr id="4705" name="Google Shape;4705;p126"/>
          <p:cNvSpPr/>
          <p:nvPr/>
        </p:nvSpPr>
        <p:spPr>
          <a:xfrm>
            <a:off x="3442175" y="3889575"/>
            <a:ext cx="2514600" cy="436500"/>
          </a:xfrm>
          <a:prstGeom prst="roundRect">
            <a:avLst/>
          </a:prstGeom>
          <a:solidFill>
            <a:schemeClr val="accent2"/>
          </a:solidFill>
          <a:ln w="9525" cap="flat" cmpd="sng">
            <a:solidFill>
              <a:schemeClr val="accent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bg1"/>
                </a:solidFill>
              </a:rPr>
              <a:t>Affine Data Copy Generate</a:t>
            </a:r>
            <a:endParaRPr dirty="0">
              <a:solidFill>
                <a:schemeClr val="bg1"/>
              </a:solidFill>
            </a:endParaRPr>
          </a:p>
        </p:txBody>
      </p:sp>
      <p:sp>
        <p:nvSpPr>
          <p:cNvPr id="4706" name="Google Shape;4706;p126"/>
          <p:cNvSpPr/>
          <p:nvPr/>
        </p:nvSpPr>
        <p:spPr>
          <a:xfrm>
            <a:off x="3442060" y="886975"/>
            <a:ext cx="2514600" cy="436500"/>
          </a:xfrm>
          <a:prstGeom prst="roundRect">
            <a:avLst/>
          </a:prstGeom>
          <a:solidFill>
            <a:schemeClr val="accent1"/>
          </a:solidFill>
          <a:ln w="9525" cap="flat" cmpd="sng">
            <a:solidFill>
              <a:schemeClr val="accent1"/>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Permutation</a:t>
            </a:r>
            <a:endParaRPr dirty="0"/>
          </a:p>
        </p:txBody>
      </p:sp>
      <p:cxnSp>
        <p:nvCxnSpPr>
          <p:cNvPr id="4707" name="Google Shape;4707;p126"/>
          <p:cNvCxnSpPr/>
          <p:nvPr/>
        </p:nvCxnSpPr>
        <p:spPr>
          <a:xfrm>
            <a:off x="4699360" y="1323475"/>
            <a:ext cx="0" cy="321300"/>
          </a:xfrm>
          <a:prstGeom prst="straightConnector1">
            <a:avLst/>
          </a:prstGeom>
          <a:noFill/>
          <a:ln w="9525" cap="flat" cmpd="sng">
            <a:solidFill>
              <a:schemeClr val="dk2"/>
            </a:solidFill>
            <a:prstDash val="solid"/>
            <a:round/>
            <a:headEnd type="none" w="med" len="med"/>
            <a:tailEnd type="triangle" w="med" len="med"/>
          </a:ln>
          <a:effectLst>
            <a:outerShdw blurRad="63500" sx="102000" sy="102000" algn="ctr" rotWithShape="0">
              <a:prstClr val="black">
                <a:alpha val="40000"/>
              </a:prstClr>
            </a:outerShdw>
          </a:effectLst>
        </p:spPr>
      </p:cxnSp>
      <p:cxnSp>
        <p:nvCxnSpPr>
          <p:cNvPr id="4708" name="Google Shape;4708;p126"/>
          <p:cNvCxnSpPr/>
          <p:nvPr/>
        </p:nvCxnSpPr>
        <p:spPr>
          <a:xfrm>
            <a:off x="4699350" y="2081125"/>
            <a:ext cx="0" cy="314100"/>
          </a:xfrm>
          <a:prstGeom prst="straightConnector1">
            <a:avLst/>
          </a:prstGeom>
          <a:noFill/>
          <a:ln w="9525" cap="flat" cmpd="sng">
            <a:solidFill>
              <a:schemeClr val="dk2"/>
            </a:solidFill>
            <a:prstDash val="solid"/>
            <a:round/>
            <a:headEnd type="none" w="med" len="med"/>
            <a:tailEnd type="triangle" w="med" len="med"/>
          </a:ln>
          <a:effectLst>
            <a:outerShdw blurRad="63500" sx="102000" sy="102000" algn="ctr" rotWithShape="0">
              <a:prstClr val="black">
                <a:alpha val="40000"/>
              </a:prstClr>
            </a:outerShdw>
          </a:effectLst>
        </p:spPr>
      </p:cxnSp>
      <p:cxnSp>
        <p:nvCxnSpPr>
          <p:cNvPr id="4709" name="Google Shape;4709;p126"/>
          <p:cNvCxnSpPr/>
          <p:nvPr/>
        </p:nvCxnSpPr>
        <p:spPr>
          <a:xfrm>
            <a:off x="4699350" y="2831775"/>
            <a:ext cx="0" cy="314100"/>
          </a:xfrm>
          <a:prstGeom prst="straightConnector1">
            <a:avLst/>
          </a:prstGeom>
          <a:noFill/>
          <a:ln w="9525" cap="flat" cmpd="sng">
            <a:solidFill>
              <a:schemeClr val="dk2"/>
            </a:solidFill>
            <a:prstDash val="solid"/>
            <a:round/>
            <a:headEnd type="none" w="med" len="med"/>
            <a:tailEnd type="triangle" w="med" len="med"/>
          </a:ln>
          <a:effectLst>
            <a:outerShdw blurRad="63500" sx="102000" sy="102000" algn="ctr" rotWithShape="0">
              <a:prstClr val="black">
                <a:alpha val="40000"/>
              </a:prstClr>
            </a:outerShdw>
          </a:effectLst>
        </p:spPr>
      </p:cxnSp>
      <p:cxnSp>
        <p:nvCxnSpPr>
          <p:cNvPr id="4710" name="Google Shape;4710;p126"/>
          <p:cNvCxnSpPr/>
          <p:nvPr/>
        </p:nvCxnSpPr>
        <p:spPr>
          <a:xfrm>
            <a:off x="4699475" y="3582450"/>
            <a:ext cx="0" cy="307200"/>
          </a:xfrm>
          <a:prstGeom prst="straightConnector1">
            <a:avLst/>
          </a:prstGeom>
          <a:noFill/>
          <a:ln w="9525" cap="flat" cmpd="sng">
            <a:solidFill>
              <a:schemeClr val="dk2"/>
            </a:solidFill>
            <a:prstDash val="solid"/>
            <a:round/>
            <a:headEnd type="none" w="med" len="med"/>
            <a:tailEnd type="triangle" w="med" len="med"/>
          </a:ln>
          <a:effectLst>
            <a:outerShdw blurRad="63500" sx="102000" sy="102000" algn="ctr" rotWithShape="0">
              <a:prstClr val="black">
                <a:alpha val="40000"/>
              </a:prstClr>
            </a:outerShdw>
          </a:effectLst>
        </p:spPr>
      </p:cxnSp>
      <p:cxnSp>
        <p:nvCxnSpPr>
          <p:cNvPr id="4711" name="Google Shape;4711;p126"/>
          <p:cNvCxnSpPr/>
          <p:nvPr/>
        </p:nvCxnSpPr>
        <p:spPr>
          <a:xfrm>
            <a:off x="2799611" y="3407325"/>
            <a:ext cx="328800" cy="0"/>
          </a:xfrm>
          <a:prstGeom prst="straightConnector1">
            <a:avLst/>
          </a:prstGeom>
          <a:noFill/>
          <a:ln w="9525" cap="flat" cmpd="sng">
            <a:solidFill>
              <a:schemeClr val="dk2"/>
            </a:solidFill>
            <a:prstDash val="solid"/>
            <a:round/>
            <a:headEnd type="none" w="med" len="med"/>
            <a:tailEnd type="none" w="med" len="med"/>
          </a:ln>
        </p:spPr>
      </p:cxnSp>
      <p:cxnSp>
        <p:nvCxnSpPr>
          <p:cNvPr id="4712" name="Google Shape;4712;p126"/>
          <p:cNvCxnSpPr/>
          <p:nvPr/>
        </p:nvCxnSpPr>
        <p:spPr>
          <a:xfrm rot="10800000">
            <a:off x="3128400" y="1096900"/>
            <a:ext cx="0" cy="2315700"/>
          </a:xfrm>
          <a:prstGeom prst="straightConnector1">
            <a:avLst/>
          </a:prstGeom>
          <a:noFill/>
          <a:ln w="9525" cap="flat" cmpd="sng">
            <a:solidFill>
              <a:schemeClr val="dk2"/>
            </a:solidFill>
            <a:prstDash val="solid"/>
            <a:round/>
            <a:headEnd type="none" w="med" len="med"/>
            <a:tailEnd type="none" w="med" len="med"/>
          </a:ln>
        </p:spPr>
      </p:cxnSp>
      <p:cxnSp>
        <p:nvCxnSpPr>
          <p:cNvPr id="4713" name="Google Shape;4713;p126"/>
          <p:cNvCxnSpPr/>
          <p:nvPr/>
        </p:nvCxnSpPr>
        <p:spPr>
          <a:xfrm>
            <a:off x="3132160" y="1105225"/>
            <a:ext cx="309900" cy="0"/>
          </a:xfrm>
          <a:prstGeom prst="straightConnector1">
            <a:avLst/>
          </a:prstGeom>
          <a:noFill/>
          <a:ln w="9525" cap="flat" cmpd="sng">
            <a:solidFill>
              <a:schemeClr val="dk2"/>
            </a:solidFill>
            <a:prstDash val="solid"/>
            <a:round/>
            <a:headEnd type="none" w="med" len="med"/>
            <a:tailEnd type="triangle" w="med" len="med"/>
          </a:ln>
        </p:spPr>
      </p:cxnSp>
      <p:sp>
        <p:nvSpPr>
          <p:cNvPr id="4714" name="Google Shape;4714;p126"/>
          <p:cNvSpPr/>
          <p:nvPr/>
        </p:nvSpPr>
        <p:spPr>
          <a:xfrm>
            <a:off x="6454150" y="23952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Lower Affine</a:t>
            </a:r>
            <a:endParaRPr dirty="0"/>
          </a:p>
        </p:txBody>
      </p:sp>
      <p:sp>
        <p:nvSpPr>
          <p:cNvPr id="4715" name="Google Shape;4715;p126"/>
          <p:cNvSpPr/>
          <p:nvPr/>
        </p:nvSpPr>
        <p:spPr>
          <a:xfrm>
            <a:off x="6454275" y="31459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Convert SCF to CF</a:t>
            </a:r>
            <a:endParaRPr dirty="0"/>
          </a:p>
        </p:txBody>
      </p:sp>
      <p:cxnSp>
        <p:nvCxnSpPr>
          <p:cNvPr id="4716" name="Google Shape;4716;p126"/>
          <p:cNvCxnSpPr/>
          <p:nvPr/>
        </p:nvCxnSpPr>
        <p:spPr>
          <a:xfrm>
            <a:off x="7711450" y="2831775"/>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17" name="Google Shape;4717;p126"/>
          <p:cNvCxnSpPr>
            <a:endCxn id="4718" idx="0"/>
          </p:cNvCxnSpPr>
          <p:nvPr/>
        </p:nvCxnSpPr>
        <p:spPr>
          <a:xfrm>
            <a:off x="7711575" y="3582450"/>
            <a:ext cx="0" cy="307200"/>
          </a:xfrm>
          <a:prstGeom prst="straightConnector1">
            <a:avLst/>
          </a:prstGeom>
          <a:noFill/>
          <a:ln w="9525" cap="flat" cmpd="sng">
            <a:solidFill>
              <a:schemeClr val="dk2"/>
            </a:solidFill>
            <a:prstDash val="solid"/>
            <a:round/>
            <a:headEnd type="none" w="med" len="med"/>
            <a:tailEnd type="triangle" w="med" len="med"/>
          </a:ln>
        </p:spPr>
      </p:cxnSp>
      <p:sp>
        <p:nvSpPr>
          <p:cNvPr id="4719" name="Google Shape;4719;p126"/>
          <p:cNvSpPr/>
          <p:nvPr/>
        </p:nvSpPr>
        <p:spPr>
          <a:xfrm>
            <a:off x="3442175" y="4633200"/>
            <a:ext cx="2514600" cy="436500"/>
          </a:xfrm>
          <a:prstGeom prst="roundRect">
            <a:avLst/>
          </a:prstGeom>
          <a:solidFill>
            <a:schemeClr val="accent2"/>
          </a:solidFill>
          <a:ln w="9525" cap="flat" cmpd="sng">
            <a:solidFill>
              <a:schemeClr val="dk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Promote Buffers to Stack</a:t>
            </a:r>
            <a:endParaRPr dirty="0">
              <a:solidFill>
                <a:schemeClr val="lt1"/>
              </a:solidFill>
            </a:endParaRPr>
          </a:p>
        </p:txBody>
      </p:sp>
      <p:cxnSp>
        <p:nvCxnSpPr>
          <p:cNvPr id="4720" name="Google Shape;4720;p126"/>
          <p:cNvCxnSpPr/>
          <p:nvPr/>
        </p:nvCxnSpPr>
        <p:spPr>
          <a:xfrm>
            <a:off x="4699475" y="4319075"/>
            <a:ext cx="0" cy="307200"/>
          </a:xfrm>
          <a:prstGeom prst="straightConnector1">
            <a:avLst/>
          </a:prstGeom>
          <a:noFill/>
          <a:ln w="9525" cap="flat" cmpd="sng">
            <a:solidFill>
              <a:schemeClr val="dk2"/>
            </a:solidFill>
            <a:prstDash val="solid"/>
            <a:round/>
            <a:headEnd type="none" w="med" len="med"/>
            <a:tailEnd type="triangle" w="med" len="med"/>
          </a:ln>
          <a:effectLst>
            <a:outerShdw blurRad="63500" sx="102000" sy="102000" algn="ctr" rotWithShape="0">
              <a:prstClr val="black">
                <a:alpha val="40000"/>
              </a:prstClr>
            </a:outerShdw>
          </a:effectLst>
        </p:spPr>
      </p:cxnSp>
      <p:cxnSp>
        <p:nvCxnSpPr>
          <p:cNvPr id="4721" name="Google Shape;4721;p126"/>
          <p:cNvCxnSpPr/>
          <p:nvPr/>
        </p:nvCxnSpPr>
        <p:spPr>
          <a:xfrm>
            <a:off x="5956786" y="4851450"/>
            <a:ext cx="260700" cy="0"/>
          </a:xfrm>
          <a:prstGeom prst="straightConnector1">
            <a:avLst/>
          </a:prstGeom>
          <a:noFill/>
          <a:ln w="9525" cap="flat" cmpd="sng">
            <a:solidFill>
              <a:schemeClr val="dk2"/>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4722" name="Google Shape;4722;p126"/>
          <p:cNvCxnSpPr/>
          <p:nvPr/>
        </p:nvCxnSpPr>
        <p:spPr>
          <a:xfrm rot="10800000" flipH="1">
            <a:off x="6217425" y="2569400"/>
            <a:ext cx="300" cy="2284500"/>
          </a:xfrm>
          <a:prstGeom prst="straightConnector1">
            <a:avLst/>
          </a:prstGeom>
          <a:noFill/>
          <a:ln w="9525" cap="flat" cmpd="sng">
            <a:solidFill>
              <a:schemeClr val="dk2"/>
            </a:solidFill>
            <a:prstDash val="solid"/>
            <a:round/>
            <a:headEnd type="none" w="med" len="med"/>
            <a:tailEnd type="none" w="med" len="med"/>
          </a:ln>
          <a:effectLst>
            <a:outerShdw blurRad="63500" sx="102000" sy="102000" algn="ctr" rotWithShape="0">
              <a:prstClr val="black">
                <a:alpha val="40000"/>
              </a:prstClr>
            </a:outerShdw>
          </a:effectLst>
        </p:spPr>
      </p:cxnSp>
      <p:cxnSp>
        <p:nvCxnSpPr>
          <p:cNvPr id="4723" name="Google Shape;4723;p126"/>
          <p:cNvCxnSpPr/>
          <p:nvPr/>
        </p:nvCxnSpPr>
        <p:spPr>
          <a:xfrm>
            <a:off x="6216675" y="2571750"/>
            <a:ext cx="236400" cy="0"/>
          </a:xfrm>
          <a:prstGeom prst="straightConnector1">
            <a:avLst/>
          </a:prstGeom>
          <a:noFill/>
          <a:ln w="9525" cap="flat" cmpd="sng">
            <a:solidFill>
              <a:schemeClr val="dk2"/>
            </a:solidFill>
            <a:prstDash val="solid"/>
            <a:round/>
            <a:headEnd type="none" w="med" len="med"/>
            <a:tailEnd type="stealth" w="med" len="med"/>
          </a:ln>
        </p:spPr>
      </p:cxnSp>
      <p:sp>
        <p:nvSpPr>
          <p:cNvPr id="4724" name="Google Shape;4724;p126"/>
          <p:cNvSpPr/>
          <p:nvPr/>
        </p:nvSpPr>
        <p:spPr>
          <a:xfrm>
            <a:off x="3298425" y="826225"/>
            <a:ext cx="2793300" cy="4317300"/>
          </a:xfrm>
          <a:prstGeom prst="rect">
            <a:avLst/>
          </a:prstGeom>
          <a:noFill/>
          <a:ln w="38100" cap="flat" cmpd="sng">
            <a:solidFill>
              <a:schemeClr val="accent3"/>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725" name="Google Shape;4725;p126"/>
          <p:cNvSpPr txBox="1"/>
          <p:nvPr/>
        </p:nvSpPr>
        <p:spPr>
          <a:xfrm>
            <a:off x="260505" y="1034678"/>
            <a:ext cx="2557492" cy="919367"/>
          </a:xfrm>
          <a:prstGeom prst="round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rPr>
              <a:t>New order of optimizations performed by SODA at affine dialect</a:t>
            </a:r>
            <a:endParaRPr dirty="0">
              <a:solidFill>
                <a:schemeClr val="lt1"/>
              </a:solidFill>
            </a:endParaRPr>
          </a:p>
        </p:txBody>
      </p:sp>
      <p:cxnSp>
        <p:nvCxnSpPr>
          <p:cNvPr id="4726" name="Google Shape;4726;p126"/>
          <p:cNvCxnSpPr>
            <a:cxnSpLocks/>
            <a:stCxn id="4725" idx="3"/>
          </p:cNvCxnSpPr>
          <p:nvPr/>
        </p:nvCxnSpPr>
        <p:spPr>
          <a:xfrm>
            <a:off x="2817997" y="1494362"/>
            <a:ext cx="488999" cy="0"/>
          </a:xfrm>
          <a:prstGeom prst="straightConnector1">
            <a:avLst/>
          </a:prstGeom>
          <a:noFill/>
          <a:ln w="19050" cap="flat" cmpd="sng">
            <a:solidFill>
              <a:schemeClr val="accent3"/>
            </a:solidFill>
            <a:prstDash val="solid"/>
            <a:round/>
            <a:headEnd type="triangle" w="med" len="med"/>
            <a:tailEnd type="none" w="med" len="med"/>
          </a:ln>
        </p:spPr>
      </p:cxnSp>
      <p:sp>
        <p:nvSpPr>
          <p:cNvPr id="4727" name="Google Shape;4727;p126"/>
          <p:cNvSpPr txBox="1"/>
          <p:nvPr/>
        </p:nvSpPr>
        <p:spPr>
          <a:xfrm>
            <a:off x="6402125" y="826225"/>
            <a:ext cx="2674200" cy="681004"/>
          </a:xfrm>
          <a:prstGeom prst="round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rPr>
              <a:t>Gold color highlight indicates loop optimization</a:t>
            </a:r>
            <a:endParaRPr dirty="0">
              <a:solidFill>
                <a:schemeClr val="dk1"/>
              </a:solidFill>
            </a:endParaRPr>
          </a:p>
        </p:txBody>
      </p:sp>
      <p:sp>
        <p:nvSpPr>
          <p:cNvPr id="4728" name="Google Shape;4728;p126"/>
          <p:cNvSpPr txBox="1"/>
          <p:nvPr/>
        </p:nvSpPr>
        <p:spPr>
          <a:xfrm>
            <a:off x="6402125" y="1610750"/>
            <a:ext cx="2674200" cy="615600"/>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Maroon color highlight indicates non-loop optimization</a:t>
            </a:r>
            <a:endParaRPr dirty="0">
              <a:solidFill>
                <a:schemeClr val="lt1"/>
              </a:solidFill>
            </a:endParaRPr>
          </a:p>
        </p:txBody>
      </p:sp>
    </p:spTree>
    <p:extLst>
      <p:ext uri="{BB962C8B-B14F-4D97-AF65-F5344CB8AC3E}">
        <p14:creationId xmlns:p14="http://schemas.microsoft.com/office/powerpoint/2010/main" val="26767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9"/>
                                        </p:tgtEl>
                                        <p:attrNameLst>
                                          <p:attrName>style.visibility</p:attrName>
                                        </p:attrNameLst>
                                      </p:cBhvr>
                                      <p:to>
                                        <p:strVal val="visible"/>
                                      </p:to>
                                    </p:set>
                                    <p:animEffect transition="in" filter="fade">
                                      <p:cBhvr>
                                        <p:cTn id="7" dur="500"/>
                                        <p:tgtEl>
                                          <p:spTgt spid="46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97"/>
                                        </p:tgtEl>
                                        <p:attrNameLst>
                                          <p:attrName>style.visibility</p:attrName>
                                        </p:attrNameLst>
                                      </p:cBhvr>
                                      <p:to>
                                        <p:strVal val="visible"/>
                                      </p:to>
                                    </p:set>
                                    <p:animEffect transition="in" filter="fade">
                                      <p:cBhvr>
                                        <p:cTn id="10" dur="500"/>
                                        <p:tgtEl>
                                          <p:spTgt spid="4697"/>
                                        </p:tgtEl>
                                      </p:cBhvr>
                                    </p:animEffect>
                                  </p:childTnLst>
                                </p:cTn>
                              </p:par>
                              <p:par>
                                <p:cTn id="11" presetID="10" presetClass="entr" presetSubtype="0" fill="hold" nodeType="withEffect">
                                  <p:stCondLst>
                                    <p:cond delay="0"/>
                                  </p:stCondLst>
                                  <p:childTnLst>
                                    <p:set>
                                      <p:cBhvr>
                                        <p:cTn id="12" dur="1" fill="hold">
                                          <p:stCondLst>
                                            <p:cond delay="0"/>
                                          </p:stCondLst>
                                        </p:cTn>
                                        <p:tgtEl>
                                          <p:spTgt spid="4701"/>
                                        </p:tgtEl>
                                        <p:attrNameLst>
                                          <p:attrName>style.visibility</p:attrName>
                                        </p:attrNameLst>
                                      </p:cBhvr>
                                      <p:to>
                                        <p:strVal val="visible"/>
                                      </p:to>
                                    </p:set>
                                    <p:animEffect transition="in" filter="fade">
                                      <p:cBhvr>
                                        <p:cTn id="13" dur="500"/>
                                        <p:tgtEl>
                                          <p:spTgt spid="47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98"/>
                                        </p:tgtEl>
                                        <p:attrNameLst>
                                          <p:attrName>style.visibility</p:attrName>
                                        </p:attrNameLst>
                                      </p:cBhvr>
                                      <p:to>
                                        <p:strVal val="visible"/>
                                      </p:to>
                                    </p:set>
                                    <p:animEffect transition="in" filter="fade">
                                      <p:cBhvr>
                                        <p:cTn id="16" dur="500"/>
                                        <p:tgtEl>
                                          <p:spTgt spid="46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25"/>
                                        </p:tgtEl>
                                        <p:attrNameLst>
                                          <p:attrName>style.visibility</p:attrName>
                                        </p:attrNameLst>
                                      </p:cBhvr>
                                      <p:to>
                                        <p:strVal val="visible"/>
                                      </p:to>
                                    </p:set>
                                    <p:animEffect transition="in" filter="fade">
                                      <p:cBhvr>
                                        <p:cTn id="21" dur="500"/>
                                        <p:tgtEl>
                                          <p:spTgt spid="4725"/>
                                        </p:tgtEl>
                                      </p:cBhvr>
                                    </p:animEffect>
                                  </p:childTnLst>
                                </p:cTn>
                              </p:par>
                              <p:par>
                                <p:cTn id="22" presetID="10" presetClass="entr" presetSubtype="0" fill="hold" nodeType="withEffect">
                                  <p:stCondLst>
                                    <p:cond delay="0"/>
                                  </p:stCondLst>
                                  <p:childTnLst>
                                    <p:set>
                                      <p:cBhvr>
                                        <p:cTn id="23" dur="1" fill="hold">
                                          <p:stCondLst>
                                            <p:cond delay="0"/>
                                          </p:stCondLst>
                                        </p:cTn>
                                        <p:tgtEl>
                                          <p:spTgt spid="4726"/>
                                        </p:tgtEl>
                                        <p:attrNameLst>
                                          <p:attrName>style.visibility</p:attrName>
                                        </p:attrNameLst>
                                      </p:cBhvr>
                                      <p:to>
                                        <p:strVal val="visible"/>
                                      </p:to>
                                    </p:set>
                                    <p:animEffect transition="in" filter="fade">
                                      <p:cBhvr>
                                        <p:cTn id="24" dur="500"/>
                                        <p:tgtEl>
                                          <p:spTgt spid="4726"/>
                                        </p:tgtEl>
                                      </p:cBhvr>
                                    </p:animEffect>
                                  </p:childTnLst>
                                </p:cTn>
                              </p:par>
                              <p:par>
                                <p:cTn id="25" presetID="10" presetClass="entr" presetSubtype="0" fill="hold" nodeType="withEffect">
                                  <p:stCondLst>
                                    <p:cond delay="0"/>
                                  </p:stCondLst>
                                  <p:childTnLst>
                                    <p:set>
                                      <p:cBhvr>
                                        <p:cTn id="26" dur="1" fill="hold">
                                          <p:stCondLst>
                                            <p:cond delay="0"/>
                                          </p:stCondLst>
                                        </p:cTn>
                                        <p:tgtEl>
                                          <p:spTgt spid="4712"/>
                                        </p:tgtEl>
                                        <p:attrNameLst>
                                          <p:attrName>style.visibility</p:attrName>
                                        </p:attrNameLst>
                                      </p:cBhvr>
                                      <p:to>
                                        <p:strVal val="visible"/>
                                      </p:to>
                                    </p:set>
                                    <p:animEffect transition="in" filter="fade">
                                      <p:cBhvr>
                                        <p:cTn id="27" dur="500"/>
                                        <p:tgtEl>
                                          <p:spTgt spid="4712"/>
                                        </p:tgtEl>
                                      </p:cBhvr>
                                    </p:animEffect>
                                  </p:childTnLst>
                                </p:cTn>
                              </p:par>
                              <p:par>
                                <p:cTn id="28" presetID="10" presetClass="entr" presetSubtype="0" fill="hold" nodeType="withEffect">
                                  <p:stCondLst>
                                    <p:cond delay="0"/>
                                  </p:stCondLst>
                                  <p:childTnLst>
                                    <p:set>
                                      <p:cBhvr>
                                        <p:cTn id="29" dur="1" fill="hold">
                                          <p:stCondLst>
                                            <p:cond delay="0"/>
                                          </p:stCondLst>
                                        </p:cTn>
                                        <p:tgtEl>
                                          <p:spTgt spid="4713"/>
                                        </p:tgtEl>
                                        <p:attrNameLst>
                                          <p:attrName>style.visibility</p:attrName>
                                        </p:attrNameLst>
                                      </p:cBhvr>
                                      <p:to>
                                        <p:strVal val="visible"/>
                                      </p:to>
                                    </p:set>
                                    <p:animEffect transition="in" filter="fade">
                                      <p:cBhvr>
                                        <p:cTn id="30" dur="500"/>
                                        <p:tgtEl>
                                          <p:spTgt spid="4713"/>
                                        </p:tgtEl>
                                      </p:cBhvr>
                                    </p:animEffect>
                                  </p:childTnLst>
                                </p:cTn>
                              </p:par>
                              <p:par>
                                <p:cTn id="31" presetID="10" presetClass="entr" presetSubtype="0" fill="hold" nodeType="withEffect">
                                  <p:stCondLst>
                                    <p:cond delay="0"/>
                                  </p:stCondLst>
                                  <p:childTnLst>
                                    <p:set>
                                      <p:cBhvr>
                                        <p:cTn id="32" dur="1" fill="hold">
                                          <p:stCondLst>
                                            <p:cond delay="0"/>
                                          </p:stCondLst>
                                        </p:cTn>
                                        <p:tgtEl>
                                          <p:spTgt spid="4711"/>
                                        </p:tgtEl>
                                        <p:attrNameLst>
                                          <p:attrName>style.visibility</p:attrName>
                                        </p:attrNameLst>
                                      </p:cBhvr>
                                      <p:to>
                                        <p:strVal val="visible"/>
                                      </p:to>
                                    </p:set>
                                    <p:animEffect transition="in" filter="fade">
                                      <p:cBhvr>
                                        <p:cTn id="33" dur="500"/>
                                        <p:tgtEl>
                                          <p:spTgt spid="47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6"/>
                                        </p:tgtEl>
                                        <p:attrNameLst>
                                          <p:attrName>style.visibility</p:attrName>
                                        </p:attrNameLst>
                                      </p:cBhvr>
                                      <p:to>
                                        <p:strVal val="visible"/>
                                      </p:to>
                                    </p:set>
                                    <p:animEffect transition="in" filter="fade">
                                      <p:cBhvr>
                                        <p:cTn id="36" dur="500"/>
                                        <p:tgtEl>
                                          <p:spTgt spid="4706"/>
                                        </p:tgtEl>
                                      </p:cBhvr>
                                    </p:animEffect>
                                  </p:childTnLst>
                                </p:cTn>
                              </p:par>
                              <p:par>
                                <p:cTn id="37" presetID="10" presetClass="entr" presetSubtype="0" fill="hold" nodeType="withEffect">
                                  <p:stCondLst>
                                    <p:cond delay="0"/>
                                  </p:stCondLst>
                                  <p:childTnLst>
                                    <p:set>
                                      <p:cBhvr>
                                        <p:cTn id="38" dur="1" fill="hold">
                                          <p:stCondLst>
                                            <p:cond delay="0"/>
                                          </p:stCondLst>
                                        </p:cTn>
                                        <p:tgtEl>
                                          <p:spTgt spid="4707"/>
                                        </p:tgtEl>
                                        <p:attrNameLst>
                                          <p:attrName>style.visibility</p:attrName>
                                        </p:attrNameLst>
                                      </p:cBhvr>
                                      <p:to>
                                        <p:strVal val="visible"/>
                                      </p:to>
                                    </p:set>
                                    <p:animEffect transition="in" filter="fade">
                                      <p:cBhvr>
                                        <p:cTn id="39" dur="500"/>
                                        <p:tgtEl>
                                          <p:spTgt spid="470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2"/>
                                        </p:tgtEl>
                                        <p:attrNameLst>
                                          <p:attrName>style.visibility</p:attrName>
                                        </p:attrNameLst>
                                      </p:cBhvr>
                                      <p:to>
                                        <p:strVal val="visible"/>
                                      </p:to>
                                    </p:set>
                                    <p:animEffect transition="in" filter="fade">
                                      <p:cBhvr>
                                        <p:cTn id="42" dur="500"/>
                                        <p:tgtEl>
                                          <p:spTgt spid="4702"/>
                                        </p:tgtEl>
                                      </p:cBhvr>
                                    </p:animEffect>
                                  </p:childTnLst>
                                </p:cTn>
                              </p:par>
                              <p:par>
                                <p:cTn id="43" presetID="10" presetClass="entr" presetSubtype="0" fill="hold" nodeType="withEffect">
                                  <p:stCondLst>
                                    <p:cond delay="0"/>
                                  </p:stCondLst>
                                  <p:childTnLst>
                                    <p:set>
                                      <p:cBhvr>
                                        <p:cTn id="44" dur="1" fill="hold">
                                          <p:stCondLst>
                                            <p:cond delay="0"/>
                                          </p:stCondLst>
                                        </p:cTn>
                                        <p:tgtEl>
                                          <p:spTgt spid="4708"/>
                                        </p:tgtEl>
                                        <p:attrNameLst>
                                          <p:attrName>style.visibility</p:attrName>
                                        </p:attrNameLst>
                                      </p:cBhvr>
                                      <p:to>
                                        <p:strVal val="visible"/>
                                      </p:to>
                                    </p:set>
                                    <p:animEffect transition="in" filter="fade">
                                      <p:cBhvr>
                                        <p:cTn id="45" dur="500"/>
                                        <p:tgtEl>
                                          <p:spTgt spid="470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gtEl>
                                        <p:attrNameLst>
                                          <p:attrName>style.visibility</p:attrName>
                                        </p:attrNameLst>
                                      </p:cBhvr>
                                      <p:to>
                                        <p:strVal val="visible"/>
                                      </p:to>
                                    </p:set>
                                    <p:animEffect transition="in" filter="fade">
                                      <p:cBhvr>
                                        <p:cTn id="48" dur="500"/>
                                        <p:tgtEl>
                                          <p:spTgt spid="4703"/>
                                        </p:tgtEl>
                                      </p:cBhvr>
                                    </p:animEffect>
                                  </p:childTnLst>
                                </p:cTn>
                              </p:par>
                              <p:par>
                                <p:cTn id="49" presetID="10" presetClass="entr" presetSubtype="0" fill="hold" nodeType="withEffect">
                                  <p:stCondLst>
                                    <p:cond delay="0"/>
                                  </p:stCondLst>
                                  <p:childTnLst>
                                    <p:set>
                                      <p:cBhvr>
                                        <p:cTn id="50" dur="1" fill="hold">
                                          <p:stCondLst>
                                            <p:cond delay="0"/>
                                          </p:stCondLst>
                                        </p:cTn>
                                        <p:tgtEl>
                                          <p:spTgt spid="4709"/>
                                        </p:tgtEl>
                                        <p:attrNameLst>
                                          <p:attrName>style.visibility</p:attrName>
                                        </p:attrNameLst>
                                      </p:cBhvr>
                                      <p:to>
                                        <p:strVal val="visible"/>
                                      </p:to>
                                    </p:set>
                                    <p:animEffect transition="in" filter="fade">
                                      <p:cBhvr>
                                        <p:cTn id="51" dur="500"/>
                                        <p:tgtEl>
                                          <p:spTgt spid="47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4"/>
                                        </p:tgtEl>
                                        <p:attrNameLst>
                                          <p:attrName>style.visibility</p:attrName>
                                        </p:attrNameLst>
                                      </p:cBhvr>
                                      <p:to>
                                        <p:strVal val="visible"/>
                                      </p:to>
                                    </p:set>
                                    <p:animEffect transition="in" filter="fade">
                                      <p:cBhvr>
                                        <p:cTn id="54" dur="500"/>
                                        <p:tgtEl>
                                          <p:spTgt spid="4704"/>
                                        </p:tgtEl>
                                      </p:cBhvr>
                                    </p:animEffect>
                                  </p:childTnLst>
                                </p:cTn>
                              </p:par>
                              <p:par>
                                <p:cTn id="55" presetID="10" presetClass="entr" presetSubtype="0" fill="hold" nodeType="withEffect">
                                  <p:stCondLst>
                                    <p:cond delay="0"/>
                                  </p:stCondLst>
                                  <p:childTnLst>
                                    <p:set>
                                      <p:cBhvr>
                                        <p:cTn id="56" dur="1" fill="hold">
                                          <p:stCondLst>
                                            <p:cond delay="0"/>
                                          </p:stCondLst>
                                        </p:cTn>
                                        <p:tgtEl>
                                          <p:spTgt spid="4710"/>
                                        </p:tgtEl>
                                        <p:attrNameLst>
                                          <p:attrName>style.visibility</p:attrName>
                                        </p:attrNameLst>
                                      </p:cBhvr>
                                      <p:to>
                                        <p:strVal val="visible"/>
                                      </p:to>
                                    </p:set>
                                    <p:animEffect transition="in" filter="fade">
                                      <p:cBhvr>
                                        <p:cTn id="57" dur="500"/>
                                        <p:tgtEl>
                                          <p:spTgt spid="47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5"/>
                                        </p:tgtEl>
                                        <p:attrNameLst>
                                          <p:attrName>style.visibility</p:attrName>
                                        </p:attrNameLst>
                                      </p:cBhvr>
                                      <p:to>
                                        <p:strVal val="visible"/>
                                      </p:to>
                                    </p:set>
                                    <p:animEffect transition="in" filter="fade">
                                      <p:cBhvr>
                                        <p:cTn id="60" dur="500"/>
                                        <p:tgtEl>
                                          <p:spTgt spid="4705"/>
                                        </p:tgtEl>
                                      </p:cBhvr>
                                    </p:animEffect>
                                  </p:childTnLst>
                                </p:cTn>
                              </p:par>
                              <p:par>
                                <p:cTn id="61" presetID="10" presetClass="entr" presetSubtype="0" fill="hold" nodeType="withEffect">
                                  <p:stCondLst>
                                    <p:cond delay="0"/>
                                  </p:stCondLst>
                                  <p:childTnLst>
                                    <p:set>
                                      <p:cBhvr>
                                        <p:cTn id="62" dur="1" fill="hold">
                                          <p:stCondLst>
                                            <p:cond delay="0"/>
                                          </p:stCondLst>
                                        </p:cTn>
                                        <p:tgtEl>
                                          <p:spTgt spid="4720"/>
                                        </p:tgtEl>
                                        <p:attrNameLst>
                                          <p:attrName>style.visibility</p:attrName>
                                        </p:attrNameLst>
                                      </p:cBhvr>
                                      <p:to>
                                        <p:strVal val="visible"/>
                                      </p:to>
                                    </p:set>
                                    <p:animEffect transition="in" filter="fade">
                                      <p:cBhvr>
                                        <p:cTn id="63" dur="500"/>
                                        <p:tgtEl>
                                          <p:spTgt spid="47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19"/>
                                        </p:tgtEl>
                                        <p:attrNameLst>
                                          <p:attrName>style.visibility</p:attrName>
                                        </p:attrNameLst>
                                      </p:cBhvr>
                                      <p:to>
                                        <p:strVal val="visible"/>
                                      </p:to>
                                    </p:set>
                                    <p:animEffect transition="in" filter="fade">
                                      <p:cBhvr>
                                        <p:cTn id="66" dur="500"/>
                                        <p:tgtEl>
                                          <p:spTgt spid="47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24"/>
                                        </p:tgtEl>
                                        <p:attrNameLst>
                                          <p:attrName>style.visibility</p:attrName>
                                        </p:attrNameLst>
                                      </p:cBhvr>
                                      <p:to>
                                        <p:strVal val="visible"/>
                                      </p:to>
                                    </p:set>
                                    <p:animEffect transition="in" filter="fade">
                                      <p:cBhvr>
                                        <p:cTn id="69" dur="500"/>
                                        <p:tgtEl>
                                          <p:spTgt spid="47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727"/>
                                        </p:tgtEl>
                                        <p:attrNameLst>
                                          <p:attrName>style.visibility</p:attrName>
                                        </p:attrNameLst>
                                      </p:cBhvr>
                                      <p:to>
                                        <p:strVal val="visible"/>
                                      </p:to>
                                    </p:set>
                                    <p:animEffect transition="in" filter="fade">
                                      <p:cBhvr>
                                        <p:cTn id="72" dur="500"/>
                                        <p:tgtEl>
                                          <p:spTgt spid="47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28"/>
                                        </p:tgtEl>
                                        <p:attrNameLst>
                                          <p:attrName>style.visibility</p:attrName>
                                        </p:attrNameLst>
                                      </p:cBhvr>
                                      <p:to>
                                        <p:strVal val="visible"/>
                                      </p:to>
                                    </p:set>
                                    <p:animEffect transition="in" filter="fade">
                                      <p:cBhvr>
                                        <p:cTn id="75" dur="500"/>
                                        <p:tgtEl>
                                          <p:spTgt spid="472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721"/>
                                        </p:tgtEl>
                                        <p:attrNameLst>
                                          <p:attrName>style.visibility</p:attrName>
                                        </p:attrNameLst>
                                      </p:cBhvr>
                                      <p:to>
                                        <p:strVal val="visible"/>
                                      </p:to>
                                    </p:set>
                                    <p:animEffect transition="in" filter="fade">
                                      <p:cBhvr>
                                        <p:cTn id="80" dur="500"/>
                                        <p:tgtEl>
                                          <p:spTgt spid="4721"/>
                                        </p:tgtEl>
                                      </p:cBhvr>
                                    </p:animEffect>
                                  </p:childTnLst>
                                </p:cTn>
                              </p:par>
                              <p:par>
                                <p:cTn id="81" presetID="10" presetClass="entr" presetSubtype="0" fill="hold" nodeType="withEffect">
                                  <p:stCondLst>
                                    <p:cond delay="0"/>
                                  </p:stCondLst>
                                  <p:childTnLst>
                                    <p:set>
                                      <p:cBhvr>
                                        <p:cTn id="82" dur="1" fill="hold">
                                          <p:stCondLst>
                                            <p:cond delay="0"/>
                                          </p:stCondLst>
                                        </p:cTn>
                                        <p:tgtEl>
                                          <p:spTgt spid="4722"/>
                                        </p:tgtEl>
                                        <p:attrNameLst>
                                          <p:attrName>style.visibility</p:attrName>
                                        </p:attrNameLst>
                                      </p:cBhvr>
                                      <p:to>
                                        <p:strVal val="visible"/>
                                      </p:to>
                                    </p:set>
                                    <p:animEffect transition="in" filter="fade">
                                      <p:cBhvr>
                                        <p:cTn id="83" dur="500"/>
                                        <p:tgtEl>
                                          <p:spTgt spid="4722"/>
                                        </p:tgtEl>
                                      </p:cBhvr>
                                    </p:animEffect>
                                  </p:childTnLst>
                                </p:cTn>
                              </p:par>
                              <p:par>
                                <p:cTn id="84" presetID="10" presetClass="entr" presetSubtype="0" fill="hold" nodeType="withEffect">
                                  <p:stCondLst>
                                    <p:cond delay="0"/>
                                  </p:stCondLst>
                                  <p:childTnLst>
                                    <p:set>
                                      <p:cBhvr>
                                        <p:cTn id="85" dur="1" fill="hold">
                                          <p:stCondLst>
                                            <p:cond delay="0"/>
                                          </p:stCondLst>
                                        </p:cTn>
                                        <p:tgtEl>
                                          <p:spTgt spid="4723"/>
                                        </p:tgtEl>
                                        <p:attrNameLst>
                                          <p:attrName>style.visibility</p:attrName>
                                        </p:attrNameLst>
                                      </p:cBhvr>
                                      <p:to>
                                        <p:strVal val="visible"/>
                                      </p:to>
                                    </p:set>
                                    <p:animEffect transition="in" filter="fade">
                                      <p:cBhvr>
                                        <p:cTn id="86" dur="500"/>
                                        <p:tgtEl>
                                          <p:spTgt spid="47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714"/>
                                        </p:tgtEl>
                                        <p:attrNameLst>
                                          <p:attrName>style.visibility</p:attrName>
                                        </p:attrNameLst>
                                      </p:cBhvr>
                                      <p:to>
                                        <p:strVal val="visible"/>
                                      </p:to>
                                    </p:set>
                                    <p:animEffect transition="in" filter="fade">
                                      <p:cBhvr>
                                        <p:cTn id="89" dur="500"/>
                                        <p:tgtEl>
                                          <p:spTgt spid="4714"/>
                                        </p:tgtEl>
                                      </p:cBhvr>
                                    </p:animEffect>
                                  </p:childTnLst>
                                </p:cTn>
                              </p:par>
                              <p:par>
                                <p:cTn id="90" presetID="10" presetClass="entr" presetSubtype="0" fill="hold" nodeType="withEffect">
                                  <p:stCondLst>
                                    <p:cond delay="0"/>
                                  </p:stCondLst>
                                  <p:childTnLst>
                                    <p:set>
                                      <p:cBhvr>
                                        <p:cTn id="91" dur="1" fill="hold">
                                          <p:stCondLst>
                                            <p:cond delay="0"/>
                                          </p:stCondLst>
                                        </p:cTn>
                                        <p:tgtEl>
                                          <p:spTgt spid="4716"/>
                                        </p:tgtEl>
                                        <p:attrNameLst>
                                          <p:attrName>style.visibility</p:attrName>
                                        </p:attrNameLst>
                                      </p:cBhvr>
                                      <p:to>
                                        <p:strVal val="visible"/>
                                      </p:to>
                                    </p:set>
                                    <p:animEffect transition="in" filter="fade">
                                      <p:cBhvr>
                                        <p:cTn id="92" dur="500"/>
                                        <p:tgtEl>
                                          <p:spTgt spid="47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715"/>
                                        </p:tgtEl>
                                        <p:attrNameLst>
                                          <p:attrName>style.visibility</p:attrName>
                                        </p:attrNameLst>
                                      </p:cBhvr>
                                      <p:to>
                                        <p:strVal val="visible"/>
                                      </p:to>
                                    </p:set>
                                    <p:animEffect transition="in" filter="fade">
                                      <p:cBhvr>
                                        <p:cTn id="95" dur="500"/>
                                        <p:tgtEl>
                                          <p:spTgt spid="4715"/>
                                        </p:tgtEl>
                                      </p:cBhvr>
                                    </p:animEffect>
                                  </p:childTnLst>
                                </p:cTn>
                              </p:par>
                              <p:par>
                                <p:cTn id="96" presetID="10" presetClass="entr" presetSubtype="0" fill="hold" nodeType="withEffect">
                                  <p:stCondLst>
                                    <p:cond delay="0"/>
                                  </p:stCondLst>
                                  <p:childTnLst>
                                    <p:set>
                                      <p:cBhvr>
                                        <p:cTn id="97" dur="1" fill="hold">
                                          <p:stCondLst>
                                            <p:cond delay="0"/>
                                          </p:stCondLst>
                                        </p:cTn>
                                        <p:tgtEl>
                                          <p:spTgt spid="4717"/>
                                        </p:tgtEl>
                                        <p:attrNameLst>
                                          <p:attrName>style.visibility</p:attrName>
                                        </p:attrNameLst>
                                      </p:cBhvr>
                                      <p:to>
                                        <p:strVal val="visible"/>
                                      </p:to>
                                    </p:set>
                                    <p:animEffect transition="in" filter="fade">
                                      <p:cBhvr>
                                        <p:cTn id="98" dur="500"/>
                                        <p:tgtEl>
                                          <p:spTgt spid="4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7" grpId="0" animBg="1"/>
      <p:bldP spid="4698" grpId="0" animBg="1"/>
      <p:bldP spid="4702" grpId="0" animBg="1"/>
      <p:bldP spid="4703" grpId="0" animBg="1"/>
      <p:bldP spid="4704" grpId="0" animBg="1"/>
      <p:bldP spid="4705" grpId="0" animBg="1"/>
      <p:bldP spid="4706" grpId="0" animBg="1"/>
      <p:bldP spid="4714" grpId="0" animBg="1"/>
      <p:bldP spid="4715" grpId="0" animBg="1"/>
      <p:bldP spid="4719" grpId="0" animBg="1"/>
      <p:bldP spid="4724" grpId="0" animBg="1"/>
      <p:bldP spid="4725" grpId="0" animBg="1"/>
      <p:bldP spid="4727" grpId="0" animBg="1"/>
      <p:bldP spid="47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3"/>
        <p:cNvGrpSpPr/>
        <p:nvPr/>
      </p:nvGrpSpPr>
      <p:grpSpPr>
        <a:xfrm>
          <a:off x="0" y="0"/>
          <a:ext cx="0" cy="0"/>
          <a:chOff x="0" y="0"/>
          <a:chExt cx="0" cy="0"/>
        </a:xfrm>
      </p:grpSpPr>
      <p:sp>
        <p:nvSpPr>
          <p:cNvPr id="4865" name="Google Shape;4865;p14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Refined SODA-OPT Pipeline for Bambu </a:t>
            </a:r>
            <a:endParaRPr dirty="0"/>
          </a:p>
        </p:txBody>
      </p:sp>
      <p:sp>
        <p:nvSpPr>
          <p:cNvPr id="3" name="Subtitle 2">
            <a:extLst>
              <a:ext uri="{FF2B5EF4-FFF2-40B4-BE49-F238E27FC236}">
                <a16:creationId xmlns:a16="http://schemas.microsoft.com/office/drawing/2014/main" id="{B4B62A01-E494-EFB4-54D5-2F51C8BCB4C0}"/>
              </a:ext>
            </a:extLst>
          </p:cNvPr>
          <p:cNvSpPr>
            <a:spLocks noGrp="1"/>
          </p:cNvSpPr>
          <p:nvPr>
            <p:ph type="subTitle" idx="2"/>
          </p:nvPr>
        </p:nvSpPr>
        <p:spPr>
          <a:xfrm>
            <a:off x="424450" y="756623"/>
            <a:ext cx="8384700" cy="283154"/>
          </a:xfrm>
        </p:spPr>
        <p:txBody>
          <a:bodyPr/>
          <a:lstStyle/>
          <a:p>
            <a:r>
              <a:rPr lang="en-IN" dirty="0"/>
              <a:t>Affine Scalar replacement</a:t>
            </a:r>
          </a:p>
        </p:txBody>
      </p:sp>
      <p:graphicFrame>
        <p:nvGraphicFramePr>
          <p:cNvPr id="24" name="Diagram 23">
            <a:extLst>
              <a:ext uri="{FF2B5EF4-FFF2-40B4-BE49-F238E27FC236}">
                <a16:creationId xmlns:a16="http://schemas.microsoft.com/office/drawing/2014/main" id="{150F26DE-0CDC-CE34-5586-A15D8FF184B2}"/>
              </a:ext>
            </a:extLst>
          </p:cNvPr>
          <p:cNvGraphicFramePr/>
          <p:nvPr>
            <p:extLst>
              <p:ext uri="{D42A27DB-BD31-4B8C-83A1-F6EECF244321}">
                <p14:modId xmlns:p14="http://schemas.microsoft.com/office/powerpoint/2010/main" val="2414211654"/>
              </p:ext>
            </p:extLst>
          </p:nvPr>
        </p:nvGraphicFramePr>
        <p:xfrm>
          <a:off x="420625" y="1182745"/>
          <a:ext cx="5664593" cy="3744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4702;p126">
            <a:extLst>
              <a:ext uri="{FF2B5EF4-FFF2-40B4-BE49-F238E27FC236}">
                <a16:creationId xmlns:a16="http://schemas.microsoft.com/office/drawing/2014/main" id="{E76CDA75-708B-6A22-9C0E-C6B75197274B}"/>
              </a:ext>
            </a:extLst>
          </p:cNvPr>
          <p:cNvSpPr/>
          <p:nvPr/>
        </p:nvSpPr>
        <p:spPr>
          <a:xfrm>
            <a:off x="6403423" y="1644600"/>
            <a:ext cx="2514600" cy="436500"/>
          </a:xfrm>
          <a:prstGeom prst="round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t>Affine Loop Tiling</a:t>
            </a:r>
          </a:p>
        </p:txBody>
      </p:sp>
      <p:sp>
        <p:nvSpPr>
          <p:cNvPr id="5" name="Google Shape;4703;p126">
            <a:extLst>
              <a:ext uri="{FF2B5EF4-FFF2-40B4-BE49-F238E27FC236}">
                <a16:creationId xmlns:a16="http://schemas.microsoft.com/office/drawing/2014/main" id="{0DF15DA3-E124-5F73-CAFC-6CB0A34AB5D8}"/>
              </a:ext>
            </a:extLst>
          </p:cNvPr>
          <p:cNvSpPr/>
          <p:nvPr/>
        </p:nvSpPr>
        <p:spPr>
          <a:xfrm>
            <a:off x="6403423" y="2395250"/>
            <a:ext cx="2514600" cy="436500"/>
          </a:xfrm>
          <a:prstGeom prst="round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solidFill>
                  <a:schemeClr val="tx2"/>
                </a:solidFill>
              </a:rPr>
              <a:t>Affine Scalar Replacement</a:t>
            </a:r>
          </a:p>
        </p:txBody>
      </p:sp>
      <p:sp>
        <p:nvSpPr>
          <p:cNvPr id="6" name="Google Shape;4704;p126">
            <a:extLst>
              <a:ext uri="{FF2B5EF4-FFF2-40B4-BE49-F238E27FC236}">
                <a16:creationId xmlns:a16="http://schemas.microsoft.com/office/drawing/2014/main" id="{7EEA9B56-18A5-B71F-11D7-94E6C7261C62}"/>
              </a:ext>
            </a:extLst>
          </p:cNvPr>
          <p:cNvSpPr/>
          <p:nvPr/>
        </p:nvSpPr>
        <p:spPr>
          <a:xfrm>
            <a:off x="6403548" y="314592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Affine Loop Unroll</a:t>
            </a:r>
          </a:p>
        </p:txBody>
      </p:sp>
      <p:sp>
        <p:nvSpPr>
          <p:cNvPr id="7" name="Google Shape;4705;p126">
            <a:extLst>
              <a:ext uri="{FF2B5EF4-FFF2-40B4-BE49-F238E27FC236}">
                <a16:creationId xmlns:a16="http://schemas.microsoft.com/office/drawing/2014/main" id="{4DE405A4-09A4-B951-6C43-A33569F1107F}"/>
              </a:ext>
            </a:extLst>
          </p:cNvPr>
          <p:cNvSpPr/>
          <p:nvPr/>
        </p:nvSpPr>
        <p:spPr>
          <a:xfrm>
            <a:off x="6403548" y="38895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tx1"/>
                </a:solidFill>
              </a:rPr>
              <a:t>Affine Data Copy Generate</a:t>
            </a:r>
          </a:p>
        </p:txBody>
      </p:sp>
      <p:sp>
        <p:nvSpPr>
          <p:cNvPr id="8" name="Google Shape;4706;p126">
            <a:extLst>
              <a:ext uri="{FF2B5EF4-FFF2-40B4-BE49-F238E27FC236}">
                <a16:creationId xmlns:a16="http://schemas.microsoft.com/office/drawing/2014/main" id="{DAC34844-82FF-5723-BF89-5D6687F535A5}"/>
              </a:ext>
            </a:extLst>
          </p:cNvPr>
          <p:cNvSpPr/>
          <p:nvPr/>
        </p:nvSpPr>
        <p:spPr>
          <a:xfrm>
            <a:off x="6403433" y="8869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Permutation</a:t>
            </a:r>
            <a:endParaRPr dirty="0"/>
          </a:p>
        </p:txBody>
      </p:sp>
      <p:cxnSp>
        <p:nvCxnSpPr>
          <p:cNvPr id="9" name="Google Shape;4707;p126">
            <a:extLst>
              <a:ext uri="{FF2B5EF4-FFF2-40B4-BE49-F238E27FC236}">
                <a16:creationId xmlns:a16="http://schemas.microsoft.com/office/drawing/2014/main" id="{660DADA3-4FD3-6FB8-9617-014A75440FBF}"/>
              </a:ext>
            </a:extLst>
          </p:cNvPr>
          <p:cNvCxnSpPr>
            <a:cxnSpLocks/>
          </p:cNvCxnSpPr>
          <p:nvPr/>
        </p:nvCxnSpPr>
        <p:spPr>
          <a:xfrm>
            <a:off x="7660733" y="1323450"/>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4708;p126">
            <a:extLst>
              <a:ext uri="{FF2B5EF4-FFF2-40B4-BE49-F238E27FC236}">
                <a16:creationId xmlns:a16="http://schemas.microsoft.com/office/drawing/2014/main" id="{BF181FF5-3680-EB71-BA31-2F332D6D255B}"/>
              </a:ext>
            </a:extLst>
          </p:cNvPr>
          <p:cNvCxnSpPr>
            <a:cxnSpLocks/>
          </p:cNvCxnSpPr>
          <p:nvPr/>
        </p:nvCxnSpPr>
        <p:spPr>
          <a:xfrm>
            <a:off x="7660723" y="20811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709;p126">
            <a:extLst>
              <a:ext uri="{FF2B5EF4-FFF2-40B4-BE49-F238E27FC236}">
                <a16:creationId xmlns:a16="http://schemas.microsoft.com/office/drawing/2014/main" id="{EBBEC95F-B7E9-8F43-EB91-28A333D9420C}"/>
              </a:ext>
            </a:extLst>
          </p:cNvPr>
          <p:cNvCxnSpPr>
            <a:cxnSpLocks/>
          </p:cNvCxnSpPr>
          <p:nvPr/>
        </p:nvCxnSpPr>
        <p:spPr>
          <a:xfrm>
            <a:off x="7660723" y="283175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4710;p126">
            <a:extLst>
              <a:ext uri="{FF2B5EF4-FFF2-40B4-BE49-F238E27FC236}">
                <a16:creationId xmlns:a16="http://schemas.microsoft.com/office/drawing/2014/main" id="{F2873D07-7BD4-C535-CFB2-A4BF9A68D0B3}"/>
              </a:ext>
            </a:extLst>
          </p:cNvPr>
          <p:cNvCxnSpPr>
            <a:cxnSpLocks/>
          </p:cNvCxnSpPr>
          <p:nvPr/>
        </p:nvCxnSpPr>
        <p:spPr>
          <a:xfrm>
            <a:off x="7660848" y="3582425"/>
            <a:ext cx="0" cy="3072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4719;p126">
            <a:extLst>
              <a:ext uri="{FF2B5EF4-FFF2-40B4-BE49-F238E27FC236}">
                <a16:creationId xmlns:a16="http://schemas.microsoft.com/office/drawing/2014/main" id="{A986016E-AC19-00F6-BEA5-4BB8317FE204}"/>
              </a:ext>
            </a:extLst>
          </p:cNvPr>
          <p:cNvSpPr/>
          <p:nvPr/>
        </p:nvSpPr>
        <p:spPr>
          <a:xfrm>
            <a:off x="6403548" y="46331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1"/>
                </a:solidFill>
              </a:rPr>
              <a:t>Promote Buffers to Stack</a:t>
            </a:r>
          </a:p>
        </p:txBody>
      </p:sp>
      <p:cxnSp>
        <p:nvCxnSpPr>
          <p:cNvPr id="16" name="Google Shape;4720;p126">
            <a:extLst>
              <a:ext uri="{FF2B5EF4-FFF2-40B4-BE49-F238E27FC236}">
                <a16:creationId xmlns:a16="http://schemas.microsoft.com/office/drawing/2014/main" id="{B96B6C77-E7C8-0E60-FE51-2C459C7710F7}"/>
              </a:ext>
            </a:extLst>
          </p:cNvPr>
          <p:cNvCxnSpPr/>
          <p:nvPr/>
        </p:nvCxnSpPr>
        <p:spPr>
          <a:xfrm>
            <a:off x="7660848" y="4319050"/>
            <a:ext cx="0" cy="307200"/>
          </a:xfrm>
          <a:prstGeom prst="straightConnector1">
            <a:avLst/>
          </a:prstGeom>
          <a:noFill/>
          <a:ln w="9525" cap="flat" cmpd="sng">
            <a:solidFill>
              <a:schemeClr val="dk2"/>
            </a:solidFill>
            <a:prstDash val="solid"/>
            <a:round/>
            <a:headEnd type="none" w="med" len="med"/>
            <a:tailEnd type="triangle" w="med" len="med"/>
          </a:ln>
        </p:spPr>
      </p:cxnSp>
      <p:sp>
        <p:nvSpPr>
          <p:cNvPr id="20" name="Google Shape;4724;p126">
            <a:extLst>
              <a:ext uri="{FF2B5EF4-FFF2-40B4-BE49-F238E27FC236}">
                <a16:creationId xmlns:a16="http://schemas.microsoft.com/office/drawing/2014/main" id="{5483A215-9BCA-590A-D912-D2C62FBE9E98}"/>
              </a:ext>
            </a:extLst>
          </p:cNvPr>
          <p:cNvSpPr/>
          <p:nvPr/>
        </p:nvSpPr>
        <p:spPr>
          <a:xfrm>
            <a:off x="6259798" y="826200"/>
            <a:ext cx="2793300" cy="43173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118723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graphicEl>
                                              <a:dgm id="{8C276ABE-F3DE-44C9-8204-174C9E0B020A}"/>
                                            </p:graphicEl>
                                          </p:spTgt>
                                        </p:tgtEl>
                                        <p:attrNameLst>
                                          <p:attrName>style.visibility</p:attrName>
                                        </p:attrNameLst>
                                      </p:cBhvr>
                                      <p:to>
                                        <p:strVal val="visible"/>
                                      </p:to>
                                    </p:set>
                                    <p:animEffect transition="in" filter="fade">
                                      <p:cBhvr>
                                        <p:cTn id="45" dur="500"/>
                                        <p:tgtEl>
                                          <p:spTgt spid="24">
                                            <p:graphicEl>
                                              <a:dgm id="{8C276ABE-F3DE-44C9-8204-174C9E0B020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4">
                                            <p:graphicEl>
                                              <a:dgm id="{AA03E84C-CD97-40DD-8CBF-EE4AC8121458}"/>
                                            </p:graphicEl>
                                          </p:spTgt>
                                        </p:tgtEl>
                                        <p:attrNameLst>
                                          <p:attrName>style.visibility</p:attrName>
                                        </p:attrNameLst>
                                      </p:cBhvr>
                                      <p:to>
                                        <p:strVal val="visible"/>
                                      </p:to>
                                    </p:set>
                                    <p:animEffect transition="in" filter="fade">
                                      <p:cBhvr>
                                        <p:cTn id="50" dur="500"/>
                                        <p:tgtEl>
                                          <p:spTgt spid="24">
                                            <p:graphicEl>
                                              <a:dgm id="{AA03E84C-CD97-40DD-8CBF-EE4AC8121458}"/>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graphicEl>
                                              <a:dgm id="{9CD97EBB-B61C-404E-8C85-F48DEBB967C2}"/>
                                            </p:graphicEl>
                                          </p:spTgt>
                                        </p:tgtEl>
                                        <p:attrNameLst>
                                          <p:attrName>style.visibility</p:attrName>
                                        </p:attrNameLst>
                                      </p:cBhvr>
                                      <p:to>
                                        <p:strVal val="visible"/>
                                      </p:to>
                                    </p:set>
                                    <p:animEffect transition="in" filter="fade">
                                      <p:cBhvr>
                                        <p:cTn id="55" dur="500"/>
                                        <p:tgtEl>
                                          <p:spTgt spid="24">
                                            <p:graphicEl>
                                              <a:dgm id="{9CD97EBB-B61C-404E-8C85-F48DEBB967C2}"/>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graphicEl>
                                              <a:dgm id="{C4E2BBF6-E041-4068-BF45-DE13462A0155}"/>
                                            </p:graphicEl>
                                          </p:spTgt>
                                        </p:tgtEl>
                                        <p:attrNameLst>
                                          <p:attrName>style.visibility</p:attrName>
                                        </p:attrNameLst>
                                      </p:cBhvr>
                                      <p:to>
                                        <p:strVal val="visible"/>
                                      </p:to>
                                    </p:set>
                                    <p:animEffect transition="in" filter="fade">
                                      <p:cBhvr>
                                        <p:cTn id="60" dur="500"/>
                                        <p:tgtEl>
                                          <p:spTgt spid="24">
                                            <p:graphicEl>
                                              <a:dgm id="{C4E2BBF6-E041-4068-BF45-DE13462A01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P spid="4" grpId="0" animBg="1"/>
      <p:bldP spid="5" grpId="0" animBg="1"/>
      <p:bldP spid="6" grpId="0" animBg="1"/>
      <p:bldP spid="7" grpId="0" animBg="1"/>
      <p:bldP spid="8" grpId="0" animBg="1"/>
      <p:bldP spid="15"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3"/>
        <p:cNvGrpSpPr/>
        <p:nvPr/>
      </p:nvGrpSpPr>
      <p:grpSpPr>
        <a:xfrm>
          <a:off x="0" y="0"/>
          <a:ext cx="0" cy="0"/>
          <a:chOff x="0" y="0"/>
          <a:chExt cx="0" cy="0"/>
        </a:xfrm>
      </p:grpSpPr>
      <p:sp>
        <p:nvSpPr>
          <p:cNvPr id="4865" name="Google Shape;4865;p14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Refined SODA-OPT Pipeline for Bambu </a:t>
            </a:r>
            <a:endParaRPr dirty="0"/>
          </a:p>
        </p:txBody>
      </p:sp>
      <p:sp>
        <p:nvSpPr>
          <p:cNvPr id="3" name="Subtitle 2">
            <a:extLst>
              <a:ext uri="{FF2B5EF4-FFF2-40B4-BE49-F238E27FC236}">
                <a16:creationId xmlns:a16="http://schemas.microsoft.com/office/drawing/2014/main" id="{63C1783C-6104-7334-5C28-EBB16D46B454}"/>
              </a:ext>
            </a:extLst>
          </p:cNvPr>
          <p:cNvSpPr>
            <a:spLocks noGrp="1"/>
          </p:cNvSpPr>
          <p:nvPr>
            <p:ph type="subTitle" idx="2"/>
          </p:nvPr>
        </p:nvSpPr>
        <p:spPr>
          <a:xfrm>
            <a:off x="424450" y="756623"/>
            <a:ext cx="8384700" cy="283154"/>
          </a:xfrm>
        </p:spPr>
        <p:txBody>
          <a:bodyPr/>
          <a:lstStyle/>
          <a:p>
            <a:r>
              <a:rPr lang="en-IN" dirty="0"/>
              <a:t>Affine data copy generate</a:t>
            </a:r>
          </a:p>
        </p:txBody>
      </p:sp>
      <p:graphicFrame>
        <p:nvGraphicFramePr>
          <p:cNvPr id="24" name="Diagram 23">
            <a:extLst>
              <a:ext uri="{FF2B5EF4-FFF2-40B4-BE49-F238E27FC236}">
                <a16:creationId xmlns:a16="http://schemas.microsoft.com/office/drawing/2014/main" id="{150F26DE-0CDC-CE34-5586-A15D8FF184B2}"/>
              </a:ext>
            </a:extLst>
          </p:cNvPr>
          <p:cNvGraphicFramePr/>
          <p:nvPr>
            <p:extLst>
              <p:ext uri="{D42A27DB-BD31-4B8C-83A1-F6EECF244321}">
                <p14:modId xmlns:p14="http://schemas.microsoft.com/office/powerpoint/2010/main" val="1371201053"/>
              </p:ext>
            </p:extLst>
          </p:nvPr>
        </p:nvGraphicFramePr>
        <p:xfrm>
          <a:off x="420625" y="1306179"/>
          <a:ext cx="5664593" cy="351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4702;p126">
            <a:extLst>
              <a:ext uri="{FF2B5EF4-FFF2-40B4-BE49-F238E27FC236}">
                <a16:creationId xmlns:a16="http://schemas.microsoft.com/office/drawing/2014/main" id="{AE581F32-5552-9AE0-0871-4F1171C7E406}"/>
              </a:ext>
            </a:extLst>
          </p:cNvPr>
          <p:cNvSpPr/>
          <p:nvPr/>
        </p:nvSpPr>
        <p:spPr>
          <a:xfrm>
            <a:off x="6403423" y="164460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solidFill>
                  <a:schemeClr val="tx1"/>
                </a:solidFill>
              </a:rPr>
              <a:t>Affine </a:t>
            </a:r>
            <a:r>
              <a:rPr lang="en-IN" dirty="0"/>
              <a:t>Loop Tiling</a:t>
            </a:r>
            <a:r>
              <a:rPr lang="en-IN" dirty="0">
                <a:solidFill>
                  <a:schemeClr val="tx1"/>
                </a:solidFill>
              </a:rPr>
              <a:t> </a:t>
            </a:r>
          </a:p>
        </p:txBody>
      </p:sp>
      <p:sp>
        <p:nvSpPr>
          <p:cNvPr id="5" name="Google Shape;4703;p126">
            <a:extLst>
              <a:ext uri="{FF2B5EF4-FFF2-40B4-BE49-F238E27FC236}">
                <a16:creationId xmlns:a16="http://schemas.microsoft.com/office/drawing/2014/main" id="{060E6065-47BB-EEEB-3B48-A8B1C8912456}"/>
              </a:ext>
            </a:extLst>
          </p:cNvPr>
          <p:cNvSpPr/>
          <p:nvPr/>
        </p:nvSpPr>
        <p:spPr>
          <a:xfrm>
            <a:off x="6403423" y="23952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t>Affine </a:t>
            </a:r>
            <a:r>
              <a:rPr lang="en-IN" dirty="0">
                <a:solidFill>
                  <a:schemeClr val="tx1"/>
                </a:solidFill>
              </a:rPr>
              <a:t>Scalar Replacement</a:t>
            </a:r>
            <a:endParaRPr lang="en-IN" dirty="0"/>
          </a:p>
        </p:txBody>
      </p:sp>
      <p:sp>
        <p:nvSpPr>
          <p:cNvPr id="6" name="Google Shape;4704;p126">
            <a:extLst>
              <a:ext uri="{FF2B5EF4-FFF2-40B4-BE49-F238E27FC236}">
                <a16:creationId xmlns:a16="http://schemas.microsoft.com/office/drawing/2014/main" id="{CC36EE6A-CB54-EB64-91AD-6537B511DE5D}"/>
              </a:ext>
            </a:extLst>
          </p:cNvPr>
          <p:cNvSpPr/>
          <p:nvPr/>
        </p:nvSpPr>
        <p:spPr>
          <a:xfrm>
            <a:off x="6403548" y="314592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Affine Loop Unroll</a:t>
            </a:r>
          </a:p>
        </p:txBody>
      </p:sp>
      <p:sp>
        <p:nvSpPr>
          <p:cNvPr id="7" name="Google Shape;4705;p126">
            <a:extLst>
              <a:ext uri="{FF2B5EF4-FFF2-40B4-BE49-F238E27FC236}">
                <a16:creationId xmlns:a16="http://schemas.microsoft.com/office/drawing/2014/main" id="{24DA5BC6-3684-904F-FDAC-BD1CA869A88B}"/>
              </a:ext>
            </a:extLst>
          </p:cNvPr>
          <p:cNvSpPr/>
          <p:nvPr/>
        </p:nvSpPr>
        <p:spPr>
          <a:xfrm>
            <a:off x="6403548" y="3889550"/>
            <a:ext cx="2514600" cy="436500"/>
          </a:xfrm>
          <a:prstGeom prst="round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bg1"/>
                </a:solidFill>
              </a:rPr>
              <a:t>Affine Data Copy Generate</a:t>
            </a:r>
          </a:p>
        </p:txBody>
      </p:sp>
      <p:sp>
        <p:nvSpPr>
          <p:cNvPr id="8" name="Google Shape;4706;p126">
            <a:extLst>
              <a:ext uri="{FF2B5EF4-FFF2-40B4-BE49-F238E27FC236}">
                <a16:creationId xmlns:a16="http://schemas.microsoft.com/office/drawing/2014/main" id="{C1E9DBC4-B709-220D-DD3D-AA8093F91885}"/>
              </a:ext>
            </a:extLst>
          </p:cNvPr>
          <p:cNvSpPr/>
          <p:nvPr/>
        </p:nvSpPr>
        <p:spPr>
          <a:xfrm>
            <a:off x="6403433" y="8869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Permutation</a:t>
            </a:r>
            <a:endParaRPr dirty="0"/>
          </a:p>
        </p:txBody>
      </p:sp>
      <p:cxnSp>
        <p:nvCxnSpPr>
          <p:cNvPr id="9" name="Google Shape;4707;p126">
            <a:extLst>
              <a:ext uri="{FF2B5EF4-FFF2-40B4-BE49-F238E27FC236}">
                <a16:creationId xmlns:a16="http://schemas.microsoft.com/office/drawing/2014/main" id="{8FBB3135-FC56-4BA5-C4E2-7A37B6D648B6}"/>
              </a:ext>
            </a:extLst>
          </p:cNvPr>
          <p:cNvCxnSpPr>
            <a:cxnSpLocks/>
          </p:cNvCxnSpPr>
          <p:nvPr/>
        </p:nvCxnSpPr>
        <p:spPr>
          <a:xfrm>
            <a:off x="7660733" y="1323450"/>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4708;p126">
            <a:extLst>
              <a:ext uri="{FF2B5EF4-FFF2-40B4-BE49-F238E27FC236}">
                <a16:creationId xmlns:a16="http://schemas.microsoft.com/office/drawing/2014/main" id="{48DCF475-44C6-C6C9-7FA7-1EBBD4BD5AB7}"/>
              </a:ext>
            </a:extLst>
          </p:cNvPr>
          <p:cNvCxnSpPr>
            <a:cxnSpLocks/>
          </p:cNvCxnSpPr>
          <p:nvPr/>
        </p:nvCxnSpPr>
        <p:spPr>
          <a:xfrm>
            <a:off x="7660723" y="20811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709;p126">
            <a:extLst>
              <a:ext uri="{FF2B5EF4-FFF2-40B4-BE49-F238E27FC236}">
                <a16:creationId xmlns:a16="http://schemas.microsoft.com/office/drawing/2014/main" id="{4AED02B5-45C3-3599-E313-AE5C203954D6}"/>
              </a:ext>
            </a:extLst>
          </p:cNvPr>
          <p:cNvCxnSpPr>
            <a:cxnSpLocks/>
          </p:cNvCxnSpPr>
          <p:nvPr/>
        </p:nvCxnSpPr>
        <p:spPr>
          <a:xfrm>
            <a:off x="7660723" y="283175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4710;p126">
            <a:extLst>
              <a:ext uri="{FF2B5EF4-FFF2-40B4-BE49-F238E27FC236}">
                <a16:creationId xmlns:a16="http://schemas.microsoft.com/office/drawing/2014/main" id="{A80EA565-4279-9ABD-6158-B8B09B3D10AD}"/>
              </a:ext>
            </a:extLst>
          </p:cNvPr>
          <p:cNvCxnSpPr>
            <a:cxnSpLocks/>
          </p:cNvCxnSpPr>
          <p:nvPr/>
        </p:nvCxnSpPr>
        <p:spPr>
          <a:xfrm>
            <a:off x="7660848" y="3582425"/>
            <a:ext cx="0" cy="307200"/>
          </a:xfrm>
          <a:prstGeom prst="straightConnector1">
            <a:avLst/>
          </a:prstGeom>
          <a:noFill/>
          <a:ln w="9525" cap="flat" cmpd="sng">
            <a:solidFill>
              <a:schemeClr val="dk2"/>
            </a:solidFill>
            <a:prstDash val="solid"/>
            <a:round/>
            <a:headEnd type="none" w="med" len="med"/>
            <a:tailEnd type="triangle" w="med" len="med"/>
          </a:ln>
        </p:spPr>
      </p:cxnSp>
      <p:sp>
        <p:nvSpPr>
          <p:cNvPr id="13" name="Google Shape;4719;p126">
            <a:extLst>
              <a:ext uri="{FF2B5EF4-FFF2-40B4-BE49-F238E27FC236}">
                <a16:creationId xmlns:a16="http://schemas.microsoft.com/office/drawing/2014/main" id="{6D5C27D4-E7EF-BA61-76B5-B5EAE043B3A9}"/>
              </a:ext>
            </a:extLst>
          </p:cNvPr>
          <p:cNvSpPr/>
          <p:nvPr/>
        </p:nvSpPr>
        <p:spPr>
          <a:xfrm>
            <a:off x="6403548" y="46331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1"/>
                </a:solidFill>
              </a:rPr>
              <a:t>Promote Buffers to Stack</a:t>
            </a:r>
          </a:p>
        </p:txBody>
      </p:sp>
      <p:cxnSp>
        <p:nvCxnSpPr>
          <p:cNvPr id="14" name="Google Shape;4720;p126">
            <a:extLst>
              <a:ext uri="{FF2B5EF4-FFF2-40B4-BE49-F238E27FC236}">
                <a16:creationId xmlns:a16="http://schemas.microsoft.com/office/drawing/2014/main" id="{E16B8FD1-E5F2-3DCE-ED19-5D2F5106200A}"/>
              </a:ext>
            </a:extLst>
          </p:cNvPr>
          <p:cNvCxnSpPr/>
          <p:nvPr/>
        </p:nvCxnSpPr>
        <p:spPr>
          <a:xfrm>
            <a:off x="7660848" y="4319050"/>
            <a:ext cx="0" cy="3072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4724;p126">
            <a:extLst>
              <a:ext uri="{FF2B5EF4-FFF2-40B4-BE49-F238E27FC236}">
                <a16:creationId xmlns:a16="http://schemas.microsoft.com/office/drawing/2014/main" id="{93F4F57B-FBE1-6008-2368-D59359570F8E}"/>
              </a:ext>
            </a:extLst>
          </p:cNvPr>
          <p:cNvSpPr/>
          <p:nvPr/>
        </p:nvSpPr>
        <p:spPr>
          <a:xfrm>
            <a:off x="6259798" y="826200"/>
            <a:ext cx="2793300" cy="43173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34582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graphicEl>
                                              <a:dgm id="{26FEAE7D-055B-4CD9-8318-13C9748273EE}"/>
                                            </p:graphicEl>
                                          </p:spTgt>
                                        </p:tgtEl>
                                        <p:attrNameLst>
                                          <p:attrName>style.visibility</p:attrName>
                                        </p:attrNameLst>
                                      </p:cBhvr>
                                      <p:to>
                                        <p:strVal val="visible"/>
                                      </p:to>
                                    </p:set>
                                    <p:animEffect transition="in" filter="fade">
                                      <p:cBhvr>
                                        <p:cTn id="45" dur="500"/>
                                        <p:tgtEl>
                                          <p:spTgt spid="24">
                                            <p:graphicEl>
                                              <a:dgm id="{26FEAE7D-055B-4CD9-8318-13C9748273EE}"/>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4">
                                            <p:graphicEl>
                                              <a:dgm id="{817D35B2-0DA3-4EBE-9AF8-6DA4E3235CF4}"/>
                                            </p:graphicEl>
                                          </p:spTgt>
                                        </p:tgtEl>
                                        <p:attrNameLst>
                                          <p:attrName>style.visibility</p:attrName>
                                        </p:attrNameLst>
                                      </p:cBhvr>
                                      <p:to>
                                        <p:strVal val="visible"/>
                                      </p:to>
                                    </p:set>
                                    <p:animEffect transition="in" filter="fade">
                                      <p:cBhvr>
                                        <p:cTn id="50" dur="500"/>
                                        <p:tgtEl>
                                          <p:spTgt spid="24">
                                            <p:graphicEl>
                                              <a:dgm id="{817D35B2-0DA3-4EBE-9AF8-6DA4E3235CF4}"/>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graphicEl>
                                              <a:dgm id="{E9954640-542C-405C-8838-593897691A44}"/>
                                            </p:graphicEl>
                                          </p:spTgt>
                                        </p:tgtEl>
                                        <p:attrNameLst>
                                          <p:attrName>style.visibility</p:attrName>
                                        </p:attrNameLst>
                                      </p:cBhvr>
                                      <p:to>
                                        <p:strVal val="visible"/>
                                      </p:to>
                                    </p:set>
                                    <p:animEffect transition="in" filter="fade">
                                      <p:cBhvr>
                                        <p:cTn id="55" dur="500"/>
                                        <p:tgtEl>
                                          <p:spTgt spid="24">
                                            <p:graphicEl>
                                              <a:dgm id="{E9954640-542C-405C-8838-593897691A4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graphicEl>
                                              <a:dgm id="{5A4A45FB-7CEE-406C-8FCC-2DB3A6AE41F5}"/>
                                            </p:graphicEl>
                                          </p:spTgt>
                                        </p:tgtEl>
                                        <p:attrNameLst>
                                          <p:attrName>style.visibility</p:attrName>
                                        </p:attrNameLst>
                                      </p:cBhvr>
                                      <p:to>
                                        <p:strVal val="visible"/>
                                      </p:to>
                                    </p:set>
                                    <p:animEffect transition="in" filter="fade">
                                      <p:cBhvr>
                                        <p:cTn id="60" dur="500"/>
                                        <p:tgtEl>
                                          <p:spTgt spid="24">
                                            <p:graphicEl>
                                              <a:dgm id="{5A4A45FB-7CEE-406C-8FCC-2DB3A6AE41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P spid="4" grpId="0" animBg="1"/>
      <p:bldP spid="5" grpId="0" animBg="1"/>
      <p:bldP spid="6" grpId="0" animBg="1"/>
      <p:bldP spid="7" grpId="0" animBg="1"/>
      <p:bldP spid="8" grpId="0" animBg="1"/>
      <p:bldP spid="1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3"/>
        <p:cNvGrpSpPr/>
        <p:nvPr/>
      </p:nvGrpSpPr>
      <p:grpSpPr>
        <a:xfrm>
          <a:off x="0" y="0"/>
          <a:ext cx="0" cy="0"/>
          <a:chOff x="0" y="0"/>
          <a:chExt cx="0" cy="0"/>
        </a:xfrm>
      </p:grpSpPr>
      <p:sp>
        <p:nvSpPr>
          <p:cNvPr id="4865" name="Google Shape;4865;p14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Refined SODA-OPT Pipeline for Bambu </a:t>
            </a:r>
            <a:endParaRPr dirty="0"/>
          </a:p>
        </p:txBody>
      </p:sp>
      <p:sp>
        <p:nvSpPr>
          <p:cNvPr id="3" name="Subtitle 2">
            <a:extLst>
              <a:ext uri="{FF2B5EF4-FFF2-40B4-BE49-F238E27FC236}">
                <a16:creationId xmlns:a16="http://schemas.microsoft.com/office/drawing/2014/main" id="{0901C270-B782-6B43-95CF-7DB8C04CA416}"/>
              </a:ext>
            </a:extLst>
          </p:cNvPr>
          <p:cNvSpPr>
            <a:spLocks noGrp="1"/>
          </p:cNvSpPr>
          <p:nvPr>
            <p:ph type="subTitle" idx="2"/>
          </p:nvPr>
        </p:nvSpPr>
        <p:spPr>
          <a:xfrm>
            <a:off x="424450" y="756623"/>
            <a:ext cx="8384700" cy="283154"/>
          </a:xfrm>
        </p:spPr>
        <p:txBody>
          <a:bodyPr/>
          <a:lstStyle/>
          <a:p>
            <a:r>
              <a:rPr lang="en-IN" dirty="0"/>
              <a:t>Loop optimization order</a:t>
            </a:r>
          </a:p>
        </p:txBody>
      </p:sp>
      <p:graphicFrame>
        <p:nvGraphicFramePr>
          <p:cNvPr id="24" name="Diagram 23">
            <a:extLst>
              <a:ext uri="{FF2B5EF4-FFF2-40B4-BE49-F238E27FC236}">
                <a16:creationId xmlns:a16="http://schemas.microsoft.com/office/drawing/2014/main" id="{150F26DE-0CDC-CE34-5586-A15D8FF184B2}"/>
              </a:ext>
            </a:extLst>
          </p:cNvPr>
          <p:cNvGraphicFramePr/>
          <p:nvPr>
            <p:extLst>
              <p:ext uri="{D42A27DB-BD31-4B8C-83A1-F6EECF244321}">
                <p14:modId xmlns:p14="http://schemas.microsoft.com/office/powerpoint/2010/main" val="2326691732"/>
              </p:ext>
            </p:extLst>
          </p:nvPr>
        </p:nvGraphicFramePr>
        <p:xfrm>
          <a:off x="420625" y="1182745"/>
          <a:ext cx="5664593" cy="2778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4702;p126">
            <a:extLst>
              <a:ext uri="{FF2B5EF4-FFF2-40B4-BE49-F238E27FC236}">
                <a16:creationId xmlns:a16="http://schemas.microsoft.com/office/drawing/2014/main" id="{066C5ADD-555D-D8A9-E308-494CF90BD755}"/>
              </a:ext>
            </a:extLst>
          </p:cNvPr>
          <p:cNvSpPr/>
          <p:nvPr/>
        </p:nvSpPr>
        <p:spPr>
          <a:xfrm>
            <a:off x="6403423" y="1644600"/>
            <a:ext cx="2514600" cy="436500"/>
          </a:xfrm>
          <a:prstGeom prst="round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solidFill>
                  <a:schemeClr val="bg1"/>
                </a:solidFill>
              </a:rPr>
              <a:t>Affine Loop Tiling</a:t>
            </a:r>
          </a:p>
        </p:txBody>
      </p:sp>
      <p:sp>
        <p:nvSpPr>
          <p:cNvPr id="5" name="Google Shape;4703;p126">
            <a:extLst>
              <a:ext uri="{FF2B5EF4-FFF2-40B4-BE49-F238E27FC236}">
                <a16:creationId xmlns:a16="http://schemas.microsoft.com/office/drawing/2014/main" id="{A5CADC66-0F16-D362-624B-7314E629951E}"/>
              </a:ext>
            </a:extLst>
          </p:cNvPr>
          <p:cNvSpPr/>
          <p:nvPr/>
        </p:nvSpPr>
        <p:spPr>
          <a:xfrm>
            <a:off x="6403423" y="2395250"/>
            <a:ext cx="2514600" cy="436500"/>
          </a:xfrm>
          <a:prstGeom prst="round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IN" dirty="0">
                <a:solidFill>
                  <a:schemeClr val="tx1"/>
                </a:solidFill>
              </a:rPr>
              <a:t>Affine Scalar Replacement</a:t>
            </a:r>
          </a:p>
        </p:txBody>
      </p:sp>
      <p:sp>
        <p:nvSpPr>
          <p:cNvPr id="6" name="Google Shape;4704;p126">
            <a:extLst>
              <a:ext uri="{FF2B5EF4-FFF2-40B4-BE49-F238E27FC236}">
                <a16:creationId xmlns:a16="http://schemas.microsoft.com/office/drawing/2014/main" id="{64E28A76-24B0-4CCC-DB8D-F3F77DA18B8A}"/>
              </a:ext>
            </a:extLst>
          </p:cNvPr>
          <p:cNvSpPr/>
          <p:nvPr/>
        </p:nvSpPr>
        <p:spPr>
          <a:xfrm>
            <a:off x="6403548" y="3145925"/>
            <a:ext cx="2514600" cy="436500"/>
          </a:xfrm>
          <a:prstGeom prst="round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bg1"/>
                </a:solidFill>
              </a:rPr>
              <a:t>Affine Loop Unroll</a:t>
            </a:r>
          </a:p>
        </p:txBody>
      </p:sp>
      <p:sp>
        <p:nvSpPr>
          <p:cNvPr id="7" name="Google Shape;4705;p126">
            <a:extLst>
              <a:ext uri="{FF2B5EF4-FFF2-40B4-BE49-F238E27FC236}">
                <a16:creationId xmlns:a16="http://schemas.microsoft.com/office/drawing/2014/main" id="{22C93BFC-9E78-36A3-827B-CCE024778219}"/>
              </a:ext>
            </a:extLst>
          </p:cNvPr>
          <p:cNvSpPr/>
          <p:nvPr/>
        </p:nvSpPr>
        <p:spPr>
          <a:xfrm>
            <a:off x="6403548" y="38895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tx1"/>
                </a:solidFill>
              </a:rPr>
              <a:t>Affine Data Copy Generate</a:t>
            </a:r>
          </a:p>
        </p:txBody>
      </p:sp>
      <p:sp>
        <p:nvSpPr>
          <p:cNvPr id="8" name="Google Shape;4706;p126">
            <a:extLst>
              <a:ext uri="{FF2B5EF4-FFF2-40B4-BE49-F238E27FC236}">
                <a16:creationId xmlns:a16="http://schemas.microsoft.com/office/drawing/2014/main" id="{8E5E4676-7CAA-9C77-D96D-026AA0F6B206}"/>
              </a:ext>
            </a:extLst>
          </p:cNvPr>
          <p:cNvSpPr/>
          <p:nvPr/>
        </p:nvSpPr>
        <p:spPr>
          <a:xfrm>
            <a:off x="6403433" y="886950"/>
            <a:ext cx="2514600" cy="436500"/>
          </a:xfrm>
          <a:prstGeom prst="round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Affine Loop Permutation</a:t>
            </a:r>
            <a:endParaRPr dirty="0">
              <a:solidFill>
                <a:schemeClr val="bg1"/>
              </a:solidFill>
            </a:endParaRPr>
          </a:p>
        </p:txBody>
      </p:sp>
      <p:cxnSp>
        <p:nvCxnSpPr>
          <p:cNvPr id="9" name="Google Shape;4707;p126">
            <a:extLst>
              <a:ext uri="{FF2B5EF4-FFF2-40B4-BE49-F238E27FC236}">
                <a16:creationId xmlns:a16="http://schemas.microsoft.com/office/drawing/2014/main" id="{0C2EFDEF-124A-AF0D-FD40-906B40235A32}"/>
              </a:ext>
            </a:extLst>
          </p:cNvPr>
          <p:cNvCxnSpPr>
            <a:cxnSpLocks/>
          </p:cNvCxnSpPr>
          <p:nvPr/>
        </p:nvCxnSpPr>
        <p:spPr>
          <a:xfrm>
            <a:off x="7660733" y="1323450"/>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4708;p126">
            <a:extLst>
              <a:ext uri="{FF2B5EF4-FFF2-40B4-BE49-F238E27FC236}">
                <a16:creationId xmlns:a16="http://schemas.microsoft.com/office/drawing/2014/main" id="{28887D2D-F367-3867-06C3-DEAA49FA3F50}"/>
              </a:ext>
            </a:extLst>
          </p:cNvPr>
          <p:cNvCxnSpPr>
            <a:cxnSpLocks/>
          </p:cNvCxnSpPr>
          <p:nvPr/>
        </p:nvCxnSpPr>
        <p:spPr>
          <a:xfrm>
            <a:off x="7660723" y="20811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709;p126">
            <a:extLst>
              <a:ext uri="{FF2B5EF4-FFF2-40B4-BE49-F238E27FC236}">
                <a16:creationId xmlns:a16="http://schemas.microsoft.com/office/drawing/2014/main" id="{B78C2523-A29F-F9D3-E8FA-3A47DC63F9BD}"/>
              </a:ext>
            </a:extLst>
          </p:cNvPr>
          <p:cNvCxnSpPr>
            <a:cxnSpLocks/>
          </p:cNvCxnSpPr>
          <p:nvPr/>
        </p:nvCxnSpPr>
        <p:spPr>
          <a:xfrm>
            <a:off x="7660723" y="283175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4710;p126">
            <a:extLst>
              <a:ext uri="{FF2B5EF4-FFF2-40B4-BE49-F238E27FC236}">
                <a16:creationId xmlns:a16="http://schemas.microsoft.com/office/drawing/2014/main" id="{7DC6F419-9769-26BD-0F4D-381ED2187A26}"/>
              </a:ext>
            </a:extLst>
          </p:cNvPr>
          <p:cNvCxnSpPr>
            <a:cxnSpLocks/>
          </p:cNvCxnSpPr>
          <p:nvPr/>
        </p:nvCxnSpPr>
        <p:spPr>
          <a:xfrm>
            <a:off x="7660848" y="3582425"/>
            <a:ext cx="0" cy="307200"/>
          </a:xfrm>
          <a:prstGeom prst="straightConnector1">
            <a:avLst/>
          </a:prstGeom>
          <a:noFill/>
          <a:ln w="9525" cap="flat" cmpd="sng">
            <a:solidFill>
              <a:schemeClr val="dk2"/>
            </a:solidFill>
            <a:prstDash val="solid"/>
            <a:round/>
            <a:headEnd type="none" w="med" len="med"/>
            <a:tailEnd type="triangle" w="med" len="med"/>
          </a:ln>
        </p:spPr>
      </p:cxnSp>
      <p:sp>
        <p:nvSpPr>
          <p:cNvPr id="13" name="Google Shape;4719;p126">
            <a:extLst>
              <a:ext uri="{FF2B5EF4-FFF2-40B4-BE49-F238E27FC236}">
                <a16:creationId xmlns:a16="http://schemas.microsoft.com/office/drawing/2014/main" id="{22BE09CB-4719-B9FD-5451-FF05D47C12A8}"/>
              </a:ext>
            </a:extLst>
          </p:cNvPr>
          <p:cNvSpPr/>
          <p:nvPr/>
        </p:nvSpPr>
        <p:spPr>
          <a:xfrm>
            <a:off x="6403548" y="46331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1"/>
                </a:solidFill>
              </a:rPr>
              <a:t>Promote Buffers to Stack</a:t>
            </a:r>
          </a:p>
        </p:txBody>
      </p:sp>
      <p:cxnSp>
        <p:nvCxnSpPr>
          <p:cNvPr id="14" name="Google Shape;4720;p126">
            <a:extLst>
              <a:ext uri="{FF2B5EF4-FFF2-40B4-BE49-F238E27FC236}">
                <a16:creationId xmlns:a16="http://schemas.microsoft.com/office/drawing/2014/main" id="{367EC5A4-8878-814B-E1A2-9681F269020B}"/>
              </a:ext>
            </a:extLst>
          </p:cNvPr>
          <p:cNvCxnSpPr/>
          <p:nvPr/>
        </p:nvCxnSpPr>
        <p:spPr>
          <a:xfrm>
            <a:off x="7660848" y="4319050"/>
            <a:ext cx="0" cy="3072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4724;p126">
            <a:extLst>
              <a:ext uri="{FF2B5EF4-FFF2-40B4-BE49-F238E27FC236}">
                <a16:creationId xmlns:a16="http://schemas.microsoft.com/office/drawing/2014/main" id="{AEBBE1FA-7129-E167-2A53-740A8C035A17}"/>
              </a:ext>
            </a:extLst>
          </p:cNvPr>
          <p:cNvSpPr/>
          <p:nvPr/>
        </p:nvSpPr>
        <p:spPr>
          <a:xfrm>
            <a:off x="6259798" y="826200"/>
            <a:ext cx="2793300" cy="43173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aphicFrame>
        <p:nvGraphicFramePr>
          <p:cNvPr id="16" name="Diagram 15">
            <a:extLst>
              <a:ext uri="{FF2B5EF4-FFF2-40B4-BE49-F238E27FC236}">
                <a16:creationId xmlns:a16="http://schemas.microsoft.com/office/drawing/2014/main" id="{94565510-A71A-4574-BD8E-19C0B613D7D6}"/>
              </a:ext>
            </a:extLst>
          </p:cNvPr>
          <p:cNvGraphicFramePr/>
          <p:nvPr>
            <p:extLst>
              <p:ext uri="{D42A27DB-BD31-4B8C-83A1-F6EECF244321}">
                <p14:modId xmlns:p14="http://schemas.microsoft.com/office/powerpoint/2010/main" val="592732615"/>
              </p:ext>
            </p:extLst>
          </p:nvPr>
        </p:nvGraphicFramePr>
        <p:xfrm>
          <a:off x="420625" y="1306179"/>
          <a:ext cx="5664593" cy="35172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0576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graphicEl>
                                              <a:dgm id="{26FEAE7D-055B-4CD9-8318-13C9748273EE}"/>
                                            </p:graphicEl>
                                          </p:spTgt>
                                        </p:tgtEl>
                                        <p:attrNameLst>
                                          <p:attrName>style.visibility</p:attrName>
                                        </p:attrNameLst>
                                      </p:cBhvr>
                                      <p:to>
                                        <p:strVal val="visible"/>
                                      </p:to>
                                    </p:set>
                                    <p:animEffect transition="in" filter="fade">
                                      <p:cBhvr>
                                        <p:cTn id="45" dur="500"/>
                                        <p:tgtEl>
                                          <p:spTgt spid="16">
                                            <p:graphicEl>
                                              <a:dgm id="{26FEAE7D-055B-4CD9-8318-13C9748273EE}"/>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graphicEl>
                                              <a:dgm id="{817D35B2-0DA3-4EBE-9AF8-6DA4E3235CF4}"/>
                                            </p:graphicEl>
                                          </p:spTgt>
                                        </p:tgtEl>
                                        <p:attrNameLst>
                                          <p:attrName>style.visibility</p:attrName>
                                        </p:attrNameLst>
                                      </p:cBhvr>
                                      <p:to>
                                        <p:strVal val="visible"/>
                                      </p:to>
                                    </p:set>
                                    <p:animEffect transition="in" filter="fade">
                                      <p:cBhvr>
                                        <p:cTn id="50" dur="500"/>
                                        <p:tgtEl>
                                          <p:spTgt spid="16">
                                            <p:graphicEl>
                                              <a:dgm id="{817D35B2-0DA3-4EBE-9AF8-6DA4E3235CF4}"/>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graphicEl>
                                              <a:dgm id="{E9954640-542C-405C-8838-593897691A44}"/>
                                            </p:graphicEl>
                                          </p:spTgt>
                                        </p:tgtEl>
                                        <p:attrNameLst>
                                          <p:attrName>style.visibility</p:attrName>
                                        </p:attrNameLst>
                                      </p:cBhvr>
                                      <p:to>
                                        <p:strVal val="visible"/>
                                      </p:to>
                                    </p:set>
                                    <p:animEffect transition="in" filter="fade">
                                      <p:cBhvr>
                                        <p:cTn id="55" dur="500"/>
                                        <p:tgtEl>
                                          <p:spTgt spid="16">
                                            <p:graphicEl>
                                              <a:dgm id="{E9954640-542C-405C-8838-593897691A44}"/>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
                                            <p:graphicEl>
                                              <a:dgm id="{B38462A4-5791-4F07-B36A-EC413E9EE2AF}"/>
                                            </p:graphicEl>
                                          </p:spTgt>
                                        </p:tgtEl>
                                        <p:attrNameLst>
                                          <p:attrName>style.visibility</p:attrName>
                                        </p:attrNameLst>
                                      </p:cBhvr>
                                      <p:to>
                                        <p:strVal val="visible"/>
                                      </p:to>
                                    </p:set>
                                    <p:animEffect transition="in" filter="fade">
                                      <p:cBhvr>
                                        <p:cTn id="60" dur="500"/>
                                        <p:tgtEl>
                                          <p:spTgt spid="16">
                                            <p:graphicEl>
                                              <a:dgm id="{B38462A4-5791-4F07-B36A-EC413E9EE2A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animBg="1"/>
      <p:bldP spid="15" grpId="0" animBg="1"/>
      <p:bldGraphic spid="16"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4"/>
        <p:cNvGrpSpPr/>
        <p:nvPr/>
      </p:nvGrpSpPr>
      <p:grpSpPr>
        <a:xfrm>
          <a:off x="0" y="0"/>
          <a:ext cx="0" cy="0"/>
          <a:chOff x="0" y="0"/>
          <a:chExt cx="0" cy="0"/>
        </a:xfrm>
      </p:grpSpPr>
      <p:sp>
        <p:nvSpPr>
          <p:cNvPr id="4955" name="Google Shape;4955;p15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Loop Optimization Issues</a:t>
            </a:r>
            <a:endParaRPr dirty="0"/>
          </a:p>
        </p:txBody>
      </p:sp>
      <p:sp>
        <p:nvSpPr>
          <p:cNvPr id="5" name="Subtitle 4">
            <a:extLst>
              <a:ext uri="{FF2B5EF4-FFF2-40B4-BE49-F238E27FC236}">
                <a16:creationId xmlns:a16="http://schemas.microsoft.com/office/drawing/2014/main" id="{0AC76A1E-1609-413D-9E21-3CF1C41983E2}"/>
              </a:ext>
            </a:extLst>
          </p:cNvPr>
          <p:cNvSpPr>
            <a:spLocks noGrp="1"/>
          </p:cNvSpPr>
          <p:nvPr>
            <p:ph type="subTitle" idx="2"/>
          </p:nvPr>
        </p:nvSpPr>
        <p:spPr>
          <a:xfrm>
            <a:off x="424450" y="756623"/>
            <a:ext cx="8384700" cy="283154"/>
          </a:xfrm>
        </p:spPr>
        <p:txBody>
          <a:bodyPr/>
          <a:lstStyle/>
          <a:p>
            <a:r>
              <a:rPr lang="en-IN" dirty="0"/>
              <a:t>Loop permutation</a:t>
            </a:r>
          </a:p>
        </p:txBody>
      </p:sp>
      <p:graphicFrame>
        <p:nvGraphicFramePr>
          <p:cNvPr id="2" name="Diagram 1">
            <a:extLst>
              <a:ext uri="{FF2B5EF4-FFF2-40B4-BE49-F238E27FC236}">
                <a16:creationId xmlns:a16="http://schemas.microsoft.com/office/drawing/2014/main" id="{C9E00677-664A-4A96-16C6-C6AC63F28C0F}"/>
              </a:ext>
            </a:extLst>
          </p:cNvPr>
          <p:cNvGraphicFramePr/>
          <p:nvPr>
            <p:extLst>
              <p:ext uri="{D42A27DB-BD31-4B8C-83A1-F6EECF244321}">
                <p14:modId xmlns:p14="http://schemas.microsoft.com/office/powerpoint/2010/main" val="264415773"/>
              </p:ext>
            </p:extLst>
          </p:nvPr>
        </p:nvGraphicFramePr>
        <p:xfrm>
          <a:off x="489993" y="1125700"/>
          <a:ext cx="4463007" cy="2387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957" name="Google Shape;4957;p152"/>
          <p:cNvGraphicFramePr/>
          <p:nvPr>
            <p:extLst>
              <p:ext uri="{D42A27DB-BD31-4B8C-83A1-F6EECF244321}">
                <p14:modId xmlns:p14="http://schemas.microsoft.com/office/powerpoint/2010/main" val="3776080140"/>
              </p:ext>
            </p:extLst>
          </p:nvPr>
        </p:nvGraphicFramePr>
        <p:xfrm>
          <a:off x="5186052" y="1125699"/>
          <a:ext cx="3623098" cy="2239507"/>
        </p:xfrm>
        <a:graphic>
          <a:graphicData uri="http://schemas.openxmlformats.org/drawingml/2006/table">
            <a:tbl>
              <a:tblPr>
                <a:noFill/>
              </a:tblPr>
              <a:tblGrid>
                <a:gridCol w="986200">
                  <a:extLst>
                    <a:ext uri="{9D8B030D-6E8A-4147-A177-3AD203B41FA5}">
                      <a16:colId xmlns:a16="http://schemas.microsoft.com/office/drawing/2014/main" val="20000"/>
                    </a:ext>
                  </a:extLst>
                </a:gridCol>
                <a:gridCol w="1429199">
                  <a:extLst>
                    <a:ext uri="{9D8B030D-6E8A-4147-A177-3AD203B41FA5}">
                      <a16:colId xmlns:a16="http://schemas.microsoft.com/office/drawing/2014/main" val="20001"/>
                    </a:ext>
                  </a:extLst>
                </a:gridCol>
                <a:gridCol w="1207699">
                  <a:extLst>
                    <a:ext uri="{9D8B030D-6E8A-4147-A177-3AD203B41FA5}">
                      <a16:colId xmlns:a16="http://schemas.microsoft.com/office/drawing/2014/main" val="20002"/>
                    </a:ext>
                  </a:extLst>
                </a:gridCol>
              </a:tblGrid>
              <a:tr h="399917">
                <a:tc>
                  <a:txBody>
                    <a:bodyPr/>
                    <a:lstStyle/>
                    <a:p>
                      <a:pPr marL="0" lvl="0" indent="0" algn="ctr" rtl="0">
                        <a:spcBef>
                          <a:spcPts val="0"/>
                        </a:spcBef>
                        <a:spcAft>
                          <a:spcPts val="0"/>
                        </a:spcAft>
                        <a:buNone/>
                      </a:pPr>
                      <a:r>
                        <a:rPr lang="en" sz="1000" b="1"/>
                        <a:t>Permutation No.</a:t>
                      </a:r>
                      <a:endParaRPr sz="1000" b="1" dirty="0"/>
                    </a:p>
                  </a:txBody>
                  <a:tcPr marL="45720" marR="45720">
                    <a:solidFill>
                      <a:schemeClr val="tx2"/>
                    </a:solidFill>
                  </a:tcPr>
                </a:tc>
                <a:tc>
                  <a:txBody>
                    <a:bodyPr/>
                    <a:lstStyle/>
                    <a:p>
                      <a:pPr marL="0" lvl="0" indent="0" algn="ctr" rtl="0">
                        <a:spcBef>
                          <a:spcPts val="0"/>
                        </a:spcBef>
                        <a:spcAft>
                          <a:spcPts val="0"/>
                        </a:spcAft>
                        <a:buNone/>
                      </a:pPr>
                      <a:r>
                        <a:rPr lang="en" sz="1000" b="1" dirty="0"/>
                        <a:t>Permutation tried</a:t>
                      </a:r>
                      <a:endParaRPr sz="1000" b="1" dirty="0"/>
                    </a:p>
                  </a:txBody>
                  <a:tcPr marL="45720" marR="45720">
                    <a:solidFill>
                      <a:schemeClr val="tx2"/>
                    </a:solidFill>
                  </a:tcPr>
                </a:tc>
                <a:tc>
                  <a:txBody>
                    <a:bodyPr/>
                    <a:lstStyle/>
                    <a:p>
                      <a:pPr marL="0" lvl="0" indent="0" algn="ctr" rtl="0">
                        <a:spcBef>
                          <a:spcPts val="0"/>
                        </a:spcBef>
                        <a:spcAft>
                          <a:spcPts val="0"/>
                        </a:spcAft>
                        <a:buNone/>
                      </a:pPr>
                      <a:r>
                        <a:rPr lang="en" sz="1000" b="1" dirty="0"/>
                        <a:t>Does it work?</a:t>
                      </a:r>
                      <a:endParaRPr sz="1000" b="1" dirty="0"/>
                    </a:p>
                  </a:txBody>
                  <a:tcPr marL="45720" marR="45720">
                    <a:solidFill>
                      <a:schemeClr val="tx2"/>
                    </a:solidFill>
                  </a:tcPr>
                </a:tc>
                <a:extLst>
                  <a:ext uri="{0D108BD9-81ED-4DB2-BD59-A6C34878D82A}">
                    <a16:rowId xmlns:a16="http://schemas.microsoft.com/office/drawing/2014/main" val="10001"/>
                  </a:ext>
                </a:extLst>
              </a:tr>
              <a:tr h="259939">
                <a:tc>
                  <a:txBody>
                    <a:bodyPr/>
                    <a:lstStyle/>
                    <a:p>
                      <a:pPr marL="0" lvl="0" indent="0" algn="ctr" rtl="0">
                        <a:spcBef>
                          <a:spcPts val="0"/>
                        </a:spcBef>
                        <a:spcAft>
                          <a:spcPts val="0"/>
                        </a:spcAft>
                        <a:buNone/>
                      </a:pPr>
                      <a:r>
                        <a:rPr lang="en" sz="1000"/>
                        <a:t>1</a:t>
                      </a:r>
                      <a:endParaRPr sz="1000" dirty="0"/>
                    </a:p>
                  </a:txBody>
                  <a:tcPr marL="45720" marR="45720"/>
                </a:tc>
                <a:tc>
                  <a:txBody>
                    <a:bodyPr/>
                    <a:lstStyle/>
                    <a:p>
                      <a:pPr marL="0" lvl="0" indent="0" algn="ctr" rtl="0">
                        <a:spcBef>
                          <a:spcPts val="0"/>
                        </a:spcBef>
                        <a:spcAft>
                          <a:spcPts val="0"/>
                        </a:spcAft>
                        <a:buNone/>
                      </a:pPr>
                      <a:r>
                        <a:rPr lang="en" sz="1000" dirty="0"/>
                        <a:t>0,1,2,3</a:t>
                      </a:r>
                      <a:endParaRPr sz="1000" dirty="0"/>
                    </a:p>
                  </a:txBody>
                  <a:tcPr marL="45720" marR="45720"/>
                </a:tc>
                <a:tc>
                  <a:txBody>
                    <a:bodyPr/>
                    <a:lstStyle/>
                    <a:p>
                      <a:pPr marL="0" lvl="0" indent="0" algn="ctr" rtl="0">
                        <a:spcBef>
                          <a:spcPts val="0"/>
                        </a:spcBef>
                        <a:spcAft>
                          <a:spcPts val="0"/>
                        </a:spcAft>
                        <a:buNone/>
                      </a:pPr>
                      <a:r>
                        <a:rPr lang="en" sz="1000" dirty="0"/>
                        <a:t>Yes</a:t>
                      </a:r>
                      <a:endParaRPr sz="1000" dirty="0"/>
                    </a:p>
                  </a:txBody>
                  <a:tcPr marL="45720" marR="45720"/>
                </a:tc>
                <a:extLst>
                  <a:ext uri="{0D108BD9-81ED-4DB2-BD59-A6C34878D82A}">
                    <a16:rowId xmlns:a16="http://schemas.microsoft.com/office/drawing/2014/main" val="10002"/>
                  </a:ext>
                </a:extLst>
              </a:tr>
              <a:tr h="259939">
                <a:tc>
                  <a:txBody>
                    <a:bodyPr/>
                    <a:lstStyle/>
                    <a:p>
                      <a:pPr marL="0" lvl="0" indent="0" algn="ctr" rtl="0">
                        <a:spcBef>
                          <a:spcPts val="0"/>
                        </a:spcBef>
                        <a:spcAft>
                          <a:spcPts val="0"/>
                        </a:spcAft>
                        <a:buNone/>
                      </a:pPr>
                      <a:r>
                        <a:rPr lang="en" sz="1000"/>
                        <a:t>2</a:t>
                      </a:r>
                      <a:endParaRPr sz="1000" dirty="0"/>
                    </a:p>
                  </a:txBody>
                  <a:tcPr marL="45720" marR="45720"/>
                </a:tc>
                <a:tc>
                  <a:txBody>
                    <a:bodyPr/>
                    <a:lstStyle/>
                    <a:p>
                      <a:pPr marL="0" lvl="0" indent="0" algn="ctr" rtl="0">
                        <a:spcBef>
                          <a:spcPts val="0"/>
                        </a:spcBef>
                        <a:spcAft>
                          <a:spcPts val="0"/>
                        </a:spcAft>
                        <a:buNone/>
                      </a:pPr>
                      <a:r>
                        <a:rPr lang="en" sz="1000"/>
                        <a:t>0,1,3,2</a:t>
                      </a:r>
                      <a:endParaRPr sz="1000" dirty="0"/>
                    </a:p>
                  </a:txBody>
                  <a:tcPr marL="45720" marR="45720"/>
                </a:tc>
                <a:tc>
                  <a:txBody>
                    <a:bodyPr/>
                    <a:lstStyle/>
                    <a:p>
                      <a:pPr marL="0" lvl="0" indent="0" algn="ctr" rtl="0">
                        <a:spcBef>
                          <a:spcPts val="0"/>
                        </a:spcBef>
                        <a:spcAft>
                          <a:spcPts val="0"/>
                        </a:spcAft>
                        <a:buNone/>
                      </a:pPr>
                      <a:r>
                        <a:rPr lang="en" sz="1000"/>
                        <a:t>Yes</a:t>
                      </a:r>
                      <a:endParaRPr sz="1000" dirty="0"/>
                    </a:p>
                  </a:txBody>
                  <a:tcPr marL="45720" marR="45720"/>
                </a:tc>
                <a:extLst>
                  <a:ext uri="{0D108BD9-81ED-4DB2-BD59-A6C34878D82A}">
                    <a16:rowId xmlns:a16="http://schemas.microsoft.com/office/drawing/2014/main" val="10003"/>
                  </a:ext>
                </a:extLst>
              </a:tr>
              <a:tr h="259939">
                <a:tc>
                  <a:txBody>
                    <a:bodyPr/>
                    <a:lstStyle/>
                    <a:p>
                      <a:pPr marL="0" lvl="0" indent="0" algn="ctr" rtl="0">
                        <a:spcBef>
                          <a:spcPts val="0"/>
                        </a:spcBef>
                        <a:spcAft>
                          <a:spcPts val="0"/>
                        </a:spcAft>
                        <a:buNone/>
                      </a:pPr>
                      <a:r>
                        <a:rPr lang="en" sz="1000"/>
                        <a:t>3</a:t>
                      </a:r>
                      <a:endParaRPr sz="1000" dirty="0"/>
                    </a:p>
                  </a:txBody>
                  <a:tcPr marL="45720" marR="45720"/>
                </a:tc>
                <a:tc>
                  <a:txBody>
                    <a:bodyPr/>
                    <a:lstStyle/>
                    <a:p>
                      <a:pPr marL="0" lvl="0" indent="0" algn="ctr" rtl="0">
                        <a:spcBef>
                          <a:spcPts val="0"/>
                        </a:spcBef>
                        <a:spcAft>
                          <a:spcPts val="0"/>
                        </a:spcAft>
                        <a:buNone/>
                      </a:pPr>
                      <a:r>
                        <a:rPr lang="en" sz="1000"/>
                        <a:t>0,2,1,3</a:t>
                      </a:r>
                      <a:endParaRPr sz="1000" dirty="0"/>
                    </a:p>
                  </a:txBody>
                  <a:tcPr marL="45720" marR="45720"/>
                </a:tc>
                <a:tc>
                  <a:txBody>
                    <a:bodyPr/>
                    <a:lstStyle/>
                    <a:p>
                      <a:pPr marL="0" lvl="0" indent="0" algn="ctr" rtl="0">
                        <a:spcBef>
                          <a:spcPts val="0"/>
                        </a:spcBef>
                        <a:spcAft>
                          <a:spcPts val="0"/>
                        </a:spcAft>
                        <a:buNone/>
                      </a:pPr>
                      <a:r>
                        <a:rPr lang="en" sz="1000"/>
                        <a:t>Yes</a:t>
                      </a:r>
                      <a:endParaRPr sz="1000" dirty="0"/>
                    </a:p>
                  </a:txBody>
                  <a:tcPr marL="45720" marR="45720"/>
                </a:tc>
                <a:extLst>
                  <a:ext uri="{0D108BD9-81ED-4DB2-BD59-A6C34878D82A}">
                    <a16:rowId xmlns:a16="http://schemas.microsoft.com/office/drawing/2014/main" val="10004"/>
                  </a:ext>
                </a:extLst>
              </a:tr>
              <a:tr h="399917">
                <a:tc>
                  <a:txBody>
                    <a:bodyPr/>
                    <a:lstStyle/>
                    <a:p>
                      <a:pPr marL="0" lvl="0" indent="0" algn="ctr" rtl="0">
                        <a:spcBef>
                          <a:spcPts val="0"/>
                        </a:spcBef>
                        <a:spcAft>
                          <a:spcPts val="0"/>
                        </a:spcAft>
                        <a:buNone/>
                      </a:pPr>
                      <a:r>
                        <a:rPr lang="en" sz="1000"/>
                        <a:t>4</a:t>
                      </a:r>
                      <a:endParaRPr sz="1000" dirty="0"/>
                    </a:p>
                  </a:txBody>
                  <a:tcPr marL="45720" marR="45720"/>
                </a:tc>
                <a:tc>
                  <a:txBody>
                    <a:bodyPr/>
                    <a:lstStyle/>
                    <a:p>
                      <a:pPr marL="0" lvl="0" indent="0" algn="ctr" rtl="0">
                        <a:spcBef>
                          <a:spcPts val="0"/>
                        </a:spcBef>
                        <a:spcAft>
                          <a:spcPts val="0"/>
                        </a:spcAft>
                        <a:buNone/>
                      </a:pPr>
                      <a:r>
                        <a:rPr lang="en" sz="1000"/>
                        <a:t>0,2,3,1</a:t>
                      </a:r>
                      <a:endParaRPr sz="1000" dirty="0"/>
                    </a:p>
                  </a:txBody>
                  <a:tcPr marL="45720" marR="45720"/>
                </a:tc>
                <a:tc>
                  <a:txBody>
                    <a:bodyPr/>
                    <a:lstStyle/>
                    <a:p>
                      <a:pPr marL="0" lvl="0" indent="0" algn="ctr" rtl="0">
                        <a:spcBef>
                          <a:spcPts val="0"/>
                        </a:spcBef>
                        <a:spcAft>
                          <a:spcPts val="0"/>
                        </a:spcAft>
                        <a:buNone/>
                      </a:pPr>
                      <a:r>
                        <a:rPr lang="en" sz="1000" dirty="0"/>
                        <a:t>No (This maps to - 0,3,1,2)</a:t>
                      </a:r>
                      <a:endParaRPr sz="1000" dirty="0"/>
                    </a:p>
                  </a:txBody>
                  <a:tcPr marL="45720" marR="45720"/>
                </a:tc>
                <a:extLst>
                  <a:ext uri="{0D108BD9-81ED-4DB2-BD59-A6C34878D82A}">
                    <a16:rowId xmlns:a16="http://schemas.microsoft.com/office/drawing/2014/main" val="10005"/>
                  </a:ext>
                </a:extLst>
              </a:tr>
              <a:tr h="399917">
                <a:tc>
                  <a:txBody>
                    <a:bodyPr/>
                    <a:lstStyle/>
                    <a:p>
                      <a:pPr marL="0" lvl="0" indent="0" algn="ctr" rtl="0">
                        <a:spcBef>
                          <a:spcPts val="0"/>
                        </a:spcBef>
                        <a:spcAft>
                          <a:spcPts val="0"/>
                        </a:spcAft>
                        <a:buNone/>
                      </a:pPr>
                      <a:r>
                        <a:rPr lang="en" sz="1000"/>
                        <a:t>5</a:t>
                      </a:r>
                      <a:endParaRPr sz="1000" dirty="0"/>
                    </a:p>
                  </a:txBody>
                  <a:tcPr marL="45720" marR="45720"/>
                </a:tc>
                <a:tc>
                  <a:txBody>
                    <a:bodyPr/>
                    <a:lstStyle/>
                    <a:p>
                      <a:pPr marL="0" lvl="0" indent="0" algn="ctr" rtl="0">
                        <a:spcBef>
                          <a:spcPts val="0"/>
                        </a:spcBef>
                        <a:spcAft>
                          <a:spcPts val="0"/>
                        </a:spcAft>
                        <a:buNone/>
                      </a:pPr>
                      <a:r>
                        <a:rPr lang="en" sz="1000"/>
                        <a:t>0,3,1,2</a:t>
                      </a:r>
                      <a:endParaRPr sz="1000" dirty="0"/>
                    </a:p>
                  </a:txBody>
                  <a:tcPr marL="45720" marR="45720"/>
                </a:tc>
                <a:tc>
                  <a:txBody>
                    <a:bodyPr/>
                    <a:lstStyle/>
                    <a:p>
                      <a:pPr marL="0" lvl="0" indent="0" algn="ctr" rtl="0">
                        <a:spcBef>
                          <a:spcPts val="0"/>
                        </a:spcBef>
                        <a:spcAft>
                          <a:spcPts val="0"/>
                        </a:spcAft>
                        <a:buNone/>
                      </a:pPr>
                      <a:r>
                        <a:rPr lang="en" sz="1000" dirty="0"/>
                        <a:t>No (This maps to - 0,2,3,1)</a:t>
                      </a:r>
                      <a:endParaRPr sz="1000" dirty="0"/>
                    </a:p>
                  </a:txBody>
                  <a:tcPr marL="45720" marR="45720"/>
                </a:tc>
                <a:extLst>
                  <a:ext uri="{0D108BD9-81ED-4DB2-BD59-A6C34878D82A}">
                    <a16:rowId xmlns:a16="http://schemas.microsoft.com/office/drawing/2014/main" val="10006"/>
                  </a:ext>
                </a:extLst>
              </a:tr>
              <a:tr h="259939">
                <a:tc>
                  <a:txBody>
                    <a:bodyPr/>
                    <a:lstStyle/>
                    <a:p>
                      <a:pPr marL="0" lvl="0" indent="0" algn="ctr" rtl="0">
                        <a:spcBef>
                          <a:spcPts val="0"/>
                        </a:spcBef>
                        <a:spcAft>
                          <a:spcPts val="0"/>
                        </a:spcAft>
                        <a:buNone/>
                      </a:pPr>
                      <a:r>
                        <a:rPr lang="en" sz="1000" dirty="0"/>
                        <a:t>6</a:t>
                      </a:r>
                      <a:endParaRPr sz="1000" dirty="0"/>
                    </a:p>
                  </a:txBody>
                  <a:tcPr marL="45720" marR="45720"/>
                </a:tc>
                <a:tc>
                  <a:txBody>
                    <a:bodyPr/>
                    <a:lstStyle/>
                    <a:p>
                      <a:pPr marL="0" lvl="0" indent="0" algn="ctr" rtl="0">
                        <a:spcBef>
                          <a:spcPts val="0"/>
                        </a:spcBef>
                        <a:spcAft>
                          <a:spcPts val="0"/>
                        </a:spcAft>
                        <a:buNone/>
                      </a:pPr>
                      <a:r>
                        <a:rPr lang="en" sz="1000" dirty="0"/>
                        <a:t>0,3,2,1</a:t>
                      </a:r>
                      <a:endParaRPr sz="1000" dirty="0"/>
                    </a:p>
                  </a:txBody>
                  <a:tcPr marL="45720" marR="45720"/>
                </a:tc>
                <a:tc>
                  <a:txBody>
                    <a:bodyPr/>
                    <a:lstStyle/>
                    <a:p>
                      <a:pPr marL="0" lvl="0" indent="0" algn="ctr" rtl="0">
                        <a:spcBef>
                          <a:spcPts val="0"/>
                        </a:spcBef>
                        <a:spcAft>
                          <a:spcPts val="0"/>
                        </a:spcAft>
                        <a:buNone/>
                      </a:pPr>
                      <a:r>
                        <a:rPr lang="en" sz="1000" dirty="0"/>
                        <a:t>Yes</a:t>
                      </a:r>
                      <a:endParaRPr sz="1000" dirty="0"/>
                    </a:p>
                  </a:txBody>
                  <a:tcPr marL="45720" marR="45720"/>
                </a:tc>
                <a:extLst>
                  <a:ext uri="{0D108BD9-81ED-4DB2-BD59-A6C34878D82A}">
                    <a16:rowId xmlns:a16="http://schemas.microsoft.com/office/drawing/2014/main" val="10007"/>
                  </a:ext>
                </a:extLst>
              </a:tr>
            </a:tbl>
          </a:graphicData>
        </a:graphic>
      </p:graphicFrame>
      <p:graphicFrame>
        <p:nvGraphicFramePr>
          <p:cNvPr id="3" name="Google Shape;4957;p152">
            <a:extLst>
              <a:ext uri="{FF2B5EF4-FFF2-40B4-BE49-F238E27FC236}">
                <a16:creationId xmlns:a16="http://schemas.microsoft.com/office/drawing/2014/main" id="{D8E324E3-3317-7A55-F2C8-CAE61202D3CB}"/>
              </a:ext>
            </a:extLst>
          </p:cNvPr>
          <p:cNvGraphicFramePr/>
          <p:nvPr>
            <p:extLst>
              <p:ext uri="{D42A27DB-BD31-4B8C-83A1-F6EECF244321}">
                <p14:modId xmlns:p14="http://schemas.microsoft.com/office/powerpoint/2010/main" val="4205452799"/>
              </p:ext>
            </p:extLst>
          </p:nvPr>
        </p:nvGraphicFramePr>
        <p:xfrm>
          <a:off x="489993" y="3596877"/>
          <a:ext cx="8233107" cy="1371600"/>
        </p:xfrm>
        <a:graphic>
          <a:graphicData uri="http://schemas.openxmlformats.org/drawingml/2006/table">
            <a:tbl>
              <a:tblPr>
                <a:noFill/>
              </a:tblPr>
              <a:tblGrid>
                <a:gridCol w="2557605">
                  <a:extLst>
                    <a:ext uri="{9D8B030D-6E8A-4147-A177-3AD203B41FA5}">
                      <a16:colId xmlns:a16="http://schemas.microsoft.com/office/drawing/2014/main" val="20000"/>
                    </a:ext>
                  </a:extLst>
                </a:gridCol>
                <a:gridCol w="1891834">
                  <a:extLst>
                    <a:ext uri="{9D8B030D-6E8A-4147-A177-3AD203B41FA5}">
                      <a16:colId xmlns:a16="http://schemas.microsoft.com/office/drawing/2014/main" val="20001"/>
                    </a:ext>
                  </a:extLst>
                </a:gridCol>
                <a:gridCol w="1891834">
                  <a:extLst>
                    <a:ext uri="{9D8B030D-6E8A-4147-A177-3AD203B41FA5}">
                      <a16:colId xmlns:a16="http://schemas.microsoft.com/office/drawing/2014/main" val="20002"/>
                    </a:ext>
                  </a:extLst>
                </a:gridCol>
                <a:gridCol w="1891834">
                  <a:extLst>
                    <a:ext uri="{9D8B030D-6E8A-4147-A177-3AD203B41FA5}">
                      <a16:colId xmlns:a16="http://schemas.microsoft.com/office/drawing/2014/main" val="3694583188"/>
                    </a:ext>
                  </a:extLst>
                </a:gridCol>
              </a:tblGrid>
              <a:tr h="203719">
                <a:tc>
                  <a:txBody>
                    <a:bodyPr/>
                    <a:lstStyle/>
                    <a:p>
                      <a:pPr marL="0" lvl="0" indent="0" algn="ctr" rtl="0">
                        <a:spcBef>
                          <a:spcPts val="0"/>
                        </a:spcBef>
                        <a:spcAft>
                          <a:spcPts val="0"/>
                        </a:spcAft>
                        <a:buNone/>
                      </a:pPr>
                      <a:r>
                        <a:rPr lang="en" sz="1000" b="1" dirty="0"/>
                        <a:t>Layer Type</a:t>
                      </a:r>
                      <a:endParaRPr sz="1000" b="1" dirty="0"/>
                    </a:p>
                  </a:txBody>
                  <a:tcPr marL="45720" marR="45720">
                    <a:solidFill>
                      <a:schemeClr val="tx2"/>
                    </a:solidFill>
                  </a:tcPr>
                </a:tc>
                <a:tc>
                  <a:txBody>
                    <a:bodyPr/>
                    <a:lstStyle/>
                    <a:p>
                      <a:pPr marL="0" lvl="0" indent="0" algn="ctr" rtl="0">
                        <a:spcBef>
                          <a:spcPts val="0"/>
                        </a:spcBef>
                        <a:spcAft>
                          <a:spcPts val="0"/>
                        </a:spcAft>
                        <a:buNone/>
                      </a:pPr>
                      <a:r>
                        <a:rPr lang="en-US" sz="1000" b="1" dirty="0"/>
                        <a:t>No. of permutations that map correctly</a:t>
                      </a:r>
                      <a:endParaRPr sz="1000" b="1" dirty="0"/>
                    </a:p>
                  </a:txBody>
                  <a:tcPr marL="45720" marR="45720">
                    <a:solidFill>
                      <a:schemeClr val="tx2"/>
                    </a:solidFill>
                  </a:tcPr>
                </a:tc>
                <a:tc>
                  <a:txBody>
                    <a:bodyPr/>
                    <a:lstStyle/>
                    <a:p>
                      <a:pPr marL="0" lvl="0" indent="0" algn="ctr" rtl="0">
                        <a:spcBef>
                          <a:spcPts val="0"/>
                        </a:spcBef>
                        <a:spcAft>
                          <a:spcPts val="0"/>
                        </a:spcAft>
                        <a:buNone/>
                      </a:pPr>
                      <a:r>
                        <a:rPr lang="en" sz="1000" b="1" dirty="0"/>
                        <a:t>Total No. of permutations</a:t>
                      </a:r>
                      <a:endParaRPr sz="1000" b="1" dirty="0"/>
                    </a:p>
                  </a:txBody>
                  <a:tcPr marL="45720" marR="45720">
                    <a:solidFill>
                      <a:schemeClr val="tx2"/>
                    </a:solidFill>
                  </a:tcPr>
                </a:tc>
                <a:tc>
                  <a:txBody>
                    <a:bodyPr/>
                    <a:lstStyle/>
                    <a:p>
                      <a:pPr marL="0" lvl="0" indent="0" algn="ctr" rtl="0">
                        <a:spcBef>
                          <a:spcPts val="0"/>
                        </a:spcBef>
                        <a:spcAft>
                          <a:spcPts val="0"/>
                        </a:spcAft>
                        <a:buNone/>
                      </a:pPr>
                      <a:r>
                        <a:rPr lang="en-US" sz="1000" b="1" dirty="0"/>
                        <a:t>% of correctly mapped permutations</a:t>
                      </a:r>
                      <a:endParaRPr sz="1000" b="1" dirty="0"/>
                    </a:p>
                  </a:txBody>
                  <a:tcPr marL="45720" marR="45720">
                    <a:solidFill>
                      <a:schemeClr val="tx2"/>
                    </a:solidFill>
                  </a:tcPr>
                </a:tc>
                <a:extLst>
                  <a:ext uri="{0D108BD9-81ED-4DB2-BD59-A6C34878D82A}">
                    <a16:rowId xmlns:a16="http://schemas.microsoft.com/office/drawing/2014/main" val="10001"/>
                  </a:ext>
                </a:extLst>
              </a:tr>
              <a:tr h="12536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dirty="0">
                          <a:solidFill>
                            <a:schemeClr val="tx1"/>
                          </a:solidFill>
                        </a:rPr>
                        <a:t>linalg.conv2d_nhwc_hwcf</a:t>
                      </a:r>
                      <a:endParaRPr lang="en-IN" sz="1000" dirty="0">
                        <a:solidFill>
                          <a:schemeClr val="tx1"/>
                        </a:solidFill>
                      </a:endParaRPr>
                    </a:p>
                  </a:txBody>
                  <a:tcPr marL="45720" marR="45720">
                    <a:noFill/>
                  </a:tcPr>
                </a:tc>
                <a:tc>
                  <a:txBody>
                    <a:bodyPr/>
                    <a:lstStyle/>
                    <a:p>
                      <a:pPr marL="0" lvl="0" indent="0" algn="ctr" rtl="0">
                        <a:spcBef>
                          <a:spcPts val="0"/>
                        </a:spcBef>
                        <a:spcAft>
                          <a:spcPts val="0"/>
                        </a:spcAft>
                        <a:buNone/>
                      </a:pPr>
                      <a:r>
                        <a:rPr lang="en" sz="1000" dirty="0"/>
                        <a:t>22</a:t>
                      </a:r>
                      <a:endParaRPr sz="1000" dirty="0"/>
                    </a:p>
                  </a:txBody>
                  <a:tcPr marL="45720" marR="45720"/>
                </a:tc>
                <a:tc>
                  <a:txBody>
                    <a:bodyPr/>
                    <a:lstStyle/>
                    <a:p>
                      <a:pPr marL="0" lvl="0" indent="0" algn="ctr" rtl="0">
                        <a:spcBef>
                          <a:spcPts val="0"/>
                        </a:spcBef>
                        <a:spcAft>
                          <a:spcPts val="0"/>
                        </a:spcAft>
                        <a:buNone/>
                      </a:pPr>
                      <a:r>
                        <a:rPr lang="en" sz="1000" dirty="0"/>
                        <a:t>72</a:t>
                      </a:r>
                      <a:endParaRPr sz="1000" dirty="0"/>
                    </a:p>
                  </a:txBody>
                  <a:tcPr marL="45720" marR="45720"/>
                </a:tc>
                <a:tc>
                  <a:txBody>
                    <a:bodyPr/>
                    <a:lstStyle/>
                    <a:p>
                      <a:pPr marL="0" lvl="0" indent="0" algn="ctr" rtl="0">
                        <a:spcBef>
                          <a:spcPts val="0"/>
                        </a:spcBef>
                        <a:spcAft>
                          <a:spcPts val="0"/>
                        </a:spcAft>
                        <a:buNone/>
                      </a:pPr>
                      <a:r>
                        <a:rPr lang="en-US" sz="1000" dirty="0"/>
                        <a:t>30.56%</a:t>
                      </a:r>
                      <a:endParaRPr sz="1000" dirty="0"/>
                    </a:p>
                  </a:txBody>
                  <a:tcPr marL="45720" marR="45720"/>
                </a:tc>
                <a:extLst>
                  <a:ext uri="{0D108BD9-81ED-4DB2-BD59-A6C34878D82A}">
                    <a16:rowId xmlns:a16="http://schemas.microsoft.com/office/drawing/2014/main" val="10002"/>
                  </a:ext>
                </a:extLst>
              </a:tr>
              <a:tr h="2037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dirty="0">
                          <a:solidFill>
                            <a:schemeClr val="tx1"/>
                          </a:solidFill>
                        </a:rPr>
                        <a:t>linalg.depthwise_conv_2d_nhwc_hwc</a:t>
                      </a:r>
                      <a:endParaRPr lang="en-IN" sz="1000" dirty="0">
                        <a:solidFill>
                          <a:schemeClr val="tx1"/>
                        </a:solidFill>
                      </a:endParaRPr>
                    </a:p>
                  </a:txBody>
                  <a:tcPr marL="45720" marR="45720">
                    <a:noFill/>
                  </a:tcPr>
                </a:tc>
                <a:tc>
                  <a:txBody>
                    <a:bodyPr/>
                    <a:lstStyle/>
                    <a:p>
                      <a:pPr marL="0" lvl="0" indent="0" algn="ctr" rtl="0">
                        <a:spcBef>
                          <a:spcPts val="0"/>
                        </a:spcBef>
                        <a:spcAft>
                          <a:spcPts val="0"/>
                        </a:spcAft>
                        <a:buNone/>
                      </a:pPr>
                      <a:r>
                        <a:rPr lang="en-US" sz="1000" dirty="0"/>
                        <a:t>10</a:t>
                      </a:r>
                      <a:endParaRPr sz="1000" dirty="0"/>
                    </a:p>
                  </a:txBody>
                  <a:tcPr marL="45720" marR="45720"/>
                </a:tc>
                <a:tc>
                  <a:txBody>
                    <a:bodyPr/>
                    <a:lstStyle/>
                    <a:p>
                      <a:pPr marL="0" lvl="0" indent="0" algn="ctr" rtl="0">
                        <a:spcBef>
                          <a:spcPts val="0"/>
                        </a:spcBef>
                        <a:spcAft>
                          <a:spcPts val="0"/>
                        </a:spcAft>
                        <a:buNone/>
                      </a:pPr>
                      <a:r>
                        <a:rPr lang="en-IN" sz="1000" dirty="0"/>
                        <a:t>24</a:t>
                      </a:r>
                      <a:endParaRPr sz="1000" dirty="0"/>
                    </a:p>
                  </a:txBody>
                  <a:tcPr marL="45720" marR="45720"/>
                </a:tc>
                <a:tc>
                  <a:txBody>
                    <a:bodyPr/>
                    <a:lstStyle/>
                    <a:p>
                      <a:pPr marL="0" lvl="0" indent="0" algn="ctr" rtl="0">
                        <a:spcBef>
                          <a:spcPts val="0"/>
                        </a:spcBef>
                        <a:spcAft>
                          <a:spcPts val="0"/>
                        </a:spcAft>
                        <a:buNone/>
                      </a:pPr>
                      <a:r>
                        <a:rPr lang="en-US" sz="1000" dirty="0"/>
                        <a:t>41.67%</a:t>
                      </a:r>
                      <a:endParaRPr sz="1000" dirty="0"/>
                    </a:p>
                  </a:txBody>
                  <a:tcPr marL="45720" marR="45720"/>
                </a:tc>
                <a:extLst>
                  <a:ext uri="{0D108BD9-81ED-4DB2-BD59-A6C34878D82A}">
                    <a16:rowId xmlns:a16="http://schemas.microsoft.com/office/drawing/2014/main" val="10003"/>
                  </a:ext>
                </a:extLst>
              </a:tr>
              <a:tr h="2037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dirty="0">
                          <a:solidFill>
                            <a:schemeClr val="tx1"/>
                          </a:solidFill>
                        </a:rPr>
                        <a:t>linalg.batch_matmul</a:t>
                      </a:r>
                      <a:endParaRPr lang="en-IN" sz="1000" dirty="0">
                        <a:solidFill>
                          <a:schemeClr val="tx1"/>
                        </a:solidFill>
                      </a:endParaRPr>
                    </a:p>
                  </a:txBody>
                  <a:tcPr marL="45720" marR="45720">
                    <a:noFill/>
                  </a:tcPr>
                </a:tc>
                <a:tc>
                  <a:txBody>
                    <a:bodyPr/>
                    <a:lstStyle/>
                    <a:p>
                      <a:pPr lvl="0" algn="ctr"/>
                      <a:r>
                        <a:rPr lang="en-US" sz="1000" dirty="0"/>
                        <a:t>4</a:t>
                      </a:r>
                      <a:endParaRPr lang="en-IN" sz="1000" dirty="0"/>
                    </a:p>
                  </a:txBody>
                  <a:tcPr marL="45720" marR="45720"/>
                </a:tc>
                <a:tc>
                  <a:txBody>
                    <a:bodyPr/>
                    <a:lstStyle/>
                    <a:p>
                      <a:pPr marL="0" lvl="0" indent="0" algn="ctr" rtl="0">
                        <a:spcBef>
                          <a:spcPts val="0"/>
                        </a:spcBef>
                        <a:spcAft>
                          <a:spcPts val="0"/>
                        </a:spcAft>
                        <a:buNone/>
                      </a:pPr>
                      <a:r>
                        <a:rPr lang="en-US" sz="1000" dirty="0"/>
                        <a:t>6</a:t>
                      </a:r>
                      <a:endParaRPr sz="1000" dirty="0"/>
                    </a:p>
                  </a:txBody>
                  <a:tcPr marL="45720" marR="45720"/>
                </a:tc>
                <a:tc>
                  <a:txBody>
                    <a:bodyPr/>
                    <a:lstStyle/>
                    <a:p>
                      <a:pPr marL="0" lvl="0" indent="0" algn="ctr" rtl="0">
                        <a:spcBef>
                          <a:spcPts val="0"/>
                        </a:spcBef>
                        <a:spcAft>
                          <a:spcPts val="0"/>
                        </a:spcAft>
                        <a:buNone/>
                      </a:pPr>
                      <a:r>
                        <a:rPr lang="en-US" sz="1000" dirty="0"/>
                        <a:t>66.67%</a:t>
                      </a:r>
                      <a:endParaRPr sz="1000" dirty="0"/>
                    </a:p>
                  </a:txBody>
                  <a:tcPr marL="45720" marR="45720"/>
                </a:tc>
                <a:extLst>
                  <a:ext uri="{0D108BD9-81ED-4DB2-BD59-A6C34878D82A}">
                    <a16:rowId xmlns:a16="http://schemas.microsoft.com/office/drawing/2014/main" val="10004"/>
                  </a:ext>
                </a:extLst>
              </a:tr>
              <a:tr h="2037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t>Total</a:t>
                      </a:r>
                      <a:endParaRPr lang="en-IN" sz="1000" b="1" dirty="0"/>
                    </a:p>
                  </a:txBody>
                  <a:tcPr marL="45720" marR="45720"/>
                </a:tc>
                <a:tc>
                  <a:txBody>
                    <a:bodyPr/>
                    <a:lstStyle/>
                    <a:p>
                      <a:pPr lvl="0" algn="ctr"/>
                      <a:r>
                        <a:rPr lang="en-IN" sz="1000" b="1" dirty="0"/>
                        <a:t>36</a:t>
                      </a:r>
                    </a:p>
                  </a:txBody>
                  <a:tcPr marL="45720" marR="45720"/>
                </a:tc>
                <a:tc>
                  <a:txBody>
                    <a:bodyPr/>
                    <a:lstStyle/>
                    <a:p>
                      <a:pPr marL="0" lvl="0" indent="0" algn="ctr" rtl="0">
                        <a:spcBef>
                          <a:spcPts val="0"/>
                        </a:spcBef>
                        <a:spcAft>
                          <a:spcPts val="0"/>
                        </a:spcAft>
                        <a:buNone/>
                      </a:pPr>
                      <a:r>
                        <a:rPr lang="en-IN" sz="1000" b="1" dirty="0"/>
                        <a:t>102</a:t>
                      </a:r>
                      <a:endParaRPr sz="1000" b="1" dirty="0"/>
                    </a:p>
                  </a:txBody>
                  <a:tcPr marL="45720" marR="45720"/>
                </a:tc>
                <a:tc>
                  <a:txBody>
                    <a:bodyPr/>
                    <a:lstStyle/>
                    <a:p>
                      <a:pPr marL="0" lvl="0" indent="0" algn="ctr" rtl="0">
                        <a:spcBef>
                          <a:spcPts val="0"/>
                        </a:spcBef>
                        <a:spcAft>
                          <a:spcPts val="0"/>
                        </a:spcAft>
                        <a:buNone/>
                      </a:pPr>
                      <a:r>
                        <a:rPr lang="en-IN" sz="1000" b="1" dirty="0"/>
                        <a:t>35.30%</a:t>
                      </a:r>
                      <a:endParaRPr sz="1000" b="1" dirty="0"/>
                    </a:p>
                  </a:txBody>
                  <a:tcPr marL="45720" marR="45720"/>
                </a:tc>
                <a:extLst>
                  <a:ext uri="{0D108BD9-81ED-4DB2-BD59-A6C34878D82A}">
                    <a16:rowId xmlns:a16="http://schemas.microsoft.com/office/drawing/2014/main" val="4201743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3A02E015-CDB9-4672-8541-9655A9AF8C8F}"/>
                                            </p:graphicEl>
                                          </p:spTgt>
                                        </p:tgtEl>
                                        <p:attrNameLst>
                                          <p:attrName>style.visibility</p:attrName>
                                        </p:attrNameLst>
                                      </p:cBhvr>
                                      <p:to>
                                        <p:strVal val="visible"/>
                                      </p:to>
                                    </p:set>
                                    <p:animEffect transition="in" filter="fade">
                                      <p:cBhvr>
                                        <p:cTn id="7" dur="500"/>
                                        <p:tgtEl>
                                          <p:spTgt spid="2">
                                            <p:graphicEl>
                                              <a:dgm id="{3A02E015-CDB9-4672-8541-9655A9AF8C8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3C86D4C7-4B08-4F41-9B53-9D99F23E7C3D}"/>
                                            </p:graphicEl>
                                          </p:spTgt>
                                        </p:tgtEl>
                                        <p:attrNameLst>
                                          <p:attrName>style.visibility</p:attrName>
                                        </p:attrNameLst>
                                      </p:cBhvr>
                                      <p:to>
                                        <p:strVal val="visible"/>
                                      </p:to>
                                    </p:set>
                                    <p:animEffect transition="in" filter="fade">
                                      <p:cBhvr>
                                        <p:cTn id="12" dur="500"/>
                                        <p:tgtEl>
                                          <p:spTgt spid="2">
                                            <p:graphicEl>
                                              <a:dgm id="{3C86D4C7-4B08-4F41-9B53-9D99F23E7C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C8961CB4-E310-4439-BF80-061F8A7F4E22}"/>
                                            </p:graphicEl>
                                          </p:spTgt>
                                        </p:tgtEl>
                                        <p:attrNameLst>
                                          <p:attrName>style.visibility</p:attrName>
                                        </p:attrNameLst>
                                      </p:cBhvr>
                                      <p:to>
                                        <p:strVal val="visible"/>
                                      </p:to>
                                    </p:set>
                                    <p:animEffect transition="in" filter="fade">
                                      <p:cBhvr>
                                        <p:cTn id="17" dur="500"/>
                                        <p:tgtEl>
                                          <p:spTgt spid="2">
                                            <p:graphicEl>
                                              <a:dgm id="{C8961CB4-E310-4439-BF80-061F8A7F4E22}"/>
                                            </p:graphic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957"/>
                                        </p:tgtEl>
                                        <p:attrNameLst>
                                          <p:attrName>style.visibility</p:attrName>
                                        </p:attrNameLst>
                                      </p:cBhvr>
                                      <p:to>
                                        <p:strVal val="visible"/>
                                      </p:to>
                                    </p:set>
                                    <p:animEffect transition="in" filter="fade">
                                      <p:cBhvr>
                                        <p:cTn id="21" dur="500"/>
                                        <p:tgtEl>
                                          <p:spTgt spid="495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graphicEl>
                                              <a:dgm id="{70D35EC4-D5DB-40DE-81B3-E34DB0A77A8C}"/>
                                            </p:graphicEl>
                                          </p:spTgt>
                                        </p:tgtEl>
                                        <p:attrNameLst>
                                          <p:attrName>style.visibility</p:attrName>
                                        </p:attrNameLst>
                                      </p:cBhvr>
                                      <p:to>
                                        <p:strVal val="visible"/>
                                      </p:to>
                                    </p:set>
                                    <p:animEffect transition="in" filter="fade">
                                      <p:cBhvr>
                                        <p:cTn id="30" dur="500"/>
                                        <p:tgtEl>
                                          <p:spTgt spid="2">
                                            <p:graphicEl>
                                              <a:dgm id="{70D35EC4-D5DB-40DE-81B3-E34DB0A77A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4"/>
        <p:cNvGrpSpPr/>
        <p:nvPr/>
      </p:nvGrpSpPr>
      <p:grpSpPr>
        <a:xfrm>
          <a:off x="0" y="0"/>
          <a:ext cx="0" cy="0"/>
          <a:chOff x="0" y="0"/>
          <a:chExt cx="0" cy="0"/>
        </a:xfrm>
      </p:grpSpPr>
      <p:sp>
        <p:nvSpPr>
          <p:cNvPr id="4955" name="Google Shape;4955;p15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Loop Optimization Issues</a:t>
            </a:r>
            <a:endParaRPr dirty="0"/>
          </a:p>
        </p:txBody>
      </p:sp>
      <p:sp>
        <p:nvSpPr>
          <p:cNvPr id="5" name="Subtitle 4">
            <a:extLst>
              <a:ext uri="{FF2B5EF4-FFF2-40B4-BE49-F238E27FC236}">
                <a16:creationId xmlns:a16="http://schemas.microsoft.com/office/drawing/2014/main" id="{0AC76A1E-1609-413D-9E21-3CF1C41983E2}"/>
              </a:ext>
            </a:extLst>
          </p:cNvPr>
          <p:cNvSpPr>
            <a:spLocks noGrp="1"/>
          </p:cNvSpPr>
          <p:nvPr>
            <p:ph type="subTitle" idx="2"/>
          </p:nvPr>
        </p:nvSpPr>
        <p:spPr>
          <a:xfrm>
            <a:off x="424450" y="756623"/>
            <a:ext cx="8384700" cy="283154"/>
          </a:xfrm>
        </p:spPr>
        <p:txBody>
          <a:bodyPr/>
          <a:lstStyle/>
          <a:p>
            <a:r>
              <a:rPr lang="en-IN" dirty="0"/>
              <a:t>Loop tiling</a:t>
            </a:r>
          </a:p>
        </p:txBody>
      </p:sp>
      <p:graphicFrame>
        <p:nvGraphicFramePr>
          <p:cNvPr id="7" name="Diagram 6">
            <a:extLst>
              <a:ext uri="{FF2B5EF4-FFF2-40B4-BE49-F238E27FC236}">
                <a16:creationId xmlns:a16="http://schemas.microsoft.com/office/drawing/2014/main" id="{D34BAB1D-3215-E50A-C8FC-52DA782C7F5D}"/>
              </a:ext>
            </a:extLst>
          </p:cNvPr>
          <p:cNvGraphicFramePr/>
          <p:nvPr>
            <p:extLst>
              <p:ext uri="{D42A27DB-BD31-4B8C-83A1-F6EECF244321}">
                <p14:modId xmlns:p14="http://schemas.microsoft.com/office/powerpoint/2010/main" val="3934518882"/>
              </p:ext>
            </p:extLst>
          </p:nvPr>
        </p:nvGraphicFramePr>
        <p:xfrm>
          <a:off x="420625" y="1230277"/>
          <a:ext cx="8384700" cy="3783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889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DB788EDF-4947-4570-8174-69CB79B146FB}"/>
                                            </p:graphicEl>
                                          </p:spTgt>
                                        </p:tgtEl>
                                        <p:attrNameLst>
                                          <p:attrName>style.visibility</p:attrName>
                                        </p:attrNameLst>
                                      </p:cBhvr>
                                      <p:to>
                                        <p:strVal val="visible"/>
                                      </p:to>
                                    </p:set>
                                    <p:animEffect transition="in" filter="fade">
                                      <p:cBhvr>
                                        <p:cTn id="7" dur="500"/>
                                        <p:tgtEl>
                                          <p:spTgt spid="7">
                                            <p:graphicEl>
                                              <a:dgm id="{DB788EDF-4947-4570-8174-69CB79B146F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F63C9A39-4CAF-4454-8F08-819D5F5E3F81}"/>
                                            </p:graphicEl>
                                          </p:spTgt>
                                        </p:tgtEl>
                                        <p:attrNameLst>
                                          <p:attrName>style.visibility</p:attrName>
                                        </p:attrNameLst>
                                      </p:cBhvr>
                                      <p:to>
                                        <p:strVal val="visible"/>
                                      </p:to>
                                    </p:set>
                                    <p:animEffect transition="in" filter="fade">
                                      <p:cBhvr>
                                        <p:cTn id="12" dur="500"/>
                                        <p:tgtEl>
                                          <p:spTgt spid="7">
                                            <p:graphicEl>
                                              <a:dgm id="{F63C9A39-4CAF-4454-8F08-819D5F5E3F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2EF80744-E193-4219-BBBE-15D7D3DE0C7A}"/>
                                            </p:graphicEl>
                                          </p:spTgt>
                                        </p:tgtEl>
                                        <p:attrNameLst>
                                          <p:attrName>style.visibility</p:attrName>
                                        </p:attrNameLst>
                                      </p:cBhvr>
                                      <p:to>
                                        <p:strVal val="visible"/>
                                      </p:to>
                                    </p:set>
                                    <p:animEffect transition="in" filter="fade">
                                      <p:cBhvr>
                                        <p:cTn id="17" dur="500"/>
                                        <p:tgtEl>
                                          <p:spTgt spid="7">
                                            <p:graphicEl>
                                              <a:dgm id="{2EF80744-E193-4219-BBBE-15D7D3DE0C7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F5C354C3-A65A-4E8A-ABB8-89D4E6EEF945}"/>
                                            </p:graphicEl>
                                          </p:spTgt>
                                        </p:tgtEl>
                                        <p:attrNameLst>
                                          <p:attrName>style.visibility</p:attrName>
                                        </p:attrNameLst>
                                      </p:cBhvr>
                                      <p:to>
                                        <p:strVal val="visible"/>
                                      </p:to>
                                    </p:set>
                                    <p:animEffect transition="in" filter="fade">
                                      <p:cBhvr>
                                        <p:cTn id="22" dur="500"/>
                                        <p:tgtEl>
                                          <p:spTgt spid="7">
                                            <p:graphicEl>
                                              <a:dgm id="{F5C354C3-A65A-4E8A-ABB8-89D4E6EEF9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54"/>
        <p:cNvGrpSpPr/>
        <p:nvPr/>
      </p:nvGrpSpPr>
      <p:grpSpPr>
        <a:xfrm>
          <a:off x="0" y="0"/>
          <a:ext cx="0" cy="0"/>
          <a:chOff x="0" y="0"/>
          <a:chExt cx="0" cy="0"/>
        </a:xfrm>
      </p:grpSpPr>
      <p:sp>
        <p:nvSpPr>
          <p:cNvPr id="4955" name="Google Shape;4955;p15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Loop Optimization Issues</a:t>
            </a:r>
            <a:endParaRPr dirty="0"/>
          </a:p>
        </p:txBody>
      </p:sp>
      <p:sp>
        <p:nvSpPr>
          <p:cNvPr id="5" name="Subtitle 4">
            <a:extLst>
              <a:ext uri="{FF2B5EF4-FFF2-40B4-BE49-F238E27FC236}">
                <a16:creationId xmlns:a16="http://schemas.microsoft.com/office/drawing/2014/main" id="{0AC76A1E-1609-413D-9E21-3CF1C41983E2}"/>
              </a:ext>
            </a:extLst>
          </p:cNvPr>
          <p:cNvSpPr>
            <a:spLocks noGrp="1"/>
          </p:cNvSpPr>
          <p:nvPr>
            <p:ph type="subTitle" idx="2"/>
          </p:nvPr>
        </p:nvSpPr>
        <p:spPr>
          <a:xfrm>
            <a:off x="424450" y="756623"/>
            <a:ext cx="8384700" cy="283154"/>
          </a:xfrm>
        </p:spPr>
        <p:txBody>
          <a:bodyPr/>
          <a:lstStyle/>
          <a:p>
            <a:r>
              <a:rPr lang="en-IN" dirty="0"/>
              <a:t>Loop unrolling</a:t>
            </a:r>
          </a:p>
        </p:txBody>
      </p:sp>
      <p:graphicFrame>
        <p:nvGraphicFramePr>
          <p:cNvPr id="4" name="Diagram 3">
            <a:extLst>
              <a:ext uri="{FF2B5EF4-FFF2-40B4-BE49-F238E27FC236}">
                <a16:creationId xmlns:a16="http://schemas.microsoft.com/office/drawing/2014/main" id="{0C3D087D-3065-CC2C-A934-6BE6A72E3B0A}"/>
              </a:ext>
            </a:extLst>
          </p:cNvPr>
          <p:cNvGraphicFramePr/>
          <p:nvPr>
            <p:extLst>
              <p:ext uri="{D42A27DB-BD31-4B8C-83A1-F6EECF244321}">
                <p14:modId xmlns:p14="http://schemas.microsoft.com/office/powerpoint/2010/main" val="3358620659"/>
              </p:ext>
            </p:extLst>
          </p:nvPr>
        </p:nvGraphicFramePr>
        <p:xfrm>
          <a:off x="442507" y="1173480"/>
          <a:ext cx="8258985" cy="3870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85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78AFAE7-D749-4141-82E7-FB40FE8E96EB}"/>
                                            </p:graphicEl>
                                          </p:spTgt>
                                        </p:tgtEl>
                                        <p:attrNameLst>
                                          <p:attrName>style.visibility</p:attrName>
                                        </p:attrNameLst>
                                      </p:cBhvr>
                                      <p:to>
                                        <p:strVal val="visible"/>
                                      </p:to>
                                    </p:set>
                                    <p:animEffect transition="in" filter="fade">
                                      <p:cBhvr>
                                        <p:cTn id="7" dur="500"/>
                                        <p:tgtEl>
                                          <p:spTgt spid="4">
                                            <p:graphicEl>
                                              <a:dgm id="{078AFAE7-D749-4141-82E7-FB40FE8E96E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B079AA6-62AE-4567-B604-E8B7D3FCD79B}"/>
                                            </p:graphicEl>
                                          </p:spTgt>
                                        </p:tgtEl>
                                        <p:attrNameLst>
                                          <p:attrName>style.visibility</p:attrName>
                                        </p:attrNameLst>
                                      </p:cBhvr>
                                      <p:to>
                                        <p:strVal val="visible"/>
                                      </p:to>
                                    </p:set>
                                    <p:animEffect transition="in" filter="fade">
                                      <p:cBhvr>
                                        <p:cTn id="12" dur="500"/>
                                        <p:tgtEl>
                                          <p:spTgt spid="4">
                                            <p:graphicEl>
                                              <a:dgm id="{9B079AA6-62AE-4567-B604-E8B7D3FCD79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1991E30-EDD1-4E35-B693-51B3373DF237}"/>
                                            </p:graphicEl>
                                          </p:spTgt>
                                        </p:tgtEl>
                                        <p:attrNameLst>
                                          <p:attrName>style.visibility</p:attrName>
                                        </p:attrNameLst>
                                      </p:cBhvr>
                                      <p:to>
                                        <p:strVal val="visible"/>
                                      </p:to>
                                    </p:set>
                                    <p:animEffect transition="in" filter="fade">
                                      <p:cBhvr>
                                        <p:cTn id="17" dur="500"/>
                                        <p:tgtEl>
                                          <p:spTgt spid="4">
                                            <p:graphicEl>
                                              <a:dgm id="{B1991E30-EDD1-4E35-B693-51B3373DF2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580FFF7-E08F-4B96-93BF-D88F4E825885}"/>
                                            </p:graphicEl>
                                          </p:spTgt>
                                        </p:tgtEl>
                                        <p:attrNameLst>
                                          <p:attrName>style.visibility</p:attrName>
                                        </p:attrNameLst>
                                      </p:cBhvr>
                                      <p:to>
                                        <p:strVal val="visible"/>
                                      </p:to>
                                    </p:set>
                                    <p:animEffect transition="in" filter="fade">
                                      <p:cBhvr>
                                        <p:cTn id="22" dur="500"/>
                                        <p:tgtEl>
                                          <p:spTgt spid="4">
                                            <p:graphicEl>
                                              <a:dgm id="{4580FFF7-E08F-4B96-93BF-D88F4E8258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51E735-A3DB-EA8D-3DBF-06C7D01C2960}"/>
              </a:ext>
            </a:extLst>
          </p:cNvPr>
          <p:cNvSpPr>
            <a:spLocks noGrp="1"/>
          </p:cNvSpPr>
          <p:nvPr>
            <p:ph type="title"/>
          </p:nvPr>
        </p:nvSpPr>
        <p:spPr/>
        <p:txBody>
          <a:bodyPr/>
          <a:lstStyle/>
          <a:p>
            <a:r>
              <a:rPr lang="en-IN" dirty="0"/>
              <a:t>Prior Work</a:t>
            </a:r>
          </a:p>
        </p:txBody>
      </p:sp>
      <p:graphicFrame>
        <p:nvGraphicFramePr>
          <p:cNvPr id="4" name="Table 3">
            <a:extLst>
              <a:ext uri="{FF2B5EF4-FFF2-40B4-BE49-F238E27FC236}">
                <a16:creationId xmlns:a16="http://schemas.microsoft.com/office/drawing/2014/main" id="{F43300AC-5C2A-CA60-883E-A841D453821B}"/>
              </a:ext>
            </a:extLst>
          </p:cNvPr>
          <p:cNvGraphicFramePr>
            <a:graphicFrameLocks noGrp="1"/>
          </p:cNvGraphicFramePr>
          <p:nvPr>
            <p:extLst>
              <p:ext uri="{D42A27DB-BD31-4B8C-83A1-F6EECF244321}">
                <p14:modId xmlns:p14="http://schemas.microsoft.com/office/powerpoint/2010/main" val="1662505143"/>
              </p:ext>
            </p:extLst>
          </p:nvPr>
        </p:nvGraphicFramePr>
        <p:xfrm>
          <a:off x="420625" y="1007338"/>
          <a:ext cx="8260595" cy="3928873"/>
        </p:xfrm>
        <a:graphic>
          <a:graphicData uri="http://schemas.openxmlformats.org/drawingml/2006/table">
            <a:tbl>
              <a:tblPr/>
              <a:tblGrid>
                <a:gridCol w="1113707">
                  <a:extLst>
                    <a:ext uri="{9D8B030D-6E8A-4147-A177-3AD203B41FA5}">
                      <a16:colId xmlns:a16="http://schemas.microsoft.com/office/drawing/2014/main" val="94911166"/>
                    </a:ext>
                  </a:extLst>
                </a:gridCol>
                <a:gridCol w="2382296">
                  <a:extLst>
                    <a:ext uri="{9D8B030D-6E8A-4147-A177-3AD203B41FA5}">
                      <a16:colId xmlns:a16="http://schemas.microsoft.com/office/drawing/2014/main" val="347847744"/>
                    </a:ext>
                  </a:extLst>
                </a:gridCol>
                <a:gridCol w="2382296">
                  <a:extLst>
                    <a:ext uri="{9D8B030D-6E8A-4147-A177-3AD203B41FA5}">
                      <a16:colId xmlns:a16="http://schemas.microsoft.com/office/drawing/2014/main" val="1055377006"/>
                    </a:ext>
                  </a:extLst>
                </a:gridCol>
                <a:gridCol w="2382296">
                  <a:extLst>
                    <a:ext uri="{9D8B030D-6E8A-4147-A177-3AD203B41FA5}">
                      <a16:colId xmlns:a16="http://schemas.microsoft.com/office/drawing/2014/main" val="636349431"/>
                    </a:ext>
                  </a:extLst>
                </a:gridCol>
              </a:tblGrid>
              <a:tr h="265199">
                <a:tc>
                  <a:txBody>
                    <a:bodyPr/>
                    <a:lstStyle/>
                    <a:p>
                      <a:pPr algn="ctr" fontAlgn="b"/>
                      <a:r>
                        <a:rPr lang="en-IN" sz="1200" b="1" i="0" u="none" strike="noStrike">
                          <a:solidFill>
                            <a:srgbClr val="000000"/>
                          </a:solidFill>
                          <a:effectLst/>
                          <a:latin typeface="+mn-lt"/>
                        </a:rPr>
                        <a:t>Framework</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b="1" i="0" u="none" strike="noStrike">
                          <a:solidFill>
                            <a:srgbClr val="000000"/>
                          </a:solidFill>
                          <a:effectLst/>
                          <a:latin typeface="+mn-lt"/>
                        </a:rPr>
                        <a:t>Focus</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b="1" i="0" u="none" strike="noStrike" dirty="0">
                          <a:solidFill>
                            <a:srgbClr val="000000"/>
                          </a:solidFill>
                          <a:effectLst/>
                          <a:latin typeface="+mn-lt"/>
                        </a:rPr>
                        <a:t>Key Features</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b"/>
                      <a:r>
                        <a:rPr lang="en-IN" sz="1200" b="1" i="0" u="none" strike="noStrike" dirty="0">
                          <a:solidFill>
                            <a:srgbClr val="000000"/>
                          </a:solidFill>
                          <a:effectLst/>
                          <a:latin typeface="+mn-lt"/>
                        </a:rPr>
                        <a:t>Limitations</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378637037"/>
                  </a:ext>
                </a:extLst>
              </a:tr>
              <a:tr h="976778">
                <a:tc>
                  <a:txBody>
                    <a:bodyPr/>
                    <a:lstStyle/>
                    <a:p>
                      <a:pPr algn="ctr" fontAlgn="b"/>
                      <a:r>
                        <a:rPr lang="en-IN" sz="1200" b="0" i="0" u="none" strike="noStrike" dirty="0">
                          <a:solidFill>
                            <a:schemeClr val="bg1"/>
                          </a:solidFill>
                          <a:effectLst/>
                          <a:latin typeface="+mn-lt"/>
                        </a:rPr>
                        <a:t>POLSCA</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fontAlgn="b"/>
                      <a:r>
                        <a:rPr lang="en-IN" sz="1200" b="0" i="0" u="none" strike="noStrike" dirty="0" err="1">
                          <a:solidFill>
                            <a:srgbClr val="000000"/>
                          </a:solidFill>
                          <a:effectLst/>
                          <a:latin typeface="+mn-lt"/>
                        </a:rPr>
                        <a:t>Polybench</a:t>
                      </a:r>
                      <a:r>
                        <a:rPr lang="en-IN" sz="1200" b="0" i="0" u="none" strike="noStrike" dirty="0">
                          <a:solidFill>
                            <a:srgbClr val="000000"/>
                          </a:solidFill>
                          <a:effectLst/>
                          <a:latin typeface="+mn-lt"/>
                        </a:rPr>
                        <a:t> kernels with loop transformations in HLS.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Enhances C++ code with loop transformations.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Limited to </a:t>
                      </a:r>
                      <a:r>
                        <a:rPr lang="en-IN" sz="1200" b="0" i="0" u="none" strike="noStrike" dirty="0" err="1">
                          <a:solidFill>
                            <a:srgbClr val="000000"/>
                          </a:solidFill>
                          <a:effectLst/>
                          <a:latin typeface="+mn-lt"/>
                        </a:rPr>
                        <a:t>Polybench</a:t>
                      </a:r>
                      <a:r>
                        <a:rPr lang="en-IN" sz="1200" b="0" i="0" u="none" strike="noStrike" dirty="0">
                          <a:solidFill>
                            <a:srgbClr val="000000"/>
                          </a:solidFill>
                          <a:effectLst/>
                          <a:latin typeface="+mn-lt"/>
                        </a:rPr>
                        <a:t> kernels, lacks neural network performance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88828"/>
                  </a:ext>
                </a:extLst>
              </a:tr>
              <a:tr h="976778">
                <a:tc>
                  <a:txBody>
                    <a:bodyPr/>
                    <a:lstStyle/>
                    <a:p>
                      <a:pPr algn="ctr" fontAlgn="b"/>
                      <a:r>
                        <a:rPr lang="en-IN" sz="1200" b="0" i="0" u="none" strike="noStrike">
                          <a:solidFill>
                            <a:schemeClr val="bg1"/>
                          </a:solidFill>
                          <a:effectLst/>
                          <a:latin typeface="+mn-lt"/>
                        </a:rPr>
                        <a:t>ScaleHLS</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fontAlgn="b"/>
                      <a:r>
                        <a:rPr lang="en-IN" sz="1200" b="0" i="0" u="none" strike="noStrike" dirty="0">
                          <a:solidFill>
                            <a:srgbClr val="000000"/>
                          </a:solidFill>
                          <a:effectLst/>
                          <a:latin typeface="+mn-lt"/>
                        </a:rPr>
                        <a:t>Multi-level optimizations (graph, loop, directive) with focus on FPGAs.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Fine control over optimizations, impractical for ASICs.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Needs to be annotated back to HLS C, lacks layer-by-layer neural network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0860607"/>
                  </a:ext>
                </a:extLst>
              </a:tr>
              <a:tr h="855059">
                <a:tc>
                  <a:txBody>
                    <a:bodyPr/>
                    <a:lstStyle/>
                    <a:p>
                      <a:pPr algn="ctr" fontAlgn="b"/>
                      <a:r>
                        <a:rPr lang="en-IN" sz="1200" b="0" i="0" u="none" strike="noStrike" dirty="0">
                          <a:solidFill>
                            <a:schemeClr val="bg1"/>
                          </a:solidFill>
                          <a:effectLst/>
                          <a:latin typeface="+mn-lt"/>
                        </a:rPr>
                        <a:t>POM</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fontAlgn="b"/>
                      <a:r>
                        <a:rPr lang="en-IN" sz="1200" b="0" i="0" u="none" strike="noStrike" dirty="0">
                          <a:solidFill>
                            <a:srgbClr val="000000"/>
                          </a:solidFill>
                          <a:effectLst/>
                          <a:latin typeface="+mn-lt"/>
                        </a:rPr>
                        <a:t>FPGA-based accelerators using MLIR optimizations.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Advanced MLIR dependency analysis, layer-by-layer deep learning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IN" sz="1200" b="0" i="0" u="none" strike="noStrike" dirty="0">
                          <a:solidFill>
                            <a:srgbClr val="000000"/>
                          </a:solidFill>
                          <a:effectLst/>
                          <a:latin typeface="+mn-lt"/>
                        </a:rPr>
                        <a:t>Resource utilization increases with model size, problematic for ASICs.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563366"/>
                  </a:ext>
                </a:extLst>
              </a:tr>
              <a:tr h="855059">
                <a:tc>
                  <a:txBody>
                    <a:bodyPr/>
                    <a:lstStyle/>
                    <a:p>
                      <a:pPr algn="ctr" fontAlgn="b"/>
                      <a:r>
                        <a:rPr lang="en-IN" sz="1200" b="0" i="0" u="none" strike="noStrike" dirty="0">
                          <a:solidFill>
                            <a:schemeClr val="bg1"/>
                          </a:solidFill>
                          <a:effectLst/>
                          <a:latin typeface="+mn-lt"/>
                        </a:rPr>
                        <a:t>SODA</a:t>
                      </a:r>
                    </a:p>
                  </a:txBody>
                  <a:tcPr marL="4559" marR="4559" marT="45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fontAlgn="b"/>
                      <a:r>
                        <a:rPr lang="en-IN" sz="1200" b="0" i="0" u="none" strike="noStrike" dirty="0">
                          <a:solidFill>
                            <a:schemeClr val="bg1"/>
                          </a:solidFill>
                          <a:effectLst/>
                          <a:latin typeface="+mn-lt"/>
                        </a:rPr>
                        <a:t>Automated end-to-end hardware generation for both FPGA and ASIC.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fontAlgn="b"/>
                      <a:r>
                        <a:rPr lang="en-IN" sz="1200" b="0" i="0" u="none" strike="noStrike" dirty="0">
                          <a:solidFill>
                            <a:schemeClr val="bg1"/>
                          </a:solidFill>
                          <a:effectLst/>
                          <a:latin typeface="+mn-lt"/>
                        </a:rPr>
                        <a:t>Supports FPGA and ASIC, minimal manual intervention.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l" fontAlgn="b"/>
                      <a:r>
                        <a:rPr lang="en-IN" sz="1200" b="0" i="0" u="none" strike="noStrike" dirty="0">
                          <a:solidFill>
                            <a:schemeClr val="bg1"/>
                          </a:solidFill>
                          <a:effectLst/>
                          <a:latin typeface="+mn-lt"/>
                        </a:rPr>
                        <a:t>Loop optimization issues and ability to synthesize large neural networks.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108816488"/>
                  </a:ext>
                </a:extLst>
              </a:tr>
            </a:tbl>
          </a:graphicData>
        </a:graphic>
      </p:graphicFrame>
    </p:spTree>
    <p:extLst>
      <p:ext uri="{BB962C8B-B14F-4D97-AF65-F5344CB8AC3E}">
        <p14:creationId xmlns:p14="http://schemas.microsoft.com/office/powerpoint/2010/main" val="130399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14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Folding layers</a:t>
            </a:r>
            <a:endParaRPr dirty="0"/>
          </a:p>
        </p:txBody>
      </p:sp>
      <p:graphicFrame>
        <p:nvGraphicFramePr>
          <p:cNvPr id="2" name="Diagram 1">
            <a:extLst>
              <a:ext uri="{FF2B5EF4-FFF2-40B4-BE49-F238E27FC236}">
                <a16:creationId xmlns:a16="http://schemas.microsoft.com/office/drawing/2014/main" id="{D898981D-D6B7-EE82-FD2E-D1EBE2B96409}"/>
              </a:ext>
            </a:extLst>
          </p:cNvPr>
          <p:cNvGraphicFramePr/>
          <p:nvPr>
            <p:extLst>
              <p:ext uri="{D42A27DB-BD31-4B8C-83A1-F6EECF244321}">
                <p14:modId xmlns:p14="http://schemas.microsoft.com/office/powerpoint/2010/main" val="2038218133"/>
              </p:ext>
            </p:extLst>
          </p:nvPr>
        </p:nvGraphicFramePr>
        <p:xfrm>
          <a:off x="420625" y="1009485"/>
          <a:ext cx="4197000" cy="3897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918" name="Google Shape;4918;p146"/>
          <p:cNvGraphicFramePr/>
          <p:nvPr>
            <p:extLst>
              <p:ext uri="{D42A27DB-BD31-4B8C-83A1-F6EECF244321}">
                <p14:modId xmlns:p14="http://schemas.microsoft.com/office/powerpoint/2010/main" val="1541209863"/>
              </p:ext>
            </p:extLst>
          </p:nvPr>
        </p:nvGraphicFramePr>
        <p:xfrm>
          <a:off x="5464098" y="95160"/>
          <a:ext cx="3259276" cy="1828650"/>
        </p:xfrm>
        <a:graphic>
          <a:graphicData uri="http://schemas.openxmlformats.org/drawingml/2006/table">
            <a:tbl>
              <a:tblPr>
                <a:noFill/>
              </a:tblPr>
              <a:tblGrid>
                <a:gridCol w="1629638">
                  <a:extLst>
                    <a:ext uri="{9D8B030D-6E8A-4147-A177-3AD203B41FA5}">
                      <a16:colId xmlns:a16="http://schemas.microsoft.com/office/drawing/2014/main" val="20000"/>
                    </a:ext>
                  </a:extLst>
                </a:gridCol>
                <a:gridCol w="1629638">
                  <a:extLst>
                    <a:ext uri="{9D8B030D-6E8A-4147-A177-3AD203B41FA5}">
                      <a16:colId xmlns:a16="http://schemas.microsoft.com/office/drawing/2014/main" val="20001"/>
                    </a:ext>
                  </a:extLst>
                </a:gridCol>
              </a:tblGrid>
              <a:tr h="300860">
                <a:tc>
                  <a:txBody>
                    <a:bodyPr/>
                    <a:lstStyle/>
                    <a:p>
                      <a:pPr marL="0" lvl="0" indent="0" algn="ctr" rtl="0">
                        <a:spcBef>
                          <a:spcPts val="0"/>
                        </a:spcBef>
                        <a:spcAft>
                          <a:spcPts val="0"/>
                        </a:spcAft>
                        <a:buNone/>
                      </a:pPr>
                      <a:r>
                        <a:rPr lang="en" sz="1000" b="1" dirty="0"/>
                        <a:t>I/p feature map height/width</a:t>
                      </a:r>
                      <a:endParaRPr sz="1000" b="1" dirty="0"/>
                    </a:p>
                  </a:txBody>
                  <a:tcPr marL="91425" marR="91425" marT="91425" marB="91425" anchor="ctr">
                    <a:solidFill>
                      <a:schemeClr val="tx2"/>
                    </a:solidFill>
                  </a:tcPr>
                </a:tc>
                <a:tc>
                  <a:txBody>
                    <a:bodyPr/>
                    <a:lstStyle/>
                    <a:p>
                      <a:pPr marL="0" lvl="0" indent="0" algn="ctr" rtl="0">
                        <a:spcBef>
                          <a:spcPts val="0"/>
                        </a:spcBef>
                        <a:spcAft>
                          <a:spcPts val="0"/>
                        </a:spcAft>
                        <a:buNone/>
                      </a:pPr>
                      <a:r>
                        <a:rPr lang="en" sz="1000" b="1" dirty="0"/>
                        <a:t> Max I/p channels</a:t>
                      </a:r>
                      <a:endParaRPr sz="1000" b="1" dirty="0"/>
                    </a:p>
                  </a:txBody>
                  <a:tcPr marL="91425" marR="91425" marT="91425" marB="91425" anchor="ctr">
                    <a:solidFill>
                      <a:schemeClr val="tx2"/>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000"/>
                        <a:t>&lt;=16</a:t>
                      </a:r>
                      <a:endParaRPr sz="1000" dirty="0"/>
                    </a:p>
                  </a:txBody>
                  <a:tcPr marL="91425" marR="91425" marT="91425" marB="91425" anchor="ctr"/>
                </a:tc>
                <a:tc>
                  <a:txBody>
                    <a:bodyPr/>
                    <a:lstStyle/>
                    <a:p>
                      <a:pPr marL="0" lvl="0" indent="0" algn="ctr" rtl="0">
                        <a:spcBef>
                          <a:spcPts val="0"/>
                        </a:spcBef>
                        <a:spcAft>
                          <a:spcPts val="0"/>
                        </a:spcAft>
                        <a:buNone/>
                      </a:pPr>
                      <a:r>
                        <a:rPr lang="en" sz="1000" dirty="0"/>
                        <a:t>128</a:t>
                      </a:r>
                      <a:endParaRPr sz="1000" dirty="0"/>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a:t>&gt;16 and &lt;=32</a:t>
                      </a:r>
                      <a:endParaRPr sz="1000" dirty="0"/>
                    </a:p>
                  </a:txBody>
                  <a:tcPr marL="91425" marR="91425" marT="91425" marB="91425" anchor="ctr"/>
                </a:tc>
                <a:tc>
                  <a:txBody>
                    <a:bodyPr/>
                    <a:lstStyle/>
                    <a:p>
                      <a:pPr marL="0" lvl="0" indent="0" algn="ctr" rtl="0">
                        <a:spcBef>
                          <a:spcPts val="0"/>
                        </a:spcBef>
                        <a:spcAft>
                          <a:spcPts val="0"/>
                        </a:spcAft>
                        <a:buNone/>
                      </a:pPr>
                      <a:r>
                        <a:rPr lang="en" sz="1000" dirty="0"/>
                        <a:t>32</a:t>
                      </a:r>
                      <a:endParaRPr sz="1000" dirty="0"/>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000"/>
                        <a:t>&gt; 32 and &lt;=64</a:t>
                      </a:r>
                      <a:endParaRPr sz="1000" dirty="0"/>
                    </a:p>
                  </a:txBody>
                  <a:tcPr marL="91425" marR="91425" marT="91425" marB="91425" anchor="ctr"/>
                </a:tc>
                <a:tc>
                  <a:txBody>
                    <a:bodyPr/>
                    <a:lstStyle/>
                    <a:p>
                      <a:pPr marL="0" lvl="0" indent="0" algn="ctr" rtl="0">
                        <a:spcBef>
                          <a:spcPts val="0"/>
                        </a:spcBef>
                        <a:spcAft>
                          <a:spcPts val="0"/>
                        </a:spcAft>
                        <a:buNone/>
                      </a:pPr>
                      <a:r>
                        <a:rPr lang="en" sz="1000"/>
                        <a:t>8</a:t>
                      </a:r>
                      <a:endParaRPr sz="1000" dirty="0"/>
                    </a:p>
                  </a:txBody>
                  <a:tcPr marL="91425" marR="91425" marT="91425" marB="91425" anchor="ct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1000" dirty="0"/>
                        <a:t>&gt; 64</a:t>
                      </a:r>
                      <a:endParaRPr sz="1000" dirty="0"/>
                    </a:p>
                  </a:txBody>
                  <a:tcPr marL="91425" marR="91425" marT="91425" marB="91425" anchor="ctr"/>
                </a:tc>
                <a:tc>
                  <a:txBody>
                    <a:bodyPr/>
                    <a:lstStyle/>
                    <a:p>
                      <a:pPr marL="0" lvl="0" indent="0" algn="ctr" rtl="0">
                        <a:spcBef>
                          <a:spcPts val="0"/>
                        </a:spcBef>
                        <a:spcAft>
                          <a:spcPts val="0"/>
                        </a:spcAft>
                        <a:buNone/>
                      </a:pPr>
                      <a:r>
                        <a:rPr lang="en" sz="1000" dirty="0"/>
                        <a:t>1</a:t>
                      </a:r>
                      <a:endParaRPr sz="1000" dirty="0"/>
                    </a:p>
                  </a:txBody>
                  <a:tcPr marL="91425" marR="91425" marT="91425" marB="91425" anchor="ctr"/>
                </a:tc>
                <a:extLst>
                  <a:ext uri="{0D108BD9-81ED-4DB2-BD59-A6C34878D82A}">
                    <a16:rowId xmlns:a16="http://schemas.microsoft.com/office/drawing/2014/main" val="10004"/>
                  </a:ext>
                </a:extLst>
              </a:tr>
            </a:tbl>
          </a:graphicData>
        </a:graphic>
      </p:graphicFrame>
      <p:graphicFrame>
        <p:nvGraphicFramePr>
          <p:cNvPr id="3" name="Google Shape;4976;p155">
            <a:extLst>
              <a:ext uri="{FF2B5EF4-FFF2-40B4-BE49-F238E27FC236}">
                <a16:creationId xmlns:a16="http://schemas.microsoft.com/office/drawing/2014/main" id="{3CBB7DBA-4B6A-7695-CD59-3C952C69E468}"/>
              </a:ext>
            </a:extLst>
          </p:cNvPr>
          <p:cNvGraphicFramePr/>
          <p:nvPr>
            <p:extLst>
              <p:ext uri="{D42A27DB-BD31-4B8C-83A1-F6EECF244321}">
                <p14:modId xmlns:p14="http://schemas.microsoft.com/office/powerpoint/2010/main" val="2157711136"/>
              </p:ext>
            </p:extLst>
          </p:nvPr>
        </p:nvGraphicFramePr>
        <p:xfrm>
          <a:off x="5212767" y="2028371"/>
          <a:ext cx="3761937" cy="1859280"/>
        </p:xfrm>
        <a:graphic>
          <a:graphicData uri="http://schemas.openxmlformats.org/drawingml/2006/table">
            <a:tbl>
              <a:tblPr>
                <a:noFill/>
              </a:tblPr>
              <a:tblGrid>
                <a:gridCol w="1253979">
                  <a:extLst>
                    <a:ext uri="{9D8B030D-6E8A-4147-A177-3AD203B41FA5}">
                      <a16:colId xmlns:a16="http://schemas.microsoft.com/office/drawing/2014/main" val="20000"/>
                    </a:ext>
                  </a:extLst>
                </a:gridCol>
                <a:gridCol w="1253979">
                  <a:extLst>
                    <a:ext uri="{9D8B030D-6E8A-4147-A177-3AD203B41FA5}">
                      <a16:colId xmlns:a16="http://schemas.microsoft.com/office/drawing/2014/main" val="20001"/>
                    </a:ext>
                  </a:extLst>
                </a:gridCol>
                <a:gridCol w="1253979">
                  <a:extLst>
                    <a:ext uri="{9D8B030D-6E8A-4147-A177-3AD203B41FA5}">
                      <a16:colId xmlns:a16="http://schemas.microsoft.com/office/drawing/2014/main" val="20002"/>
                    </a:ext>
                  </a:extLst>
                </a:gridCol>
              </a:tblGrid>
              <a:tr h="127128">
                <a:tc gridSpan="3">
                  <a:txBody>
                    <a:bodyPr/>
                    <a:lstStyle/>
                    <a:p>
                      <a:pPr marL="0" lvl="0" indent="0" algn="ctr" rtl="0">
                        <a:spcBef>
                          <a:spcPts val="0"/>
                        </a:spcBef>
                        <a:spcAft>
                          <a:spcPts val="0"/>
                        </a:spcAft>
                        <a:buNone/>
                      </a:pPr>
                      <a:r>
                        <a:rPr lang="en-IN" sz="1000" b="1" dirty="0"/>
                        <a:t>CNN layers folding for loop unrolling</a:t>
                      </a:r>
                      <a:endParaRPr sz="1000" b="1" dirty="0"/>
                    </a:p>
                  </a:txBody>
                  <a:tcPr marL="45720" marR="45720" anchor="ctr">
                    <a:solidFill>
                      <a:schemeClr val="tx2"/>
                    </a:solidFill>
                  </a:tcPr>
                </a:tc>
                <a:tc hMerge="1">
                  <a:txBody>
                    <a:bodyPr/>
                    <a:lstStyle/>
                    <a:p>
                      <a:pPr marL="0" lvl="0" indent="0" algn="ctr" rtl="0">
                        <a:spcBef>
                          <a:spcPts val="0"/>
                        </a:spcBef>
                        <a:spcAft>
                          <a:spcPts val="0"/>
                        </a:spcAft>
                        <a:buNone/>
                      </a:pPr>
                      <a:endParaRPr sz="800" b="1" dirty="0"/>
                    </a:p>
                  </a:txBody>
                  <a:tcPr marL="45720" marR="45720" anchor="ctr">
                    <a:solidFill>
                      <a:schemeClr val="tx2"/>
                    </a:solidFill>
                  </a:tcPr>
                </a:tc>
                <a:tc hMerge="1">
                  <a:txBody>
                    <a:bodyPr/>
                    <a:lstStyle/>
                    <a:p>
                      <a:pPr marL="0" lvl="0" indent="0" algn="ctr" rtl="0">
                        <a:spcBef>
                          <a:spcPts val="0"/>
                        </a:spcBef>
                        <a:spcAft>
                          <a:spcPts val="0"/>
                        </a:spcAft>
                        <a:buNone/>
                      </a:pPr>
                      <a:endParaRPr sz="800" b="1" dirty="0"/>
                    </a:p>
                  </a:txBody>
                  <a:tcPr marL="45720" marR="45720" anchor="ctr">
                    <a:solidFill>
                      <a:schemeClr val="tx2"/>
                    </a:solidFill>
                  </a:tcPr>
                </a:tc>
                <a:extLst>
                  <a:ext uri="{0D108BD9-81ED-4DB2-BD59-A6C34878D82A}">
                    <a16:rowId xmlns:a16="http://schemas.microsoft.com/office/drawing/2014/main" val="967598253"/>
                  </a:ext>
                </a:extLst>
              </a:tr>
              <a:tr h="206583">
                <a:tc>
                  <a:txBody>
                    <a:bodyPr/>
                    <a:lstStyle/>
                    <a:p>
                      <a:pPr marL="0" lvl="0" indent="0" algn="ctr" rtl="0">
                        <a:spcBef>
                          <a:spcPts val="0"/>
                        </a:spcBef>
                        <a:spcAft>
                          <a:spcPts val="0"/>
                        </a:spcAft>
                        <a:buNone/>
                      </a:pPr>
                      <a:r>
                        <a:rPr lang="en" sz="1000" b="1" dirty="0"/>
                        <a:t>I/p  height/width</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Kernel height/width</a:t>
                      </a:r>
                      <a:endParaRPr sz="1000" b="1" dirty="0"/>
                    </a:p>
                  </a:txBody>
                  <a:tcPr marL="45720" marR="45720" anchor="ctr">
                    <a:solidFill>
                      <a:schemeClr val="tx2"/>
                    </a:solidFill>
                  </a:tcPr>
                </a:tc>
                <a:tc>
                  <a:txBody>
                    <a:bodyPr/>
                    <a:lstStyle/>
                    <a:p>
                      <a:pPr marL="0" lvl="0" indent="0" algn="ctr" rtl="0">
                        <a:spcBef>
                          <a:spcPts val="0"/>
                        </a:spcBef>
                        <a:spcAft>
                          <a:spcPts val="0"/>
                        </a:spcAft>
                        <a:buNone/>
                      </a:pPr>
                      <a:r>
                        <a:rPr lang="en" sz="1000" b="1" dirty="0"/>
                        <a:t> Max I/p channels</a:t>
                      </a:r>
                      <a:endParaRPr sz="1000" b="1" dirty="0"/>
                    </a:p>
                  </a:txBody>
                  <a:tcPr marL="45720" marR="45720" anchor="ctr">
                    <a:solidFill>
                      <a:schemeClr val="tx2"/>
                    </a:solidFill>
                  </a:tcPr>
                </a:tc>
                <a:extLst>
                  <a:ext uri="{0D108BD9-81ED-4DB2-BD59-A6C34878D82A}">
                    <a16:rowId xmlns:a16="http://schemas.microsoft.com/office/drawing/2014/main" val="10000"/>
                  </a:ext>
                </a:extLst>
              </a:tr>
              <a:tr h="127128">
                <a:tc rowSpan="4">
                  <a:txBody>
                    <a:bodyPr/>
                    <a:lstStyle/>
                    <a:p>
                      <a:pPr marL="0" lvl="0" indent="0" algn="ctr" rtl="0">
                        <a:spcBef>
                          <a:spcPts val="0"/>
                        </a:spcBef>
                        <a:spcAft>
                          <a:spcPts val="0"/>
                        </a:spcAft>
                        <a:buNone/>
                      </a:pPr>
                      <a:r>
                        <a:rPr lang="en" sz="1000" dirty="0"/>
                        <a:t>&lt;=64</a:t>
                      </a:r>
                      <a:endParaRPr sz="1000" dirty="0"/>
                    </a:p>
                  </a:txBody>
                  <a:tcPr marL="45720" marR="45720" anchor="ctr"/>
                </a:tc>
                <a:tc>
                  <a:txBody>
                    <a:bodyPr/>
                    <a:lstStyle/>
                    <a:p>
                      <a:pPr marL="0" lvl="0" indent="0" algn="ctr" rtl="0">
                        <a:spcBef>
                          <a:spcPts val="0"/>
                        </a:spcBef>
                        <a:spcAft>
                          <a:spcPts val="0"/>
                        </a:spcAft>
                        <a:buNone/>
                      </a:pPr>
                      <a:r>
                        <a:rPr lang="en" sz="1000" dirty="0"/>
                        <a:t>&lt;=3</a:t>
                      </a:r>
                      <a:endParaRPr sz="1000" dirty="0"/>
                    </a:p>
                  </a:txBody>
                  <a:tcPr marL="45720" marR="45720" anchor="ctr"/>
                </a:tc>
                <a:tc>
                  <a:txBody>
                    <a:bodyPr/>
                    <a:lstStyle/>
                    <a:p>
                      <a:pPr marL="0" lvl="0" indent="0" algn="ctr" rtl="0">
                        <a:spcBef>
                          <a:spcPts val="0"/>
                        </a:spcBef>
                        <a:spcAft>
                          <a:spcPts val="0"/>
                        </a:spcAft>
                        <a:buNone/>
                      </a:pPr>
                      <a:r>
                        <a:rPr lang="en" sz="1000"/>
                        <a:t>32</a:t>
                      </a:r>
                      <a:endParaRPr sz="1000" dirty="0"/>
                    </a:p>
                  </a:txBody>
                  <a:tcPr marL="45720" marR="45720" anchor="ctr"/>
                </a:tc>
                <a:extLst>
                  <a:ext uri="{0D108BD9-81ED-4DB2-BD59-A6C34878D82A}">
                    <a16:rowId xmlns:a16="http://schemas.microsoft.com/office/drawing/2014/main" val="10001"/>
                  </a:ext>
                </a:extLst>
              </a:tr>
              <a:tr h="127128">
                <a:tc vMerge="1">
                  <a:txBody>
                    <a:bodyPr/>
                    <a:lstStyle/>
                    <a:p>
                      <a:endParaRPr lang="en-US"/>
                    </a:p>
                  </a:txBody>
                  <a:tcPr/>
                </a:tc>
                <a:tc>
                  <a:txBody>
                    <a:bodyPr/>
                    <a:lstStyle/>
                    <a:p>
                      <a:pPr marL="0" lvl="0" indent="0" algn="ctr" rtl="0">
                        <a:spcBef>
                          <a:spcPts val="0"/>
                        </a:spcBef>
                        <a:spcAft>
                          <a:spcPts val="0"/>
                        </a:spcAft>
                        <a:buNone/>
                      </a:pPr>
                      <a:r>
                        <a:rPr lang="en" sz="1000"/>
                        <a:t>&gt;3 and &lt;=5</a:t>
                      </a:r>
                      <a:endParaRPr sz="1000" dirty="0"/>
                    </a:p>
                  </a:txBody>
                  <a:tcPr marL="45720" marR="45720" anchor="ctr"/>
                </a:tc>
                <a:tc>
                  <a:txBody>
                    <a:bodyPr/>
                    <a:lstStyle/>
                    <a:p>
                      <a:pPr marL="0" lvl="0" indent="0" algn="ctr" rtl="0">
                        <a:spcBef>
                          <a:spcPts val="0"/>
                        </a:spcBef>
                        <a:spcAft>
                          <a:spcPts val="0"/>
                        </a:spcAft>
                        <a:buNone/>
                      </a:pPr>
                      <a:r>
                        <a:rPr lang="en" sz="1000" dirty="0"/>
                        <a:t>8</a:t>
                      </a:r>
                      <a:endParaRPr sz="1000" dirty="0"/>
                    </a:p>
                  </a:txBody>
                  <a:tcPr marL="45720" marR="45720" anchor="ctr"/>
                </a:tc>
                <a:extLst>
                  <a:ext uri="{0D108BD9-81ED-4DB2-BD59-A6C34878D82A}">
                    <a16:rowId xmlns:a16="http://schemas.microsoft.com/office/drawing/2014/main" val="10002"/>
                  </a:ext>
                </a:extLst>
              </a:tr>
              <a:tr h="127128">
                <a:tc vMerge="1">
                  <a:txBody>
                    <a:bodyPr/>
                    <a:lstStyle/>
                    <a:p>
                      <a:endParaRPr lang="en-US"/>
                    </a:p>
                  </a:txBody>
                  <a:tcPr/>
                </a:tc>
                <a:tc>
                  <a:txBody>
                    <a:bodyPr/>
                    <a:lstStyle/>
                    <a:p>
                      <a:pPr marL="0" lvl="0" indent="0" algn="ctr" rtl="0">
                        <a:spcBef>
                          <a:spcPts val="0"/>
                        </a:spcBef>
                        <a:spcAft>
                          <a:spcPts val="0"/>
                        </a:spcAft>
                        <a:buNone/>
                      </a:pPr>
                      <a:r>
                        <a:rPr lang="en" sz="1000" dirty="0"/>
                        <a:t>&gt; 5 and &lt;=7</a:t>
                      </a:r>
                      <a:endParaRPr sz="1000" dirty="0"/>
                    </a:p>
                  </a:txBody>
                  <a:tcPr marL="45720" marR="45720" anchor="ctr"/>
                </a:tc>
                <a:tc>
                  <a:txBody>
                    <a:bodyPr/>
                    <a:lstStyle/>
                    <a:p>
                      <a:pPr marL="0" lvl="0" indent="0" algn="ctr" rtl="0">
                        <a:spcBef>
                          <a:spcPts val="0"/>
                        </a:spcBef>
                        <a:spcAft>
                          <a:spcPts val="0"/>
                        </a:spcAft>
                        <a:buNone/>
                      </a:pPr>
                      <a:r>
                        <a:rPr lang="en" sz="1000" dirty="0"/>
                        <a:t>4</a:t>
                      </a:r>
                      <a:endParaRPr sz="1000" dirty="0"/>
                    </a:p>
                  </a:txBody>
                  <a:tcPr marL="45720" marR="45720" anchor="ctr"/>
                </a:tc>
                <a:extLst>
                  <a:ext uri="{0D108BD9-81ED-4DB2-BD59-A6C34878D82A}">
                    <a16:rowId xmlns:a16="http://schemas.microsoft.com/office/drawing/2014/main" val="10003"/>
                  </a:ext>
                </a:extLst>
              </a:tr>
              <a:tr h="127128">
                <a:tc vMerge="1">
                  <a:txBody>
                    <a:bodyPr/>
                    <a:lstStyle/>
                    <a:p>
                      <a:endParaRPr lang="en-US"/>
                    </a:p>
                  </a:txBody>
                  <a:tcPr/>
                </a:tc>
                <a:tc>
                  <a:txBody>
                    <a:bodyPr/>
                    <a:lstStyle/>
                    <a:p>
                      <a:pPr marL="0" lvl="0" indent="0" algn="ctr" rtl="0">
                        <a:spcBef>
                          <a:spcPts val="0"/>
                        </a:spcBef>
                        <a:spcAft>
                          <a:spcPts val="0"/>
                        </a:spcAft>
                        <a:buNone/>
                      </a:pPr>
                      <a:r>
                        <a:rPr lang="en" sz="1000"/>
                        <a:t>&gt; 7</a:t>
                      </a:r>
                      <a:endParaRPr sz="1000" dirty="0"/>
                    </a:p>
                  </a:txBody>
                  <a:tcPr marL="45720" marR="45720" anchor="ctr"/>
                </a:tc>
                <a:tc>
                  <a:txBody>
                    <a:bodyPr/>
                    <a:lstStyle/>
                    <a:p>
                      <a:pPr marL="0" lvl="0" indent="0" algn="ctr" rtl="0">
                        <a:spcBef>
                          <a:spcPts val="0"/>
                        </a:spcBef>
                        <a:spcAft>
                          <a:spcPts val="0"/>
                        </a:spcAft>
                        <a:buNone/>
                      </a:pPr>
                      <a:r>
                        <a:rPr lang="en" sz="1000" dirty="0"/>
                        <a:t>1</a:t>
                      </a:r>
                      <a:endParaRPr sz="1000" dirty="0"/>
                    </a:p>
                  </a:txBody>
                  <a:tcPr marL="45720" marR="45720" anchor="ctr"/>
                </a:tc>
                <a:extLst>
                  <a:ext uri="{0D108BD9-81ED-4DB2-BD59-A6C34878D82A}">
                    <a16:rowId xmlns:a16="http://schemas.microsoft.com/office/drawing/2014/main" val="10004"/>
                  </a:ext>
                </a:extLst>
              </a:tr>
              <a:tr h="127128">
                <a:tc>
                  <a:txBody>
                    <a:bodyPr/>
                    <a:lstStyle/>
                    <a:p>
                      <a:pPr marL="0" lvl="0" indent="0" algn="ctr" rtl="0">
                        <a:spcBef>
                          <a:spcPts val="0"/>
                        </a:spcBef>
                        <a:spcAft>
                          <a:spcPts val="0"/>
                        </a:spcAft>
                        <a:buNone/>
                      </a:pPr>
                      <a:r>
                        <a:rPr lang="en" sz="1000"/>
                        <a:t>&gt;64</a:t>
                      </a:r>
                      <a:endParaRPr sz="1000" dirty="0"/>
                    </a:p>
                  </a:txBody>
                  <a:tcPr marL="45720" marR="45720" anchor="ctr"/>
                </a:tc>
                <a:tc>
                  <a:txBody>
                    <a:bodyPr/>
                    <a:lstStyle/>
                    <a:p>
                      <a:pPr marL="0" lvl="0" indent="0" algn="ctr" rtl="0">
                        <a:spcBef>
                          <a:spcPts val="0"/>
                        </a:spcBef>
                        <a:spcAft>
                          <a:spcPts val="0"/>
                        </a:spcAft>
                        <a:buNone/>
                      </a:pPr>
                      <a:r>
                        <a:rPr lang="en" sz="1000" dirty="0"/>
                        <a:t>1 - 11</a:t>
                      </a:r>
                      <a:endParaRPr sz="1000" dirty="0"/>
                    </a:p>
                  </a:txBody>
                  <a:tcPr marL="45720" marR="45720" anchor="ctr"/>
                </a:tc>
                <a:tc>
                  <a:txBody>
                    <a:bodyPr/>
                    <a:lstStyle/>
                    <a:p>
                      <a:pPr marL="0" lvl="0" indent="0" algn="ctr" rtl="0">
                        <a:spcBef>
                          <a:spcPts val="0"/>
                        </a:spcBef>
                        <a:spcAft>
                          <a:spcPts val="0"/>
                        </a:spcAft>
                        <a:buNone/>
                      </a:pPr>
                      <a:r>
                        <a:rPr lang="en" sz="1000" dirty="0"/>
                        <a:t>1</a:t>
                      </a:r>
                      <a:endParaRPr sz="1000" dirty="0"/>
                    </a:p>
                  </a:txBody>
                  <a:tcPr marL="45720" marR="45720" anchor="ctr"/>
                </a:tc>
                <a:extLst>
                  <a:ext uri="{0D108BD9-81ED-4DB2-BD59-A6C34878D82A}">
                    <a16:rowId xmlns:a16="http://schemas.microsoft.com/office/drawing/2014/main" val="10005"/>
                  </a:ext>
                </a:extLst>
              </a:tr>
            </a:tbl>
          </a:graphicData>
        </a:graphic>
      </p:graphicFrame>
      <p:pic>
        <p:nvPicPr>
          <p:cNvPr id="5" name="Picture 4" descr="A screenshot of a computer screen&#10;&#10;Description automatically generated">
            <a:extLst>
              <a:ext uri="{FF2B5EF4-FFF2-40B4-BE49-F238E27FC236}">
                <a16:creationId xmlns:a16="http://schemas.microsoft.com/office/drawing/2014/main" id="{2633C0D2-462B-CE2B-3B28-8D604541BEF6}"/>
              </a:ext>
            </a:extLst>
          </p:cNvPr>
          <p:cNvPicPr>
            <a:picLocks noChangeAspect="1"/>
          </p:cNvPicPr>
          <p:nvPr/>
        </p:nvPicPr>
        <p:blipFill>
          <a:blip r:embed="rId8"/>
          <a:stretch>
            <a:fillRect/>
          </a:stretch>
        </p:blipFill>
        <p:spPr>
          <a:xfrm>
            <a:off x="6057644" y="4024650"/>
            <a:ext cx="2459682" cy="1023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CB53F26-AD56-4205-A441-63FDE80D4ADE}"/>
                                            </p:graphicEl>
                                          </p:spTgt>
                                        </p:tgtEl>
                                        <p:attrNameLst>
                                          <p:attrName>style.visibility</p:attrName>
                                        </p:attrNameLst>
                                      </p:cBhvr>
                                      <p:to>
                                        <p:strVal val="visible"/>
                                      </p:to>
                                    </p:set>
                                    <p:animEffect transition="in" filter="fade">
                                      <p:cBhvr>
                                        <p:cTn id="7" dur="500"/>
                                        <p:tgtEl>
                                          <p:spTgt spid="2">
                                            <p:graphicEl>
                                              <a:dgm id="{BCB53F26-AD56-4205-A441-63FDE80D4AD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BA5B0D91-67BC-4D74-BA90-39218313C2AD}"/>
                                            </p:graphicEl>
                                          </p:spTgt>
                                        </p:tgtEl>
                                        <p:attrNameLst>
                                          <p:attrName>style.visibility</p:attrName>
                                        </p:attrNameLst>
                                      </p:cBhvr>
                                      <p:to>
                                        <p:strVal val="visible"/>
                                      </p:to>
                                    </p:set>
                                    <p:animEffect transition="in" filter="fade">
                                      <p:cBhvr>
                                        <p:cTn id="12" dur="500"/>
                                        <p:tgtEl>
                                          <p:spTgt spid="2">
                                            <p:graphicEl>
                                              <a:dgm id="{BA5B0D91-67BC-4D74-BA90-39218313C2AD}"/>
                                            </p:graphic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918"/>
                                        </p:tgtEl>
                                        <p:attrNameLst>
                                          <p:attrName>style.visibility</p:attrName>
                                        </p:attrNameLst>
                                      </p:cBhvr>
                                      <p:to>
                                        <p:strVal val="visible"/>
                                      </p:to>
                                    </p:set>
                                    <p:animEffect transition="in" filter="fade">
                                      <p:cBhvr>
                                        <p:cTn id="16" dur="500"/>
                                        <p:tgtEl>
                                          <p:spTgt spid="491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graphicEl>
                                              <a:dgm id="{A2E80FC4-222B-4FC5-A31B-78DD6D943C54}"/>
                                            </p:graphicEl>
                                          </p:spTgt>
                                        </p:tgtEl>
                                        <p:attrNameLst>
                                          <p:attrName>style.visibility</p:attrName>
                                        </p:attrNameLst>
                                      </p:cBhvr>
                                      <p:to>
                                        <p:strVal val="visible"/>
                                      </p:to>
                                    </p:set>
                                    <p:animEffect transition="in" filter="fade">
                                      <p:cBhvr>
                                        <p:cTn id="25" dur="500"/>
                                        <p:tgtEl>
                                          <p:spTgt spid="2">
                                            <p:graphicEl>
                                              <a:dgm id="{A2E80FC4-222B-4FC5-A31B-78DD6D943C54}"/>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graphicEl>
                                              <a:dgm id="{234180CC-692D-4989-89A3-2A99ACF86C2B}"/>
                                            </p:graphicEl>
                                          </p:spTgt>
                                        </p:tgtEl>
                                        <p:attrNameLst>
                                          <p:attrName>style.visibility</p:attrName>
                                        </p:attrNameLst>
                                      </p:cBhvr>
                                      <p:to>
                                        <p:strVal val="visible"/>
                                      </p:to>
                                    </p:set>
                                    <p:animEffect transition="in" filter="fade">
                                      <p:cBhvr>
                                        <p:cTn id="30" dur="500"/>
                                        <p:tgtEl>
                                          <p:spTgt spid="2">
                                            <p:graphicEl>
                                              <a:dgm id="{234180CC-692D-4989-89A3-2A99ACF86C2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graphicEl>
                                              <a:dgm id="{DA6BFAA3-79EC-442E-8154-341D257FC742}"/>
                                            </p:graphicEl>
                                          </p:spTgt>
                                        </p:tgtEl>
                                        <p:attrNameLst>
                                          <p:attrName>style.visibility</p:attrName>
                                        </p:attrNameLst>
                                      </p:cBhvr>
                                      <p:to>
                                        <p:strVal val="visible"/>
                                      </p:to>
                                    </p:set>
                                    <p:animEffect transition="in" filter="fade">
                                      <p:cBhvr>
                                        <p:cTn id="35" dur="500"/>
                                        <p:tgtEl>
                                          <p:spTgt spid="2">
                                            <p:graphicEl>
                                              <a:dgm id="{DA6BFAA3-79EC-442E-8154-341D257FC742}"/>
                                            </p:graphic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87"/>
        <p:cNvGrpSpPr/>
        <p:nvPr/>
      </p:nvGrpSpPr>
      <p:grpSpPr>
        <a:xfrm>
          <a:off x="0" y="0"/>
          <a:ext cx="0" cy="0"/>
          <a:chOff x="0" y="0"/>
          <a:chExt cx="0" cy="0"/>
        </a:xfrm>
      </p:grpSpPr>
      <p:sp>
        <p:nvSpPr>
          <p:cNvPr id="4988" name="Google Shape;4988;p15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Depth-wise Convolution Mapping</a:t>
            </a:r>
            <a:endParaRPr dirty="0"/>
          </a:p>
        </p:txBody>
      </p:sp>
      <p:graphicFrame>
        <p:nvGraphicFramePr>
          <p:cNvPr id="2" name="Diagram 1">
            <a:extLst>
              <a:ext uri="{FF2B5EF4-FFF2-40B4-BE49-F238E27FC236}">
                <a16:creationId xmlns:a16="http://schemas.microsoft.com/office/drawing/2014/main" id="{7BB02A0E-3A3B-2F9B-8BFC-744F827EF79D}"/>
              </a:ext>
            </a:extLst>
          </p:cNvPr>
          <p:cNvGraphicFramePr/>
          <p:nvPr>
            <p:extLst>
              <p:ext uri="{D42A27DB-BD31-4B8C-83A1-F6EECF244321}">
                <p14:modId xmlns:p14="http://schemas.microsoft.com/office/powerpoint/2010/main" val="3011484493"/>
              </p:ext>
            </p:extLst>
          </p:nvPr>
        </p:nvGraphicFramePr>
        <p:xfrm>
          <a:off x="182880" y="2128514"/>
          <a:ext cx="8861502" cy="1240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957E982-5DF8-BC1D-F59D-A27293F09188}"/>
              </a:ext>
            </a:extLst>
          </p:cNvPr>
          <p:cNvPicPr>
            <a:picLocks noChangeAspect="1"/>
          </p:cNvPicPr>
          <p:nvPr/>
        </p:nvPicPr>
        <p:blipFill>
          <a:blip r:embed="rId8"/>
          <a:srcRect b="69769"/>
          <a:stretch/>
        </p:blipFill>
        <p:spPr>
          <a:xfrm>
            <a:off x="4679432" y="1143276"/>
            <a:ext cx="4389121" cy="801638"/>
          </a:xfrm>
          <a:prstGeom prst="rect">
            <a:avLst/>
          </a:prstGeom>
        </p:spPr>
      </p:pic>
      <p:sp>
        <p:nvSpPr>
          <p:cNvPr id="8" name="TextBox 7">
            <a:extLst>
              <a:ext uri="{FF2B5EF4-FFF2-40B4-BE49-F238E27FC236}">
                <a16:creationId xmlns:a16="http://schemas.microsoft.com/office/drawing/2014/main" id="{3C0DDB06-3343-5FEE-0BE7-93EF3FEA1C6B}"/>
              </a:ext>
            </a:extLst>
          </p:cNvPr>
          <p:cNvSpPr txBox="1"/>
          <p:nvPr/>
        </p:nvSpPr>
        <p:spPr>
          <a:xfrm>
            <a:off x="4869296" y="835498"/>
            <a:ext cx="3876382" cy="307777"/>
          </a:xfrm>
          <a:prstGeom prst="rect">
            <a:avLst/>
          </a:prstGeom>
          <a:noFill/>
        </p:spPr>
        <p:txBody>
          <a:bodyPr wrap="none" rtlCol="0">
            <a:spAutoFit/>
          </a:bodyPr>
          <a:lstStyle/>
          <a:p>
            <a:r>
              <a:rPr lang="en-IN" dirty="0"/>
              <a:t>linalg.depth_conv2d_nhwc_hwc at affine level:</a:t>
            </a:r>
          </a:p>
        </p:txBody>
      </p:sp>
      <p:pic>
        <p:nvPicPr>
          <p:cNvPr id="9" name="Google Shape;4945;p150">
            <a:extLst>
              <a:ext uri="{FF2B5EF4-FFF2-40B4-BE49-F238E27FC236}">
                <a16:creationId xmlns:a16="http://schemas.microsoft.com/office/drawing/2014/main" id="{F487EA67-7B68-9F4D-F9CE-220233A28255}"/>
              </a:ext>
            </a:extLst>
          </p:cNvPr>
          <p:cNvPicPr preferRelativeResize="0"/>
          <p:nvPr/>
        </p:nvPicPr>
        <p:blipFill>
          <a:blip r:embed="rId9">
            <a:alphaModFix/>
          </a:blip>
          <a:srcRect b="67580"/>
          <a:stretch/>
        </p:blipFill>
        <p:spPr>
          <a:xfrm>
            <a:off x="182880" y="1143275"/>
            <a:ext cx="4281690" cy="859696"/>
          </a:xfrm>
          <a:prstGeom prst="rect">
            <a:avLst/>
          </a:prstGeom>
          <a:noFill/>
          <a:ln>
            <a:noFill/>
          </a:ln>
        </p:spPr>
      </p:pic>
      <p:sp>
        <p:nvSpPr>
          <p:cNvPr id="10" name="TextBox 9">
            <a:extLst>
              <a:ext uri="{FF2B5EF4-FFF2-40B4-BE49-F238E27FC236}">
                <a16:creationId xmlns:a16="http://schemas.microsoft.com/office/drawing/2014/main" id="{5E86E990-C145-0A45-F978-7047CF3DE524}"/>
              </a:ext>
            </a:extLst>
          </p:cNvPr>
          <p:cNvSpPr txBox="1"/>
          <p:nvPr/>
        </p:nvSpPr>
        <p:spPr>
          <a:xfrm>
            <a:off x="420625" y="869798"/>
            <a:ext cx="4015843" cy="307777"/>
          </a:xfrm>
          <a:prstGeom prst="rect">
            <a:avLst/>
          </a:prstGeom>
          <a:noFill/>
        </p:spPr>
        <p:txBody>
          <a:bodyPr wrap="none" rtlCol="0">
            <a:spAutoFit/>
          </a:bodyPr>
          <a:lstStyle/>
          <a:p>
            <a:r>
              <a:rPr lang="en-IN" dirty="0"/>
              <a:t>linalg.depth_conv2d_nhwc_hwcm at affine level:</a:t>
            </a:r>
          </a:p>
        </p:txBody>
      </p:sp>
      <p:graphicFrame>
        <p:nvGraphicFramePr>
          <p:cNvPr id="5" name="Table 4">
            <a:extLst>
              <a:ext uri="{FF2B5EF4-FFF2-40B4-BE49-F238E27FC236}">
                <a16:creationId xmlns:a16="http://schemas.microsoft.com/office/drawing/2014/main" id="{C081F201-A283-D6AE-4437-6E568E37A005}"/>
              </a:ext>
            </a:extLst>
          </p:cNvPr>
          <p:cNvGraphicFramePr>
            <a:graphicFrameLocks noGrp="1"/>
          </p:cNvGraphicFramePr>
          <p:nvPr>
            <p:extLst>
              <p:ext uri="{D42A27DB-BD31-4B8C-83A1-F6EECF244321}">
                <p14:modId xmlns:p14="http://schemas.microsoft.com/office/powerpoint/2010/main" val="1813666277"/>
              </p:ext>
            </p:extLst>
          </p:nvPr>
        </p:nvGraphicFramePr>
        <p:xfrm>
          <a:off x="796097" y="3736707"/>
          <a:ext cx="3055256" cy="1112520"/>
        </p:xfrm>
        <a:graphic>
          <a:graphicData uri="http://schemas.openxmlformats.org/drawingml/2006/table">
            <a:tbl>
              <a:tblPr firstRow="1" bandRow="1">
                <a:tableStyleId>{288A5F20-7F93-40CB-B5C7-FE14FEC1B65C}</a:tableStyleId>
              </a:tblPr>
              <a:tblGrid>
                <a:gridCol w="1527628">
                  <a:extLst>
                    <a:ext uri="{9D8B030D-6E8A-4147-A177-3AD203B41FA5}">
                      <a16:colId xmlns:a16="http://schemas.microsoft.com/office/drawing/2014/main" val="69558665"/>
                    </a:ext>
                  </a:extLst>
                </a:gridCol>
                <a:gridCol w="1527628">
                  <a:extLst>
                    <a:ext uri="{9D8B030D-6E8A-4147-A177-3AD203B41FA5}">
                      <a16:colId xmlns:a16="http://schemas.microsoft.com/office/drawing/2014/main" val="504131000"/>
                    </a:ext>
                  </a:extLst>
                </a:gridCol>
              </a:tblGrid>
              <a:tr h="370840">
                <a:tc>
                  <a:txBody>
                    <a:bodyPr/>
                    <a:lstStyle/>
                    <a:p>
                      <a:pPr algn="ctr"/>
                      <a:r>
                        <a:rPr lang="en-US" sz="1200" b="1" dirty="0"/>
                        <a:t>Configuration</a:t>
                      </a:r>
                      <a:endParaRPr lang="en-IN" sz="1200" b="1" dirty="0"/>
                    </a:p>
                  </a:txBody>
                  <a:tcPr anchor="ctr">
                    <a:solidFill>
                      <a:schemeClr val="tx2"/>
                    </a:solidFill>
                  </a:tcPr>
                </a:tc>
                <a:tc>
                  <a:txBody>
                    <a:bodyPr/>
                    <a:lstStyle/>
                    <a:p>
                      <a:pPr algn="ctr"/>
                      <a:r>
                        <a:rPr lang="en-US" sz="1200" b="1" dirty="0"/>
                        <a:t>Clock cycles</a:t>
                      </a:r>
                      <a:endParaRPr lang="en-IN" sz="1200" b="1" dirty="0"/>
                    </a:p>
                  </a:txBody>
                  <a:tcPr anchor="ctr">
                    <a:solidFill>
                      <a:schemeClr val="tx2"/>
                    </a:solidFill>
                  </a:tcPr>
                </a:tc>
                <a:extLst>
                  <a:ext uri="{0D108BD9-81ED-4DB2-BD59-A6C34878D82A}">
                    <a16:rowId xmlns:a16="http://schemas.microsoft.com/office/drawing/2014/main" val="2150611932"/>
                  </a:ext>
                </a:extLst>
              </a:tr>
              <a:tr h="370840">
                <a:tc>
                  <a:txBody>
                    <a:bodyPr/>
                    <a:lstStyle/>
                    <a:p>
                      <a:pPr algn="ctr"/>
                      <a:r>
                        <a:rPr lang="en-US" sz="1200" dirty="0">
                          <a:solidFill>
                            <a:schemeClr val="bg1"/>
                          </a:solidFill>
                        </a:rPr>
                        <a:t>Baseline</a:t>
                      </a:r>
                      <a:endParaRPr lang="en-IN" sz="1200" dirty="0">
                        <a:solidFill>
                          <a:schemeClr val="bg1"/>
                        </a:solidFill>
                      </a:endParaRPr>
                    </a:p>
                  </a:txBody>
                  <a:tcPr anchor="ctr">
                    <a:solidFill>
                      <a:schemeClr val="accent2"/>
                    </a:solidFill>
                  </a:tcPr>
                </a:tc>
                <a:tc>
                  <a:txBody>
                    <a:bodyPr/>
                    <a:lstStyle/>
                    <a:p>
                      <a:pPr algn="ctr"/>
                      <a:r>
                        <a:rPr lang="en-IN" sz="1200" dirty="0"/>
                        <a:t>673,486</a:t>
                      </a:r>
                    </a:p>
                  </a:txBody>
                  <a:tcPr anchor="ctr"/>
                </a:tc>
                <a:extLst>
                  <a:ext uri="{0D108BD9-81ED-4DB2-BD59-A6C34878D82A}">
                    <a16:rowId xmlns:a16="http://schemas.microsoft.com/office/drawing/2014/main" val="2685888518"/>
                  </a:ext>
                </a:extLst>
              </a:tr>
              <a:tr h="370840">
                <a:tc>
                  <a:txBody>
                    <a:bodyPr/>
                    <a:lstStyle/>
                    <a:p>
                      <a:pPr algn="ctr"/>
                      <a:r>
                        <a:rPr lang="en-US" sz="1200" dirty="0">
                          <a:solidFill>
                            <a:schemeClr val="bg1"/>
                          </a:solidFill>
                        </a:rPr>
                        <a:t>Unroll - 3</a:t>
                      </a:r>
                      <a:endParaRPr lang="en-IN" sz="1200" dirty="0">
                        <a:solidFill>
                          <a:schemeClr val="bg1"/>
                        </a:solidFill>
                      </a:endParaRP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673,486</a:t>
                      </a:r>
                    </a:p>
                  </a:txBody>
                  <a:tcPr anchor="ctr"/>
                </a:tc>
                <a:extLst>
                  <a:ext uri="{0D108BD9-81ED-4DB2-BD59-A6C34878D82A}">
                    <a16:rowId xmlns:a16="http://schemas.microsoft.com/office/drawing/2014/main" val="509320455"/>
                  </a:ext>
                </a:extLst>
              </a:tr>
            </a:tbl>
          </a:graphicData>
        </a:graphic>
      </p:graphicFrame>
      <p:graphicFrame>
        <p:nvGraphicFramePr>
          <p:cNvPr id="7" name="Table 6">
            <a:extLst>
              <a:ext uri="{FF2B5EF4-FFF2-40B4-BE49-F238E27FC236}">
                <a16:creationId xmlns:a16="http://schemas.microsoft.com/office/drawing/2014/main" id="{8BC611C4-8451-3494-A0C5-7476A06ED2AA}"/>
              </a:ext>
            </a:extLst>
          </p:cNvPr>
          <p:cNvGraphicFramePr>
            <a:graphicFrameLocks noGrp="1"/>
          </p:cNvGraphicFramePr>
          <p:nvPr>
            <p:extLst>
              <p:ext uri="{D42A27DB-BD31-4B8C-83A1-F6EECF244321}">
                <p14:modId xmlns:p14="http://schemas.microsoft.com/office/powerpoint/2010/main" val="1656760131"/>
              </p:ext>
            </p:extLst>
          </p:nvPr>
        </p:nvGraphicFramePr>
        <p:xfrm>
          <a:off x="5346364" y="3725051"/>
          <a:ext cx="3055256" cy="1016000"/>
        </p:xfrm>
        <a:graphic>
          <a:graphicData uri="http://schemas.openxmlformats.org/drawingml/2006/table">
            <a:tbl>
              <a:tblPr firstRow="1" bandRow="1">
                <a:tableStyleId>{288A5F20-7F93-40CB-B5C7-FE14FEC1B65C}</a:tableStyleId>
              </a:tblPr>
              <a:tblGrid>
                <a:gridCol w="1527628">
                  <a:extLst>
                    <a:ext uri="{9D8B030D-6E8A-4147-A177-3AD203B41FA5}">
                      <a16:colId xmlns:a16="http://schemas.microsoft.com/office/drawing/2014/main" val="69558665"/>
                    </a:ext>
                  </a:extLst>
                </a:gridCol>
                <a:gridCol w="1527628">
                  <a:extLst>
                    <a:ext uri="{9D8B030D-6E8A-4147-A177-3AD203B41FA5}">
                      <a16:colId xmlns:a16="http://schemas.microsoft.com/office/drawing/2014/main" val="504131000"/>
                    </a:ext>
                  </a:extLst>
                </a:gridCol>
              </a:tblGrid>
              <a:tr h="0">
                <a:tc>
                  <a:txBody>
                    <a:bodyPr/>
                    <a:lstStyle/>
                    <a:p>
                      <a:pPr algn="ctr"/>
                      <a:r>
                        <a:rPr lang="en-US" sz="1200" b="1" dirty="0"/>
                        <a:t>Configuration</a:t>
                      </a:r>
                      <a:endParaRPr lang="en-IN" sz="1200" b="1" dirty="0"/>
                    </a:p>
                  </a:txBody>
                  <a:tcPr anchor="ctr">
                    <a:solidFill>
                      <a:schemeClr val="tx2"/>
                    </a:solidFill>
                  </a:tcPr>
                </a:tc>
                <a:tc>
                  <a:txBody>
                    <a:bodyPr/>
                    <a:lstStyle/>
                    <a:p>
                      <a:pPr algn="ctr"/>
                      <a:r>
                        <a:rPr lang="en-US" sz="1200" b="1" dirty="0"/>
                        <a:t>Clock cycles</a:t>
                      </a:r>
                      <a:endParaRPr lang="en-IN" sz="1200" b="1" dirty="0"/>
                    </a:p>
                  </a:txBody>
                  <a:tcPr anchor="ctr">
                    <a:solidFill>
                      <a:schemeClr val="tx2"/>
                    </a:solidFill>
                  </a:tcPr>
                </a:tc>
                <a:extLst>
                  <a:ext uri="{0D108BD9-81ED-4DB2-BD59-A6C34878D82A}">
                    <a16:rowId xmlns:a16="http://schemas.microsoft.com/office/drawing/2014/main" val="2150611932"/>
                  </a:ext>
                </a:extLst>
              </a:tr>
              <a:tr h="370840">
                <a:tc>
                  <a:txBody>
                    <a:bodyPr/>
                    <a:lstStyle/>
                    <a:p>
                      <a:pPr algn="ctr"/>
                      <a:r>
                        <a:rPr lang="en-US" sz="1200" dirty="0">
                          <a:solidFill>
                            <a:schemeClr val="bg1"/>
                          </a:solidFill>
                        </a:rPr>
                        <a:t>Baseline</a:t>
                      </a:r>
                      <a:endParaRPr lang="en-IN" sz="1200" dirty="0">
                        <a:solidFill>
                          <a:schemeClr val="bg1"/>
                        </a:solidFill>
                      </a:endParaRPr>
                    </a:p>
                  </a:txBody>
                  <a:tcPr anchor="ctr">
                    <a:solidFill>
                      <a:schemeClr val="accent2"/>
                    </a:solidFill>
                  </a:tcPr>
                </a:tc>
                <a:tc>
                  <a:txBody>
                    <a:bodyPr/>
                    <a:lstStyle/>
                    <a:p>
                      <a:pPr algn="ctr"/>
                      <a:r>
                        <a:rPr lang="en-IN" sz="1200" dirty="0"/>
                        <a:t>673,486</a:t>
                      </a:r>
                    </a:p>
                  </a:txBody>
                  <a:tcPr anchor="ctr"/>
                </a:tc>
                <a:extLst>
                  <a:ext uri="{0D108BD9-81ED-4DB2-BD59-A6C34878D82A}">
                    <a16:rowId xmlns:a16="http://schemas.microsoft.com/office/drawing/2014/main" val="2685888518"/>
                  </a:ext>
                </a:extLst>
              </a:tr>
              <a:tr h="370840">
                <a:tc>
                  <a:txBody>
                    <a:bodyPr/>
                    <a:lstStyle/>
                    <a:p>
                      <a:pPr algn="ctr"/>
                      <a:r>
                        <a:rPr lang="en-US" sz="1200" dirty="0">
                          <a:solidFill>
                            <a:schemeClr val="bg1"/>
                          </a:solidFill>
                        </a:rPr>
                        <a:t>Unroll - 3</a:t>
                      </a:r>
                      <a:endParaRPr lang="en-IN" sz="1200" dirty="0">
                        <a:solidFill>
                          <a:schemeClr val="bg1"/>
                        </a:solidFill>
                      </a:endParaRPr>
                    </a:p>
                  </a:txBody>
                  <a:tcPr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198,092</a:t>
                      </a:r>
                    </a:p>
                  </a:txBody>
                  <a:tcPr anchor="ctr"/>
                </a:tc>
                <a:extLst>
                  <a:ext uri="{0D108BD9-81ED-4DB2-BD59-A6C34878D82A}">
                    <a16:rowId xmlns:a16="http://schemas.microsoft.com/office/drawing/2014/main" val="509320455"/>
                  </a:ext>
                </a:extLst>
              </a:tr>
            </a:tbl>
          </a:graphicData>
        </a:graphic>
      </p:graphicFrame>
    </p:spTree>
    <p:extLst>
      <p:ext uri="{BB962C8B-B14F-4D97-AF65-F5344CB8AC3E}">
        <p14:creationId xmlns:p14="http://schemas.microsoft.com/office/powerpoint/2010/main" val="85727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graphicEl>
                                              <a:dgm id="{0C7E440C-762E-4C02-A113-39B5C4A6E703}"/>
                                            </p:graphicEl>
                                          </p:spTgt>
                                        </p:tgtEl>
                                        <p:attrNameLst>
                                          <p:attrName>style.visibility</p:attrName>
                                        </p:attrNameLst>
                                      </p:cBhvr>
                                      <p:to>
                                        <p:strVal val="visible"/>
                                      </p:to>
                                    </p:set>
                                    <p:animEffect transition="in" filter="fade">
                                      <p:cBhvr>
                                        <p:cTn id="21" dur="500"/>
                                        <p:tgtEl>
                                          <p:spTgt spid="2">
                                            <p:graphicEl>
                                              <a:dgm id="{0C7E440C-762E-4C02-A113-39B5C4A6E70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939261BE-B678-4F42-9A22-2CF9D8B10453}"/>
                                            </p:graphicEl>
                                          </p:spTgt>
                                        </p:tgtEl>
                                        <p:attrNameLst>
                                          <p:attrName>style.visibility</p:attrName>
                                        </p:attrNameLst>
                                      </p:cBhvr>
                                      <p:to>
                                        <p:strVal val="visible"/>
                                      </p:to>
                                    </p:set>
                                    <p:animEffect transition="in" filter="fade">
                                      <p:cBhvr>
                                        <p:cTn id="26" dur="500"/>
                                        <p:tgtEl>
                                          <p:spTgt spid="2">
                                            <p:graphicEl>
                                              <a:dgm id="{939261BE-B678-4F42-9A22-2CF9D8B10453}"/>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0"/>
        <p:cNvGrpSpPr/>
        <p:nvPr/>
      </p:nvGrpSpPr>
      <p:grpSpPr>
        <a:xfrm>
          <a:off x="0" y="0"/>
          <a:ext cx="0" cy="0"/>
          <a:chOff x="0" y="0"/>
          <a:chExt cx="0" cy="0"/>
        </a:xfrm>
      </p:grpSpPr>
      <p:sp>
        <p:nvSpPr>
          <p:cNvPr id="5001" name="Google Shape;5001;p159"/>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Results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sp>
        <p:nvSpPr>
          <p:cNvPr id="4682" name="Google Shape;4682;p12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Results Evaluated</a:t>
            </a:r>
            <a:endParaRPr dirty="0"/>
          </a:p>
        </p:txBody>
      </p:sp>
      <p:graphicFrame>
        <p:nvGraphicFramePr>
          <p:cNvPr id="2" name="Table 1">
            <a:extLst>
              <a:ext uri="{FF2B5EF4-FFF2-40B4-BE49-F238E27FC236}">
                <a16:creationId xmlns:a16="http://schemas.microsoft.com/office/drawing/2014/main" id="{89BCAEBA-DEC0-10D9-0C34-92C62E0AD37C}"/>
              </a:ext>
            </a:extLst>
          </p:cNvPr>
          <p:cNvGraphicFramePr>
            <a:graphicFrameLocks noGrp="1"/>
          </p:cNvGraphicFramePr>
          <p:nvPr>
            <p:extLst>
              <p:ext uri="{D42A27DB-BD31-4B8C-83A1-F6EECF244321}">
                <p14:modId xmlns:p14="http://schemas.microsoft.com/office/powerpoint/2010/main" val="3576717491"/>
              </p:ext>
            </p:extLst>
          </p:nvPr>
        </p:nvGraphicFramePr>
        <p:xfrm>
          <a:off x="420626" y="936139"/>
          <a:ext cx="8411398" cy="3719278"/>
        </p:xfrm>
        <a:graphic>
          <a:graphicData uri="http://schemas.openxmlformats.org/drawingml/2006/table">
            <a:tbl>
              <a:tblPr firstRow="1" bandRow="1"/>
              <a:tblGrid>
                <a:gridCol w="1404275">
                  <a:extLst>
                    <a:ext uri="{9D8B030D-6E8A-4147-A177-3AD203B41FA5}">
                      <a16:colId xmlns:a16="http://schemas.microsoft.com/office/drawing/2014/main" val="3205726867"/>
                    </a:ext>
                  </a:extLst>
                </a:gridCol>
                <a:gridCol w="4474596">
                  <a:extLst>
                    <a:ext uri="{9D8B030D-6E8A-4147-A177-3AD203B41FA5}">
                      <a16:colId xmlns:a16="http://schemas.microsoft.com/office/drawing/2014/main" val="3461101405"/>
                    </a:ext>
                  </a:extLst>
                </a:gridCol>
                <a:gridCol w="2532527">
                  <a:extLst>
                    <a:ext uri="{9D8B030D-6E8A-4147-A177-3AD203B41FA5}">
                      <a16:colId xmlns:a16="http://schemas.microsoft.com/office/drawing/2014/main" val="1831346044"/>
                    </a:ext>
                  </a:extLst>
                </a:gridCol>
              </a:tblGrid>
              <a:tr h="395783">
                <a:tc>
                  <a:txBody>
                    <a:bodyPr/>
                    <a:lstStyle/>
                    <a:p>
                      <a:pPr algn="ctr"/>
                      <a:r>
                        <a:rPr lang="en-IN" sz="1200" b="1" dirty="0"/>
                        <a:t>Parameters</a:t>
                      </a:r>
                    </a:p>
                  </a:txBody>
                  <a:tcPr anchor="ctr">
                    <a:solidFill>
                      <a:schemeClr val="tx2"/>
                    </a:solidFill>
                  </a:tcPr>
                </a:tc>
                <a:tc>
                  <a:txBody>
                    <a:bodyPr/>
                    <a:lstStyle/>
                    <a:p>
                      <a:pPr algn="ctr"/>
                      <a:r>
                        <a:rPr lang="en-IN" sz="1200" b="1" dirty="0"/>
                        <a:t>Remarks</a:t>
                      </a:r>
                    </a:p>
                  </a:txBody>
                  <a:tcPr anchor="ctr">
                    <a:solidFill>
                      <a:schemeClr val="tx2"/>
                    </a:solidFill>
                  </a:tcPr>
                </a:tc>
                <a:tc>
                  <a:txBody>
                    <a:bodyPr/>
                    <a:lstStyle/>
                    <a:p>
                      <a:pPr algn="ctr"/>
                      <a:r>
                        <a:rPr lang="en-IN" sz="1200" b="1" dirty="0"/>
                        <a:t>Formula</a:t>
                      </a:r>
                    </a:p>
                  </a:txBody>
                  <a:tcPr anchor="ctr">
                    <a:solidFill>
                      <a:schemeClr val="tx2"/>
                    </a:solidFill>
                  </a:tcPr>
                </a:tc>
                <a:extLst>
                  <a:ext uri="{0D108BD9-81ED-4DB2-BD59-A6C34878D82A}">
                    <a16:rowId xmlns:a16="http://schemas.microsoft.com/office/drawing/2014/main" val="2976632134"/>
                  </a:ext>
                </a:extLst>
              </a:tr>
              <a:tr h="487952">
                <a:tc>
                  <a:txBody>
                    <a:bodyPr/>
                    <a:lstStyle/>
                    <a:p>
                      <a:pPr algn="ctr"/>
                      <a:r>
                        <a:rPr lang="en-IN" sz="1200" dirty="0">
                          <a:solidFill>
                            <a:schemeClr val="bg1"/>
                          </a:solidFill>
                        </a:rPr>
                        <a:t>Clock cycles</a:t>
                      </a:r>
                    </a:p>
                  </a:txBody>
                  <a:tcPr anchor="ctr">
                    <a:solidFill>
                      <a:schemeClr val="accent2"/>
                    </a:solidFill>
                  </a:tcPr>
                </a:tc>
                <a:tc>
                  <a:txBody>
                    <a:bodyPr/>
                    <a:lstStyle/>
                    <a:p>
                      <a:pPr algn="just"/>
                      <a:r>
                        <a:rPr lang="en-IN" sz="1200" dirty="0"/>
                        <a:t>Number of clock cycles required to complete a layer of the neural network.</a:t>
                      </a:r>
                    </a:p>
                  </a:txBody>
                  <a:tcPr anchor="ctr"/>
                </a:tc>
                <a:tc>
                  <a:txBody>
                    <a:bodyPr/>
                    <a:lstStyle/>
                    <a:p>
                      <a:pPr algn="ctr"/>
                      <a:r>
                        <a:rPr lang="en-IN" sz="1200" dirty="0"/>
                        <a:t>N</a:t>
                      </a:r>
                    </a:p>
                  </a:txBody>
                  <a:tcPr anchor="ctr"/>
                </a:tc>
                <a:extLst>
                  <a:ext uri="{0D108BD9-81ED-4DB2-BD59-A6C34878D82A}">
                    <a16:rowId xmlns:a16="http://schemas.microsoft.com/office/drawing/2014/main" val="1555718307"/>
                  </a:ext>
                </a:extLst>
              </a:tr>
              <a:tr h="487952">
                <a:tc>
                  <a:txBody>
                    <a:bodyPr/>
                    <a:lstStyle/>
                    <a:p>
                      <a:pPr algn="ctr"/>
                      <a:r>
                        <a:rPr lang="en-IN" sz="1200" dirty="0">
                          <a:solidFill>
                            <a:schemeClr val="bg1"/>
                          </a:solidFill>
                        </a:rPr>
                        <a:t>Runtime</a:t>
                      </a:r>
                    </a:p>
                  </a:txBody>
                  <a:tcPr anchor="ctr">
                    <a:solidFill>
                      <a:schemeClr val="accent2"/>
                    </a:solidFill>
                  </a:tcPr>
                </a:tc>
                <a:tc>
                  <a:txBody>
                    <a:bodyPr/>
                    <a:lstStyle/>
                    <a:p>
                      <a:pPr algn="just"/>
                      <a:r>
                        <a:rPr lang="en-IN" sz="1200" dirty="0"/>
                        <a:t>Duration needed to process a single layer of the neural network, measured  in seconds.</a:t>
                      </a:r>
                    </a:p>
                  </a:txBody>
                  <a:tcPr anchor="ctr"/>
                </a:tc>
                <a:tc>
                  <a:txBody>
                    <a:bodyPr/>
                    <a:lstStyle/>
                    <a:p>
                      <a:pPr algn="ctr"/>
                      <a:r>
                        <a:rPr lang="en-IN" sz="1200" dirty="0"/>
                        <a:t>T = N / frequency</a:t>
                      </a:r>
                    </a:p>
                  </a:txBody>
                  <a:tcPr anchor="ctr"/>
                </a:tc>
                <a:extLst>
                  <a:ext uri="{0D108BD9-81ED-4DB2-BD59-A6C34878D82A}">
                    <a16:rowId xmlns:a16="http://schemas.microsoft.com/office/drawing/2014/main" val="1818048427"/>
                  </a:ext>
                </a:extLst>
              </a:tr>
              <a:tr h="487952">
                <a:tc>
                  <a:txBody>
                    <a:bodyPr/>
                    <a:lstStyle/>
                    <a:p>
                      <a:pPr algn="ctr"/>
                      <a:r>
                        <a:rPr lang="en-IN" sz="1200" dirty="0">
                          <a:solidFill>
                            <a:schemeClr val="bg1"/>
                          </a:solidFill>
                        </a:rPr>
                        <a:t>Total Power</a:t>
                      </a:r>
                    </a:p>
                  </a:txBody>
                  <a:tcPr anchor="ctr">
                    <a:solidFill>
                      <a:schemeClr val="accent2"/>
                    </a:solidFill>
                  </a:tcPr>
                </a:tc>
                <a:tc>
                  <a:txBody>
                    <a:bodyPr/>
                    <a:lstStyle/>
                    <a:p>
                      <a:pPr algn="just"/>
                      <a:r>
                        <a:rPr lang="en-IN" sz="1200" dirty="0"/>
                        <a:t>Power consumption of the ASIC during operation, measured in watts.</a:t>
                      </a:r>
                    </a:p>
                  </a:txBody>
                  <a:tcPr anchor="ctr"/>
                </a:tc>
                <a:tc>
                  <a:txBody>
                    <a:bodyPr/>
                    <a:lstStyle/>
                    <a:p>
                      <a:pPr algn="ctr"/>
                      <a:r>
                        <a:rPr lang="en-IN" sz="1200" dirty="0"/>
                        <a:t>P</a:t>
                      </a:r>
                    </a:p>
                  </a:txBody>
                  <a:tcPr anchor="ctr"/>
                </a:tc>
                <a:extLst>
                  <a:ext uri="{0D108BD9-81ED-4DB2-BD59-A6C34878D82A}">
                    <a16:rowId xmlns:a16="http://schemas.microsoft.com/office/drawing/2014/main" val="2775508268"/>
                  </a:ext>
                </a:extLst>
              </a:tr>
              <a:tr h="487952">
                <a:tc>
                  <a:txBody>
                    <a:bodyPr/>
                    <a:lstStyle/>
                    <a:p>
                      <a:pPr algn="ctr"/>
                      <a:r>
                        <a:rPr lang="en-IN" sz="1200" dirty="0">
                          <a:solidFill>
                            <a:schemeClr val="bg1"/>
                          </a:solidFill>
                        </a:rPr>
                        <a:t>Area</a:t>
                      </a:r>
                    </a:p>
                  </a:txBody>
                  <a:tcPr anchor="ctr">
                    <a:solidFill>
                      <a:schemeClr val="accent2"/>
                    </a:solidFill>
                  </a:tcPr>
                </a:tc>
                <a:tc>
                  <a:txBody>
                    <a:bodyPr/>
                    <a:lstStyle/>
                    <a:p>
                      <a:pPr algn="just"/>
                      <a:r>
                        <a:rPr lang="en-IN" sz="1200" dirty="0"/>
                        <a:t>Physical area occupied by the ASIC layout, measured in square micro meters (µm²).</a:t>
                      </a:r>
                    </a:p>
                  </a:txBody>
                  <a:tcPr anchor="ctr"/>
                </a:tc>
                <a:tc>
                  <a:txBody>
                    <a:bodyPr/>
                    <a:lstStyle/>
                    <a:p>
                      <a:pPr algn="ctr"/>
                      <a:r>
                        <a:rPr lang="en-IN" sz="1200" dirty="0"/>
                        <a:t>-</a:t>
                      </a:r>
                    </a:p>
                  </a:txBody>
                  <a:tcPr anchor="ctr"/>
                </a:tc>
                <a:extLst>
                  <a:ext uri="{0D108BD9-81ED-4DB2-BD59-A6C34878D82A}">
                    <a16:rowId xmlns:a16="http://schemas.microsoft.com/office/drawing/2014/main" val="2955607602"/>
                  </a:ext>
                </a:extLst>
              </a:tr>
              <a:tr h="487952">
                <a:tc>
                  <a:txBody>
                    <a:bodyPr/>
                    <a:lstStyle/>
                    <a:p>
                      <a:pPr algn="ctr"/>
                      <a:r>
                        <a:rPr lang="en-IN" sz="1200" dirty="0">
                          <a:solidFill>
                            <a:schemeClr val="bg1"/>
                          </a:solidFill>
                        </a:rPr>
                        <a:t>GFLOPS</a:t>
                      </a:r>
                    </a:p>
                  </a:txBody>
                  <a:tcPr anchor="ctr">
                    <a:solidFill>
                      <a:schemeClr val="accent2"/>
                    </a:solidFill>
                  </a:tcPr>
                </a:tc>
                <a:tc>
                  <a:txBody>
                    <a:bodyPr/>
                    <a:lstStyle/>
                    <a:p>
                      <a:pPr algn="just"/>
                      <a:r>
                        <a:rPr lang="en-IN" sz="1200" dirty="0"/>
                        <a:t>Indicates the computational performance of the ASIC, measured in Giga FLOPS.</a:t>
                      </a:r>
                    </a:p>
                  </a:txBody>
                  <a:tcPr anchor="ctr"/>
                </a:tc>
                <a:tc>
                  <a:txBody>
                    <a:bodyPr/>
                    <a:lstStyle/>
                    <a:p>
                      <a:pPr algn="ctr"/>
                      <a:r>
                        <a:rPr lang="en-IN" sz="1200" dirty="0"/>
                        <a:t>GFLOPS = FLOP count / T</a:t>
                      </a:r>
                    </a:p>
                  </a:txBody>
                  <a:tcPr anchor="ctr"/>
                </a:tc>
                <a:extLst>
                  <a:ext uri="{0D108BD9-81ED-4DB2-BD59-A6C34878D82A}">
                    <a16:rowId xmlns:a16="http://schemas.microsoft.com/office/drawing/2014/main" val="1159550439"/>
                  </a:ext>
                </a:extLst>
              </a:tr>
              <a:tr h="487952">
                <a:tc>
                  <a:txBody>
                    <a:bodyPr/>
                    <a:lstStyle/>
                    <a:p>
                      <a:pPr algn="ctr"/>
                      <a:r>
                        <a:rPr lang="en-IN" sz="1200" dirty="0">
                          <a:solidFill>
                            <a:schemeClr val="bg1"/>
                          </a:solidFill>
                        </a:rPr>
                        <a:t>GFLOPS/W</a:t>
                      </a:r>
                    </a:p>
                  </a:txBody>
                  <a:tcPr anchor="ctr">
                    <a:solidFill>
                      <a:schemeClr val="accent2"/>
                    </a:solidFill>
                  </a:tcPr>
                </a:tc>
                <a:tc>
                  <a:txBody>
                    <a:bodyPr/>
                    <a:lstStyle/>
                    <a:p>
                      <a:pPr algn="just"/>
                      <a:r>
                        <a:rPr lang="en-IN" sz="1200" dirty="0"/>
                        <a:t>Represents the energy efficiency of the ASIC, calculated as performance per watt.</a:t>
                      </a:r>
                    </a:p>
                  </a:txBody>
                  <a:tcPr anchor="ctr"/>
                </a:tc>
                <a:tc>
                  <a:txBody>
                    <a:bodyPr/>
                    <a:lstStyle/>
                    <a:p>
                      <a:pPr algn="ctr"/>
                      <a:r>
                        <a:rPr lang="en-IN" sz="1200" dirty="0"/>
                        <a:t>GFLOPS/W = GFLOPS / P</a:t>
                      </a:r>
                    </a:p>
                  </a:txBody>
                  <a:tcPr anchor="ctr"/>
                </a:tc>
                <a:extLst>
                  <a:ext uri="{0D108BD9-81ED-4DB2-BD59-A6C34878D82A}">
                    <a16:rowId xmlns:a16="http://schemas.microsoft.com/office/drawing/2014/main" val="1175865455"/>
                  </a:ext>
                </a:extLst>
              </a:tr>
              <a:tr h="395783">
                <a:tc>
                  <a:txBody>
                    <a:bodyPr/>
                    <a:lstStyle/>
                    <a:p>
                      <a:pPr algn="ctr"/>
                      <a:r>
                        <a:rPr lang="en-IN" sz="1200" dirty="0">
                          <a:solidFill>
                            <a:schemeClr val="bg1"/>
                          </a:solidFill>
                        </a:rPr>
                        <a:t>Energy</a:t>
                      </a:r>
                    </a:p>
                  </a:txBody>
                  <a:tcPr anchor="ctr">
                    <a:solidFill>
                      <a:schemeClr val="accent2"/>
                    </a:solidFill>
                  </a:tcPr>
                </a:tc>
                <a:tc>
                  <a:txBody>
                    <a:bodyPr/>
                    <a:lstStyle/>
                    <a:p>
                      <a:pPr algn="just"/>
                      <a:r>
                        <a:rPr lang="en-IN" sz="1200" dirty="0"/>
                        <a:t>Energy consumed by the ASIC in Joules.</a:t>
                      </a:r>
                    </a:p>
                  </a:txBody>
                  <a:tcPr anchor="ctr"/>
                </a:tc>
                <a:tc>
                  <a:txBody>
                    <a:bodyPr/>
                    <a:lstStyle/>
                    <a:p>
                      <a:pPr algn="ctr"/>
                      <a:r>
                        <a:rPr lang="en-IN" sz="1200" dirty="0"/>
                        <a:t>E = P * T</a:t>
                      </a:r>
                    </a:p>
                  </a:txBody>
                  <a:tcPr anchor="ctr"/>
                </a:tc>
                <a:extLst>
                  <a:ext uri="{0D108BD9-81ED-4DB2-BD59-A6C34878D82A}">
                    <a16:rowId xmlns:a16="http://schemas.microsoft.com/office/drawing/2014/main" val="2981480018"/>
                  </a:ext>
                </a:extLst>
              </a:tr>
            </a:tbl>
          </a:graphicData>
        </a:graphic>
      </p:graphicFrame>
      <p:graphicFrame>
        <p:nvGraphicFramePr>
          <p:cNvPr id="4" name="Diagram 3">
            <a:extLst>
              <a:ext uri="{FF2B5EF4-FFF2-40B4-BE49-F238E27FC236}">
                <a16:creationId xmlns:a16="http://schemas.microsoft.com/office/drawing/2014/main" id="{83619BA7-CC7A-C873-10DD-3A5BEFC21C66}"/>
              </a:ext>
            </a:extLst>
          </p:cNvPr>
          <p:cNvGraphicFramePr/>
          <p:nvPr>
            <p:extLst>
              <p:ext uri="{D42A27DB-BD31-4B8C-83A1-F6EECF244321}">
                <p14:modId xmlns:p14="http://schemas.microsoft.com/office/powerpoint/2010/main" val="728605300"/>
              </p:ext>
            </p:extLst>
          </p:nvPr>
        </p:nvGraphicFramePr>
        <p:xfrm>
          <a:off x="465543" y="2716869"/>
          <a:ext cx="8411397" cy="410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99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Permutation - CNN Layer </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pPr lvl="0"/>
            <a:r>
              <a:rPr lang="en-IN" sz="1600" b="0" i="0" dirty="0"/>
              <a:t>Case: Kernels with no. of input channels &gt; 1 - Results</a:t>
            </a:r>
            <a:endParaRPr lang="en-IN" dirty="0"/>
          </a:p>
        </p:txBody>
      </p:sp>
      <p:sp>
        <p:nvSpPr>
          <p:cNvPr id="3" name="TextBox 2">
            <a:extLst>
              <a:ext uri="{FF2B5EF4-FFF2-40B4-BE49-F238E27FC236}">
                <a16:creationId xmlns:a16="http://schemas.microsoft.com/office/drawing/2014/main" id="{0678DC2C-B7BC-1BA2-2788-F9F9D0AE0DAE}"/>
              </a:ext>
            </a:extLst>
          </p:cNvPr>
          <p:cNvSpPr txBox="1"/>
          <p:nvPr/>
        </p:nvSpPr>
        <p:spPr>
          <a:xfrm>
            <a:off x="1930888" y="1472225"/>
            <a:ext cx="2026517" cy="307777"/>
          </a:xfrm>
          <a:prstGeom prst="rect">
            <a:avLst/>
          </a:prstGeom>
          <a:noFill/>
        </p:spPr>
        <p:txBody>
          <a:bodyPr wrap="none" rtlCol="0">
            <a:spAutoFit/>
          </a:bodyPr>
          <a:lstStyle/>
          <a:p>
            <a:r>
              <a:rPr lang="en-IN" b="1" dirty="0"/>
              <a:t>AlexNet CNN Layer 3:</a:t>
            </a:r>
          </a:p>
        </p:txBody>
      </p:sp>
      <p:graphicFrame>
        <p:nvGraphicFramePr>
          <p:cNvPr id="2" name="Table 1">
            <a:extLst>
              <a:ext uri="{FF2B5EF4-FFF2-40B4-BE49-F238E27FC236}">
                <a16:creationId xmlns:a16="http://schemas.microsoft.com/office/drawing/2014/main" id="{2E44E48E-401F-BDF5-CF67-5965131B3ACE}"/>
              </a:ext>
            </a:extLst>
          </p:cNvPr>
          <p:cNvGraphicFramePr>
            <a:graphicFrameLocks noGrp="1"/>
          </p:cNvGraphicFramePr>
          <p:nvPr>
            <p:extLst>
              <p:ext uri="{D42A27DB-BD31-4B8C-83A1-F6EECF244321}">
                <p14:modId xmlns:p14="http://schemas.microsoft.com/office/powerpoint/2010/main" val="1445973302"/>
              </p:ext>
            </p:extLst>
          </p:nvPr>
        </p:nvGraphicFramePr>
        <p:xfrm>
          <a:off x="3906605" y="1137642"/>
          <a:ext cx="5114023" cy="1103736"/>
        </p:xfrm>
        <a:graphic>
          <a:graphicData uri="http://schemas.openxmlformats.org/drawingml/2006/table">
            <a:tbl>
              <a:tblPr firstRow="1" bandRow="1">
                <a:tableStyleId>{288A5F20-7F93-40CB-B5C7-FE14FEC1B65C}</a:tableStyleId>
              </a:tblPr>
              <a:tblGrid>
                <a:gridCol w="845361">
                  <a:extLst>
                    <a:ext uri="{9D8B030D-6E8A-4147-A177-3AD203B41FA5}">
                      <a16:colId xmlns:a16="http://schemas.microsoft.com/office/drawing/2014/main" val="3586219349"/>
                    </a:ext>
                  </a:extLst>
                </a:gridCol>
                <a:gridCol w="400605">
                  <a:extLst>
                    <a:ext uri="{9D8B030D-6E8A-4147-A177-3AD203B41FA5}">
                      <a16:colId xmlns:a16="http://schemas.microsoft.com/office/drawing/2014/main" val="1032666484"/>
                    </a:ext>
                  </a:extLst>
                </a:gridCol>
                <a:gridCol w="435429">
                  <a:extLst>
                    <a:ext uri="{9D8B030D-6E8A-4147-A177-3AD203B41FA5}">
                      <a16:colId xmlns:a16="http://schemas.microsoft.com/office/drawing/2014/main" val="2759587817"/>
                    </a:ext>
                  </a:extLst>
                </a:gridCol>
                <a:gridCol w="444564">
                  <a:extLst>
                    <a:ext uri="{9D8B030D-6E8A-4147-A177-3AD203B41FA5}">
                      <a16:colId xmlns:a16="http://schemas.microsoft.com/office/drawing/2014/main" val="1041103761"/>
                    </a:ext>
                  </a:extLst>
                </a:gridCol>
                <a:gridCol w="304183">
                  <a:extLst>
                    <a:ext uri="{9D8B030D-6E8A-4147-A177-3AD203B41FA5}">
                      <a16:colId xmlns:a16="http://schemas.microsoft.com/office/drawing/2014/main" val="160981416"/>
                    </a:ext>
                  </a:extLst>
                </a:gridCol>
                <a:gridCol w="336577">
                  <a:extLst>
                    <a:ext uri="{9D8B030D-6E8A-4147-A177-3AD203B41FA5}">
                      <a16:colId xmlns:a16="http://schemas.microsoft.com/office/drawing/2014/main" val="184087074"/>
                    </a:ext>
                  </a:extLst>
                </a:gridCol>
                <a:gridCol w="452602">
                  <a:extLst>
                    <a:ext uri="{9D8B030D-6E8A-4147-A177-3AD203B41FA5}">
                      <a16:colId xmlns:a16="http://schemas.microsoft.com/office/drawing/2014/main" val="2033664603"/>
                    </a:ext>
                  </a:extLst>
                </a:gridCol>
                <a:gridCol w="455074">
                  <a:extLst>
                    <a:ext uri="{9D8B030D-6E8A-4147-A177-3AD203B41FA5}">
                      <a16:colId xmlns:a16="http://schemas.microsoft.com/office/drawing/2014/main" val="694609750"/>
                    </a:ext>
                  </a:extLst>
                </a:gridCol>
                <a:gridCol w="479876">
                  <a:extLst>
                    <a:ext uri="{9D8B030D-6E8A-4147-A177-3AD203B41FA5}">
                      <a16:colId xmlns:a16="http://schemas.microsoft.com/office/drawing/2014/main" val="496465018"/>
                    </a:ext>
                  </a:extLst>
                </a:gridCol>
                <a:gridCol w="479876">
                  <a:extLst>
                    <a:ext uri="{9D8B030D-6E8A-4147-A177-3AD203B41FA5}">
                      <a16:colId xmlns:a16="http://schemas.microsoft.com/office/drawing/2014/main" val="2047835194"/>
                    </a:ext>
                  </a:extLst>
                </a:gridCol>
                <a:gridCol w="479876">
                  <a:extLst>
                    <a:ext uri="{9D8B030D-6E8A-4147-A177-3AD203B41FA5}">
                      <a16:colId xmlns:a16="http://schemas.microsoft.com/office/drawing/2014/main" val="2373291772"/>
                    </a:ext>
                  </a:extLst>
                </a:gridCol>
              </a:tblGrid>
              <a:tr h="189556">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4">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89556">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F</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F</a:t>
                      </a:r>
                    </a:p>
                  </a:txBody>
                  <a:tcPr anchor="ctr">
                    <a:solidFill>
                      <a:schemeClr val="tx2"/>
                    </a:solidFill>
                  </a:tcPr>
                </a:tc>
                <a:extLst>
                  <a:ext uri="{0D108BD9-81ED-4DB2-BD59-A6C34878D82A}">
                    <a16:rowId xmlns:a16="http://schemas.microsoft.com/office/drawing/2014/main" val="3361832556"/>
                  </a:ext>
                </a:extLst>
              </a:tr>
              <a:tr h="308028">
                <a:tc>
                  <a:txBody>
                    <a:bodyPr/>
                    <a:lstStyle/>
                    <a:p>
                      <a:pPr algn="ctr"/>
                      <a:r>
                        <a:rPr lang="en-IN" sz="1000" b="1" dirty="0"/>
                        <a:t>Actual</a:t>
                      </a:r>
                    </a:p>
                  </a:txBody>
                  <a:tcPr anchor="ctr"/>
                </a:tc>
                <a:tc>
                  <a:txBody>
                    <a:bodyPr/>
                    <a:lstStyle/>
                    <a:p>
                      <a:pPr algn="ctr"/>
                      <a:r>
                        <a:rPr lang="en-US" sz="1000" dirty="0"/>
                        <a:t>1</a:t>
                      </a:r>
                      <a:r>
                        <a:rPr lang="en-IN" sz="1000" dirty="0"/>
                        <a:t>5</a:t>
                      </a:r>
                    </a:p>
                  </a:txBody>
                  <a:tcPr anchor="ctr"/>
                </a:tc>
                <a:tc>
                  <a:txBody>
                    <a:bodyPr/>
                    <a:lstStyle/>
                    <a:p>
                      <a:pPr algn="ctr"/>
                      <a:r>
                        <a:rPr lang="en-US" sz="1000" dirty="0"/>
                        <a:t>1</a:t>
                      </a:r>
                      <a:r>
                        <a:rPr lang="en-IN" sz="1000" dirty="0"/>
                        <a:t>5</a:t>
                      </a:r>
                    </a:p>
                  </a:txBody>
                  <a:tcPr anchor="ctr"/>
                </a:tc>
                <a:tc>
                  <a:txBody>
                    <a:bodyPr/>
                    <a:lstStyle/>
                    <a:p>
                      <a:pPr algn="ctr"/>
                      <a:r>
                        <a:rPr lang="en-US" sz="1000" dirty="0"/>
                        <a:t>2</a:t>
                      </a:r>
                      <a:r>
                        <a:rPr lang="en-IN" sz="1000" dirty="0"/>
                        <a:t>56</a:t>
                      </a:r>
                    </a:p>
                  </a:txBody>
                  <a:tcPr anchor="ctr"/>
                </a:tc>
                <a:tc>
                  <a:txBody>
                    <a:bodyPr/>
                    <a:lstStyle/>
                    <a:p>
                      <a:pPr algn="ctr"/>
                      <a:r>
                        <a:rPr lang="en-US" sz="1000" dirty="0"/>
                        <a:t>3</a:t>
                      </a:r>
                      <a:endParaRPr lang="en-IN" sz="1000" dirty="0"/>
                    </a:p>
                  </a:txBody>
                  <a:tcPr anchor="ctr"/>
                </a:tc>
                <a:tc>
                  <a:txBody>
                    <a:bodyPr/>
                    <a:lstStyle/>
                    <a:p>
                      <a:pPr algn="ctr"/>
                      <a:r>
                        <a:rPr lang="en-US" sz="1000" dirty="0"/>
                        <a:t>3</a:t>
                      </a:r>
                      <a:endParaRPr lang="en-IN" sz="1000" dirty="0"/>
                    </a:p>
                  </a:txBody>
                  <a:tcPr anchor="ctr"/>
                </a:tc>
                <a:tc>
                  <a:txBody>
                    <a:bodyPr/>
                    <a:lstStyle/>
                    <a:p>
                      <a:pPr algn="ctr"/>
                      <a:r>
                        <a:rPr lang="en-US" sz="1000" dirty="0"/>
                        <a:t>2</a:t>
                      </a:r>
                      <a:r>
                        <a:rPr lang="en-IN" sz="1000" dirty="0"/>
                        <a:t>56</a:t>
                      </a:r>
                    </a:p>
                  </a:txBody>
                  <a:tcPr anchor="ctr"/>
                </a:tc>
                <a:tc>
                  <a:txBody>
                    <a:bodyPr/>
                    <a:lstStyle/>
                    <a:p>
                      <a:pPr algn="ctr"/>
                      <a:r>
                        <a:rPr lang="en-US" sz="1000" dirty="0"/>
                        <a:t>3</a:t>
                      </a:r>
                      <a:r>
                        <a:rPr lang="en-IN" sz="1000" dirty="0"/>
                        <a:t>84</a:t>
                      </a:r>
                    </a:p>
                  </a:txBody>
                  <a:tcPr anchor="ctr"/>
                </a:tc>
                <a:tc>
                  <a:txBody>
                    <a:bodyPr/>
                    <a:lstStyle/>
                    <a:p>
                      <a:pPr algn="ctr"/>
                      <a:r>
                        <a:rPr lang="en-US" sz="1000" dirty="0"/>
                        <a:t>1</a:t>
                      </a:r>
                      <a:r>
                        <a:rPr lang="en-IN" sz="1000" dirty="0"/>
                        <a:t>3</a:t>
                      </a:r>
                    </a:p>
                  </a:txBody>
                  <a:tcPr anchor="ctr"/>
                </a:tc>
                <a:tc>
                  <a:txBody>
                    <a:bodyPr/>
                    <a:lstStyle/>
                    <a:p>
                      <a:pPr algn="ctr"/>
                      <a:r>
                        <a:rPr lang="en-IN" sz="1000" dirty="0"/>
                        <a:t>13</a:t>
                      </a:r>
                    </a:p>
                  </a:txBody>
                  <a:tcPr anchor="ctr"/>
                </a:tc>
                <a:tc>
                  <a:txBody>
                    <a:bodyPr/>
                    <a:lstStyle/>
                    <a:p>
                      <a:pPr algn="ctr"/>
                      <a:r>
                        <a:rPr lang="en-IN" sz="1000" dirty="0"/>
                        <a:t>256</a:t>
                      </a:r>
                    </a:p>
                  </a:txBody>
                  <a:tcPr anchor="ctr"/>
                </a:tc>
                <a:extLst>
                  <a:ext uri="{0D108BD9-81ED-4DB2-BD59-A6C34878D82A}">
                    <a16:rowId xmlns:a16="http://schemas.microsoft.com/office/drawing/2014/main" val="1777667210"/>
                  </a:ext>
                </a:extLst>
              </a:tr>
              <a:tr h="308028">
                <a:tc>
                  <a:txBody>
                    <a:bodyPr/>
                    <a:lstStyle/>
                    <a:p>
                      <a:pPr algn="ctr"/>
                      <a:r>
                        <a:rPr lang="en-IN" sz="1000" b="1" dirty="0"/>
                        <a:t>Executed</a:t>
                      </a:r>
                    </a:p>
                  </a:txBody>
                  <a:tcPr anchor="ctr"/>
                </a:tc>
                <a:tc>
                  <a:txBody>
                    <a:bodyPr/>
                    <a:lstStyle/>
                    <a:p>
                      <a:pPr algn="ctr"/>
                      <a:r>
                        <a:rPr lang="en-US" sz="1000" dirty="0"/>
                        <a:t>1</a:t>
                      </a:r>
                      <a:r>
                        <a:rPr lang="en-IN" sz="1000" dirty="0"/>
                        <a:t>5</a:t>
                      </a:r>
                    </a:p>
                  </a:txBody>
                  <a:tcPr anchor="ctr"/>
                </a:tc>
                <a:tc>
                  <a:txBody>
                    <a:bodyPr/>
                    <a:lstStyle/>
                    <a:p>
                      <a:pPr algn="ctr"/>
                      <a:r>
                        <a:rPr lang="en-US" sz="1000" dirty="0"/>
                        <a:t>1</a:t>
                      </a:r>
                      <a:r>
                        <a:rPr lang="en-IN" sz="1000" dirty="0"/>
                        <a:t>5</a:t>
                      </a:r>
                    </a:p>
                  </a:txBody>
                  <a:tcPr anchor="ctr"/>
                </a:tc>
                <a:tc>
                  <a:txBody>
                    <a:bodyPr/>
                    <a:lstStyle/>
                    <a:p>
                      <a:pPr algn="ctr"/>
                      <a:r>
                        <a:rPr lang="en-IN" sz="1000" dirty="0">
                          <a:solidFill>
                            <a:schemeClr val="bg1"/>
                          </a:solidFill>
                        </a:rPr>
                        <a:t>32</a:t>
                      </a:r>
                    </a:p>
                  </a:txBody>
                  <a:tcPr anchor="ctr">
                    <a:solidFill>
                      <a:schemeClr val="accent2"/>
                    </a:solidFill>
                  </a:tcPr>
                </a:tc>
                <a:tc>
                  <a:txBody>
                    <a:bodyPr/>
                    <a:lstStyle/>
                    <a:p>
                      <a:pPr algn="ctr"/>
                      <a:r>
                        <a:rPr lang="en-US" sz="1000" dirty="0"/>
                        <a:t>3</a:t>
                      </a:r>
                      <a:endParaRPr lang="en-IN" sz="1000" dirty="0"/>
                    </a:p>
                  </a:txBody>
                  <a:tcPr anchor="ctr"/>
                </a:tc>
                <a:tc>
                  <a:txBody>
                    <a:bodyPr/>
                    <a:lstStyle/>
                    <a:p>
                      <a:pPr algn="ctr"/>
                      <a:r>
                        <a:rPr lang="en-US" sz="1000" dirty="0"/>
                        <a:t>3</a:t>
                      </a:r>
                      <a:endParaRPr lang="en-IN" sz="1000" dirty="0"/>
                    </a:p>
                  </a:txBody>
                  <a:tcPr anchor="ct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solidFill>
                            <a:schemeClr val="bg1"/>
                          </a:solidFill>
                        </a:rPr>
                        <a:t>1</a:t>
                      </a:r>
                    </a:p>
                  </a:txBody>
                  <a:tcPr anchor="ctr">
                    <a:solidFill>
                      <a:schemeClr val="accent2"/>
                    </a:solidFill>
                  </a:tcPr>
                </a:tc>
                <a:tc>
                  <a:txBody>
                    <a:bodyPr/>
                    <a:lstStyle/>
                    <a:p>
                      <a:pPr algn="ctr"/>
                      <a:r>
                        <a:rPr lang="en-US" sz="1000" dirty="0"/>
                        <a:t>1</a:t>
                      </a:r>
                      <a:r>
                        <a:rPr lang="en-IN" sz="1000" dirty="0"/>
                        <a:t>3</a:t>
                      </a:r>
                    </a:p>
                  </a:txBody>
                  <a:tcPr anchor="ctr"/>
                </a:tc>
                <a:tc>
                  <a:txBody>
                    <a:bodyPr/>
                    <a:lstStyle/>
                    <a:p>
                      <a:pPr algn="ctr"/>
                      <a:r>
                        <a:rPr lang="en-US" sz="1000" dirty="0"/>
                        <a:t>1</a:t>
                      </a:r>
                      <a:r>
                        <a:rPr lang="en-IN" sz="1000" dirty="0"/>
                        <a:t>3</a:t>
                      </a:r>
                    </a:p>
                  </a:txBody>
                  <a:tcPr anchor="ctr"/>
                </a:tc>
                <a:tc>
                  <a:txBody>
                    <a:bodyPr/>
                    <a:lstStyle/>
                    <a:p>
                      <a:pPr algn="ctr"/>
                      <a:r>
                        <a:rPr lang="en-IN" sz="1000" dirty="0">
                          <a:solidFill>
                            <a:schemeClr val="bg1"/>
                          </a:solidFill>
                        </a:rPr>
                        <a:t>1</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135" name="Google Shape;5135;p177"/>
          <p:cNvGraphicFramePr/>
          <p:nvPr>
            <p:extLst>
              <p:ext uri="{D42A27DB-BD31-4B8C-83A1-F6EECF244321}">
                <p14:modId xmlns:p14="http://schemas.microsoft.com/office/powerpoint/2010/main" val="55877020"/>
              </p:ext>
            </p:extLst>
          </p:nvPr>
        </p:nvGraphicFramePr>
        <p:xfrm>
          <a:off x="279375" y="2306537"/>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t>Permutation</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a:t>0,1,2,3,4,5,6</a:t>
                      </a:r>
                      <a:endParaRPr lang="en" sz="1000"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841,064,448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0.0123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109,121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8.410644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0.035555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2.89065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0.103451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136" name="Google Shape;5136;p177"/>
          <p:cNvGraphicFramePr/>
          <p:nvPr>
            <p:extLst>
              <p:ext uri="{D42A27DB-BD31-4B8C-83A1-F6EECF244321}">
                <p14:modId xmlns:p14="http://schemas.microsoft.com/office/powerpoint/2010/main" val="1406618070"/>
              </p:ext>
            </p:extLst>
          </p:nvPr>
        </p:nvGraphicFramePr>
        <p:xfrm>
          <a:off x="299186" y="3302665"/>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latin typeface="+mn-lt"/>
                        </a:rPr>
                        <a:t>Permutation</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Clock cycles</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Total power</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Area</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Runtime</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GFLOPS</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GFLOPS/W</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Energy</a:t>
                      </a:r>
                      <a:endParaRPr sz="1000" b="1" dirty="0">
                        <a:latin typeface="+mn-lt"/>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a:solidFill>
                            <a:schemeClr val="bg1"/>
                          </a:solidFill>
                        </a:rPr>
                        <a:t>0,1,2,3,5,6,4</a:t>
                      </a:r>
                      <a:endParaRPr lang="e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691,414,272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0.0115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103,378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6.914143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0.043251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3.760957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0.079513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
        <p:nvSpPr>
          <p:cNvPr id="5138" name="Google Shape;5138;p177"/>
          <p:cNvSpPr txBox="1"/>
          <p:nvPr/>
        </p:nvSpPr>
        <p:spPr>
          <a:xfrm>
            <a:off x="274512" y="2934827"/>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Best Output-first permutation</a:t>
            </a:r>
            <a:r>
              <a:rPr lang="en" sz="1200" dirty="0">
                <a:solidFill>
                  <a:schemeClr val="dk1"/>
                </a:solidFill>
              </a:rPr>
              <a:t>:</a:t>
            </a:r>
            <a:endParaRPr sz="1200" dirty="0">
              <a:solidFill>
                <a:schemeClr val="dk1"/>
              </a:solidFill>
            </a:endParaRPr>
          </a:p>
        </p:txBody>
      </p:sp>
      <p:graphicFrame>
        <p:nvGraphicFramePr>
          <p:cNvPr id="4" name="Google Shape;5136;p177">
            <a:extLst>
              <a:ext uri="{FF2B5EF4-FFF2-40B4-BE49-F238E27FC236}">
                <a16:creationId xmlns:a16="http://schemas.microsoft.com/office/drawing/2014/main" id="{8D780066-2B44-0BC1-A5AE-D25E56E4FD70}"/>
              </a:ext>
            </a:extLst>
          </p:cNvPr>
          <p:cNvGraphicFramePr/>
          <p:nvPr>
            <p:extLst>
              <p:ext uri="{D42A27DB-BD31-4B8C-83A1-F6EECF244321}">
                <p14:modId xmlns:p14="http://schemas.microsoft.com/office/powerpoint/2010/main" val="3652643189"/>
              </p:ext>
            </p:extLst>
          </p:nvPr>
        </p:nvGraphicFramePr>
        <p:xfrm>
          <a:off x="279374" y="4272277"/>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latin typeface="+mn-lt"/>
                        </a:rPr>
                        <a:t>Permutation</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Clock cycles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Total power</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Area</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Runtime</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GFLOPS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GFLOPS/W</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Energy</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IN" sz="1000" dirty="0">
                          <a:solidFill>
                            <a:schemeClr val="tx1"/>
                          </a:solidFill>
                          <a:latin typeface="+mn-lt"/>
                        </a:rPr>
                        <a:t>0,4,5,6,1,2,3</a:t>
                      </a:r>
                      <a:endParaRPr sz="1000" dirty="0">
                        <a:solidFill>
                          <a:schemeClr val="tx1"/>
                        </a:solidFill>
                        <a:latin typeface="+mn-lt"/>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dirty="0">
                          <a:solidFill>
                            <a:srgbClr val="000000"/>
                          </a:solidFill>
                          <a:effectLst/>
                          <a:latin typeface="Aptos Narrow" panose="020B0004020202020204" pitchFamily="34" charset="0"/>
                        </a:rPr>
                        <a:t>981,087,744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0.0135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118,153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9.810877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0.030481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2.257852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0.132447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 name="Google Shape;5138;p177">
            <a:extLst>
              <a:ext uri="{FF2B5EF4-FFF2-40B4-BE49-F238E27FC236}">
                <a16:creationId xmlns:a16="http://schemas.microsoft.com/office/drawing/2014/main" id="{B28750CD-F463-973E-F9B9-3E207866C1CB}"/>
              </a:ext>
            </a:extLst>
          </p:cNvPr>
          <p:cNvSpPr txBox="1"/>
          <p:nvPr/>
        </p:nvSpPr>
        <p:spPr>
          <a:xfrm>
            <a:off x="274512" y="3940703"/>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Best Kernel-first permutation</a:t>
            </a:r>
            <a:r>
              <a:rPr lang="en" sz="1200" dirty="0">
                <a:solidFill>
                  <a:schemeClr val="dk1"/>
                </a:solidFill>
              </a:rPr>
              <a:t>:</a:t>
            </a:r>
            <a:endParaRPr sz="1200" dirty="0">
              <a:solidFill>
                <a:schemeClr val="dk1"/>
              </a:solidFill>
            </a:endParaRPr>
          </a:p>
        </p:txBody>
      </p:sp>
      <p:sp>
        <p:nvSpPr>
          <p:cNvPr id="8" name="Google Shape;5138;p177">
            <a:extLst>
              <a:ext uri="{FF2B5EF4-FFF2-40B4-BE49-F238E27FC236}">
                <a16:creationId xmlns:a16="http://schemas.microsoft.com/office/drawing/2014/main" id="{125DE856-629F-EB6C-CE9D-27C1F6EB13CD}"/>
              </a:ext>
            </a:extLst>
          </p:cNvPr>
          <p:cNvSpPr txBox="1"/>
          <p:nvPr/>
        </p:nvSpPr>
        <p:spPr>
          <a:xfrm>
            <a:off x="274512" y="1928951"/>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200" b="1" dirty="0">
                <a:solidFill>
                  <a:schemeClr val="dk1"/>
                </a:solidFill>
              </a:rPr>
              <a:t>Baseline permutation:</a:t>
            </a:r>
            <a:endParaRPr sz="1200" b="1" dirty="0">
              <a:solidFill>
                <a:schemeClr val="dk1"/>
              </a:solidFill>
            </a:endParaRPr>
          </a:p>
        </p:txBody>
      </p:sp>
      <p:graphicFrame>
        <p:nvGraphicFramePr>
          <p:cNvPr id="9" name="Diagram 8">
            <a:extLst>
              <a:ext uri="{FF2B5EF4-FFF2-40B4-BE49-F238E27FC236}">
                <a16:creationId xmlns:a16="http://schemas.microsoft.com/office/drawing/2014/main" id="{608124A1-F04E-A665-945B-3075F36726A3}"/>
              </a:ext>
            </a:extLst>
          </p:cNvPr>
          <p:cNvGraphicFramePr/>
          <p:nvPr>
            <p:extLst>
              <p:ext uri="{D42A27DB-BD31-4B8C-83A1-F6EECF244321}">
                <p14:modId xmlns:p14="http://schemas.microsoft.com/office/powerpoint/2010/main" val="3094730527"/>
              </p:ext>
            </p:extLst>
          </p:nvPr>
        </p:nvGraphicFramePr>
        <p:xfrm>
          <a:off x="3108960" y="2821462"/>
          <a:ext cx="3128211" cy="5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54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05"/>
        <p:cNvGrpSpPr/>
        <p:nvPr/>
      </p:nvGrpSpPr>
      <p:grpSpPr>
        <a:xfrm>
          <a:off x="0" y="0"/>
          <a:ext cx="0" cy="0"/>
          <a:chOff x="0" y="0"/>
          <a:chExt cx="0" cy="0"/>
        </a:xfrm>
      </p:grpSpPr>
      <p:sp>
        <p:nvSpPr>
          <p:cNvPr id="5106" name="Google Shape;5106;p17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Permutation – CNN Layer </a:t>
            </a:r>
            <a:endParaRPr dirty="0"/>
          </a:p>
        </p:txBody>
      </p:sp>
      <p:sp>
        <p:nvSpPr>
          <p:cNvPr id="4" name="Subtitle 3">
            <a:extLst>
              <a:ext uri="{FF2B5EF4-FFF2-40B4-BE49-F238E27FC236}">
                <a16:creationId xmlns:a16="http://schemas.microsoft.com/office/drawing/2014/main" id="{586E1CFF-300B-1E00-A6E6-F11DE1A825AA}"/>
              </a:ext>
            </a:extLst>
          </p:cNvPr>
          <p:cNvSpPr>
            <a:spLocks noGrp="1"/>
          </p:cNvSpPr>
          <p:nvPr>
            <p:ph type="subTitle" idx="3"/>
          </p:nvPr>
        </p:nvSpPr>
        <p:spPr>
          <a:xfrm>
            <a:off x="424450" y="756623"/>
            <a:ext cx="8384700" cy="566309"/>
          </a:xfrm>
        </p:spPr>
        <p:txBody>
          <a:bodyPr/>
          <a:lstStyle/>
          <a:p>
            <a:r>
              <a:rPr lang="en-IN" sz="1600" b="0" i="0" dirty="0"/>
              <a:t>Case: Kernels with no. of input channels &gt; 1 - </a:t>
            </a:r>
            <a:r>
              <a:rPr lang="en-IN" b="0" dirty="0"/>
              <a:t>Methodology</a:t>
            </a:r>
            <a:endParaRPr lang="en-IN" dirty="0"/>
          </a:p>
          <a:p>
            <a:endParaRPr lang="en-IN" dirty="0"/>
          </a:p>
        </p:txBody>
      </p:sp>
      <p:graphicFrame>
        <p:nvGraphicFramePr>
          <p:cNvPr id="5107" name="Google Shape;5107;p173"/>
          <p:cNvGraphicFramePr/>
          <p:nvPr>
            <p:extLst>
              <p:ext uri="{D42A27DB-BD31-4B8C-83A1-F6EECF244321}">
                <p14:modId xmlns:p14="http://schemas.microsoft.com/office/powerpoint/2010/main" val="1163874683"/>
              </p:ext>
            </p:extLst>
          </p:nvPr>
        </p:nvGraphicFramePr>
        <p:xfrm>
          <a:off x="318070" y="2013845"/>
          <a:ext cx="8529775" cy="176128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t>Permutation</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a:t>0,1,2,3,4,5,6</a:t>
                      </a:r>
                      <a:endParaRPr lang="en"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841,064,448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0.0123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109121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8.410644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0.035555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2.89065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0.103451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marL="0" lvl="0" indent="0" algn="ctr" rtl="0">
                        <a:spcBef>
                          <a:spcPts val="0"/>
                        </a:spcBef>
                        <a:spcAft>
                          <a:spcPts val="0"/>
                        </a:spcAft>
                        <a:buNone/>
                      </a:pPr>
                      <a:r>
                        <a:rPr lang="en" sz="1000">
                          <a:solidFill>
                            <a:schemeClr val="tx1"/>
                          </a:solidFill>
                        </a:rPr>
                        <a:t>0,1,2,3,4,6,5</a:t>
                      </a:r>
                      <a:endParaRPr lang="en" sz="1000"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dirty="0">
                          <a:solidFill>
                            <a:srgbClr val="000000"/>
                          </a:solidFill>
                          <a:effectLst/>
                          <a:latin typeface="Aptos Narrow" panose="020B0004020202020204" pitchFamily="34" charset="0"/>
                        </a:rPr>
                        <a:t>691,414,272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0.0114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103105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6.914143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0.043251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3.793947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0.078821</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234000">
                <a:tc>
                  <a:txBody>
                    <a:bodyPr/>
                    <a:lstStyle/>
                    <a:p>
                      <a:pPr marL="0" lvl="0" indent="0" algn="ctr" rtl="0">
                        <a:spcBef>
                          <a:spcPts val="0"/>
                        </a:spcBef>
                        <a:spcAft>
                          <a:spcPts val="0"/>
                        </a:spcAft>
                        <a:buNone/>
                      </a:pPr>
                      <a:r>
                        <a:rPr lang="en" sz="1000"/>
                        <a:t>0,1,2,3,5,4,6</a:t>
                      </a:r>
                      <a:endParaRPr lang="en"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841,064,448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0.0122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108384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8.410644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0.035555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2.914344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0.10261</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5500">
                <a:tc>
                  <a:txBody>
                    <a:bodyPr/>
                    <a:lstStyle/>
                    <a:p>
                      <a:pPr marL="0" lvl="0" indent="0" algn="ctr" rtl="0">
                        <a:spcBef>
                          <a:spcPts val="0"/>
                        </a:spcBef>
                        <a:spcAft>
                          <a:spcPts val="0"/>
                        </a:spcAft>
                        <a:buNone/>
                      </a:pPr>
                      <a:r>
                        <a:rPr lang="en" sz="1000">
                          <a:solidFill>
                            <a:schemeClr val="bg1"/>
                          </a:solidFill>
                        </a:rPr>
                        <a:t>0,1,2,3,5,6,4</a:t>
                      </a:r>
                      <a:endParaRPr lang="e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691,414,272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0.0115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103378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6.914143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0.043251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chemeClr val="bg1"/>
                          </a:solidFill>
                          <a:effectLst/>
                          <a:latin typeface="Aptos Narrow" panose="020B0004020202020204" pitchFamily="34" charset="0"/>
                        </a:rPr>
                        <a:t>3.760957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0.079513</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212450">
                <a:tc>
                  <a:txBody>
                    <a:bodyPr/>
                    <a:lstStyle/>
                    <a:p>
                      <a:pPr marL="0" lvl="0" indent="0" algn="ctr" rtl="0">
                        <a:spcBef>
                          <a:spcPts val="0"/>
                        </a:spcBef>
                        <a:spcAft>
                          <a:spcPts val="0"/>
                        </a:spcAft>
                        <a:buNone/>
                      </a:pPr>
                      <a:r>
                        <a:rPr lang="en" sz="1000"/>
                        <a:t>0,1,2,3,6,4,5</a:t>
                      </a:r>
                      <a:endParaRPr lang="en"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691,414,272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0.0107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98348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6.914143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0.043251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4.04215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0.073981</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2450">
                <a:tc>
                  <a:txBody>
                    <a:bodyPr/>
                    <a:lstStyle/>
                    <a:p>
                      <a:pPr marL="0" lvl="0" indent="0" algn="ctr" rtl="0">
                        <a:spcBef>
                          <a:spcPts val="0"/>
                        </a:spcBef>
                        <a:spcAft>
                          <a:spcPts val="0"/>
                        </a:spcAft>
                        <a:buNone/>
                      </a:pPr>
                      <a:r>
                        <a:rPr lang="en" sz="1000"/>
                        <a:t>0,1,2,3,6,5,4</a:t>
                      </a:r>
                      <a:endParaRPr lang="en"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691,414,272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100" b="0" i="0" u="none" strike="noStrike">
                          <a:solidFill>
                            <a:srgbClr val="000000"/>
                          </a:solidFill>
                          <a:effectLst/>
                          <a:latin typeface="Aptos Narrow" panose="020B0004020202020204" pitchFamily="34" charset="0"/>
                        </a:rPr>
                        <a:t>0.0117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99618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6.914143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0.043251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3.696667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0.080895</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Google Shape;5153;p179">
            <a:extLst>
              <a:ext uri="{FF2B5EF4-FFF2-40B4-BE49-F238E27FC236}">
                <a16:creationId xmlns:a16="http://schemas.microsoft.com/office/drawing/2014/main" id="{70A6A34C-A398-DF1C-BD63-D16E5FC6650B}"/>
              </a:ext>
            </a:extLst>
          </p:cNvPr>
          <p:cNvSpPr txBox="1"/>
          <p:nvPr/>
        </p:nvSpPr>
        <p:spPr>
          <a:xfrm>
            <a:off x="296155" y="1536628"/>
            <a:ext cx="7986578"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Sweep (kernel permutation)</a:t>
            </a:r>
            <a:r>
              <a:rPr lang="en" sz="1200" dirty="0">
                <a:solidFill>
                  <a:schemeClr val="dk1"/>
                </a:solidFill>
              </a:rPr>
              <a:t>: Sweep the kernel dimensions and get the best permutation.</a:t>
            </a:r>
            <a:endParaRPr sz="1200" dirty="0">
              <a:solidFill>
                <a:schemeClr val="dk1"/>
              </a:solidFill>
            </a:endParaRPr>
          </a:p>
        </p:txBody>
      </p:sp>
      <p:graphicFrame>
        <p:nvGraphicFramePr>
          <p:cNvPr id="6" name="Diagram 5">
            <a:extLst>
              <a:ext uri="{FF2B5EF4-FFF2-40B4-BE49-F238E27FC236}">
                <a16:creationId xmlns:a16="http://schemas.microsoft.com/office/drawing/2014/main" id="{FDCB2C2B-9D77-86E5-5C29-4FCAFD2EE0EA}"/>
              </a:ext>
            </a:extLst>
          </p:cNvPr>
          <p:cNvGraphicFramePr/>
          <p:nvPr>
            <p:extLst>
              <p:ext uri="{D42A27DB-BD31-4B8C-83A1-F6EECF244321}">
                <p14:modId xmlns:p14="http://schemas.microsoft.com/office/powerpoint/2010/main" val="438180665"/>
              </p:ext>
            </p:extLst>
          </p:nvPr>
        </p:nvGraphicFramePr>
        <p:xfrm>
          <a:off x="279323" y="4281392"/>
          <a:ext cx="8607268" cy="369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75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Permutation – D-CNN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r>
              <a:rPr lang="en-IN" sz="1600" b="0" i="0" dirty="0"/>
              <a:t>Case: Kernels with no. of input channels </a:t>
            </a:r>
            <a:r>
              <a:rPr lang="en-IN" b="0" dirty="0"/>
              <a:t>&gt; </a:t>
            </a:r>
            <a:r>
              <a:rPr lang="en-IN" sz="1600" b="0" i="0" dirty="0"/>
              <a:t>1</a:t>
            </a:r>
            <a:r>
              <a:rPr lang="en-IN" b="0" dirty="0"/>
              <a:t> - Results</a:t>
            </a:r>
          </a:p>
        </p:txBody>
      </p:sp>
      <p:sp>
        <p:nvSpPr>
          <p:cNvPr id="3" name="TextBox 2">
            <a:extLst>
              <a:ext uri="{FF2B5EF4-FFF2-40B4-BE49-F238E27FC236}">
                <a16:creationId xmlns:a16="http://schemas.microsoft.com/office/drawing/2014/main" id="{0678DC2C-B7BC-1BA2-2788-F9F9D0AE0DAE}"/>
              </a:ext>
            </a:extLst>
          </p:cNvPr>
          <p:cNvSpPr txBox="1"/>
          <p:nvPr/>
        </p:nvSpPr>
        <p:spPr>
          <a:xfrm>
            <a:off x="2418830" y="1316783"/>
            <a:ext cx="1854224" cy="523220"/>
          </a:xfrm>
          <a:prstGeom prst="rect">
            <a:avLst/>
          </a:prstGeom>
          <a:noFill/>
        </p:spPr>
        <p:txBody>
          <a:bodyPr wrap="square" rtlCol="0">
            <a:spAutoFit/>
          </a:bodyPr>
          <a:lstStyle/>
          <a:p>
            <a:r>
              <a:rPr lang="en-IN" b="1" dirty="0"/>
              <a:t>Mobilenet-v3-small D-CNN Layer 2:</a:t>
            </a:r>
          </a:p>
        </p:txBody>
      </p:sp>
      <p:graphicFrame>
        <p:nvGraphicFramePr>
          <p:cNvPr id="2" name="Table 1">
            <a:extLst>
              <a:ext uri="{FF2B5EF4-FFF2-40B4-BE49-F238E27FC236}">
                <a16:creationId xmlns:a16="http://schemas.microsoft.com/office/drawing/2014/main" id="{CD01D336-BA55-01C7-3863-1234741CCA8D}"/>
              </a:ext>
            </a:extLst>
          </p:cNvPr>
          <p:cNvGraphicFramePr>
            <a:graphicFrameLocks noGrp="1"/>
          </p:cNvGraphicFramePr>
          <p:nvPr>
            <p:extLst>
              <p:ext uri="{D42A27DB-BD31-4B8C-83A1-F6EECF244321}">
                <p14:modId xmlns:p14="http://schemas.microsoft.com/office/powerpoint/2010/main" val="2807225946"/>
              </p:ext>
            </p:extLst>
          </p:nvPr>
        </p:nvGraphicFramePr>
        <p:xfrm>
          <a:off x="4523501" y="1086558"/>
          <a:ext cx="4248616" cy="975360"/>
        </p:xfrm>
        <a:graphic>
          <a:graphicData uri="http://schemas.openxmlformats.org/drawingml/2006/table">
            <a:tbl>
              <a:tblPr firstRow="1" bandRow="1">
                <a:tableStyleId>{288A5F20-7F93-40CB-B5C7-FE14FEC1B65C}</a:tableStyleId>
              </a:tblPr>
              <a:tblGrid>
                <a:gridCol w="750847">
                  <a:extLst>
                    <a:ext uri="{9D8B030D-6E8A-4147-A177-3AD203B41FA5}">
                      <a16:colId xmlns:a16="http://schemas.microsoft.com/office/drawing/2014/main" val="3586219349"/>
                    </a:ext>
                  </a:extLst>
                </a:gridCol>
                <a:gridCol w="416312">
                  <a:extLst>
                    <a:ext uri="{9D8B030D-6E8A-4147-A177-3AD203B41FA5}">
                      <a16:colId xmlns:a16="http://schemas.microsoft.com/office/drawing/2014/main" val="1032666484"/>
                    </a:ext>
                  </a:extLst>
                </a:gridCol>
                <a:gridCol w="394010">
                  <a:extLst>
                    <a:ext uri="{9D8B030D-6E8A-4147-A177-3AD203B41FA5}">
                      <a16:colId xmlns:a16="http://schemas.microsoft.com/office/drawing/2014/main" val="2759587817"/>
                    </a:ext>
                  </a:extLst>
                </a:gridCol>
                <a:gridCol w="327102">
                  <a:extLst>
                    <a:ext uri="{9D8B030D-6E8A-4147-A177-3AD203B41FA5}">
                      <a16:colId xmlns:a16="http://schemas.microsoft.com/office/drawing/2014/main" val="1041103761"/>
                    </a:ext>
                  </a:extLst>
                </a:gridCol>
                <a:gridCol w="386576">
                  <a:extLst>
                    <a:ext uri="{9D8B030D-6E8A-4147-A177-3AD203B41FA5}">
                      <a16:colId xmlns:a16="http://schemas.microsoft.com/office/drawing/2014/main" val="160981416"/>
                    </a:ext>
                  </a:extLst>
                </a:gridCol>
                <a:gridCol w="330820">
                  <a:extLst>
                    <a:ext uri="{9D8B030D-6E8A-4147-A177-3AD203B41FA5}">
                      <a16:colId xmlns:a16="http://schemas.microsoft.com/office/drawing/2014/main" val="184087074"/>
                    </a:ext>
                  </a:extLst>
                </a:gridCol>
                <a:gridCol w="364274">
                  <a:extLst>
                    <a:ext uri="{9D8B030D-6E8A-4147-A177-3AD203B41FA5}">
                      <a16:colId xmlns:a16="http://schemas.microsoft.com/office/drawing/2014/main" val="2033664603"/>
                    </a:ext>
                  </a:extLst>
                </a:gridCol>
                <a:gridCol w="426225">
                  <a:extLst>
                    <a:ext uri="{9D8B030D-6E8A-4147-A177-3AD203B41FA5}">
                      <a16:colId xmlns:a16="http://schemas.microsoft.com/office/drawing/2014/main" val="496465018"/>
                    </a:ext>
                  </a:extLst>
                </a:gridCol>
                <a:gridCol w="426225">
                  <a:extLst>
                    <a:ext uri="{9D8B030D-6E8A-4147-A177-3AD203B41FA5}">
                      <a16:colId xmlns:a16="http://schemas.microsoft.com/office/drawing/2014/main" val="2047835194"/>
                    </a:ext>
                  </a:extLst>
                </a:gridCol>
                <a:gridCol w="426225">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3">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57</a:t>
                      </a:r>
                    </a:p>
                  </a:txBody>
                  <a:tcPr anchor="ctr"/>
                </a:tc>
                <a:tc>
                  <a:txBody>
                    <a:bodyPr/>
                    <a:lstStyle/>
                    <a:p>
                      <a:pPr algn="ctr"/>
                      <a:r>
                        <a:rPr lang="en-IN" sz="1000" dirty="0"/>
                        <a:t>57</a:t>
                      </a:r>
                    </a:p>
                  </a:txBody>
                  <a:tcPr anchor="ctr"/>
                </a:tc>
                <a:tc>
                  <a:txBody>
                    <a:bodyPr/>
                    <a:lstStyle/>
                    <a:p>
                      <a:pPr algn="ctr"/>
                      <a:r>
                        <a:rPr lang="en-IN" sz="1000" dirty="0"/>
                        <a:t>72</a:t>
                      </a:r>
                    </a:p>
                  </a:txBody>
                  <a:tcPr anchor="ct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t>72</a:t>
                      </a:r>
                    </a:p>
                  </a:txBody>
                  <a:tcPr anchor="ctr"/>
                </a:tc>
                <a:tc>
                  <a:txBody>
                    <a:bodyPr/>
                    <a:lstStyle/>
                    <a:p>
                      <a:pPr algn="ctr"/>
                      <a:r>
                        <a:rPr lang="en-IN" sz="1000" dirty="0"/>
                        <a:t>28</a:t>
                      </a:r>
                    </a:p>
                  </a:txBody>
                  <a:tcPr anchor="ctr"/>
                </a:tc>
                <a:tc>
                  <a:txBody>
                    <a:bodyPr/>
                    <a:lstStyle/>
                    <a:p>
                      <a:pPr algn="ctr"/>
                      <a:r>
                        <a:rPr lang="en-IN" sz="1000" dirty="0"/>
                        <a:t>28</a:t>
                      </a:r>
                    </a:p>
                  </a:txBody>
                  <a:tcPr anchor="ctr"/>
                </a:tc>
                <a:tc>
                  <a:txBody>
                    <a:bodyPr/>
                    <a:lstStyle/>
                    <a:p>
                      <a:pPr algn="ctr"/>
                      <a:r>
                        <a:rPr lang="en-IN" sz="1000" dirty="0"/>
                        <a:t>72</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57</a:t>
                      </a:r>
                    </a:p>
                  </a:txBody>
                  <a:tcPr anchor="ctr"/>
                </a:tc>
                <a:tc>
                  <a:txBody>
                    <a:bodyPr/>
                    <a:lstStyle/>
                    <a:p>
                      <a:pPr algn="ctr"/>
                      <a:r>
                        <a:rPr lang="en-IN" sz="1000" dirty="0"/>
                        <a:t>57</a:t>
                      </a:r>
                    </a:p>
                  </a:txBody>
                  <a:tcPr anchor="ctr"/>
                </a:tc>
                <a:tc>
                  <a:txBody>
                    <a:bodyPr/>
                    <a:lstStyle/>
                    <a:p>
                      <a:pPr algn="ctr"/>
                      <a:r>
                        <a:rPr lang="en-IN" sz="1000" dirty="0">
                          <a:solidFill>
                            <a:schemeClr val="bg1"/>
                          </a:solidFill>
                        </a:rPr>
                        <a:t>8</a:t>
                      </a:r>
                    </a:p>
                  </a:txBody>
                  <a:tcPr anchor="ctr">
                    <a:solidFill>
                      <a:schemeClr val="accent2"/>
                    </a:solidFill>
                  </a:tcP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solidFill>
                            <a:schemeClr val="bg1"/>
                          </a:solidFill>
                        </a:rPr>
                        <a:t>8</a:t>
                      </a:r>
                    </a:p>
                  </a:txBody>
                  <a:tcPr anchor="ctr">
                    <a:solidFill>
                      <a:schemeClr val="accent2"/>
                    </a:solidFill>
                  </a:tcPr>
                </a:tc>
                <a:tc>
                  <a:txBody>
                    <a:bodyPr/>
                    <a:lstStyle/>
                    <a:p>
                      <a:pPr algn="ctr"/>
                      <a:r>
                        <a:rPr lang="en-IN" sz="1000" dirty="0"/>
                        <a:t>28</a:t>
                      </a:r>
                    </a:p>
                  </a:txBody>
                  <a:tcPr anchor="ctr"/>
                </a:tc>
                <a:tc>
                  <a:txBody>
                    <a:bodyPr/>
                    <a:lstStyle/>
                    <a:p>
                      <a:pPr algn="ctr"/>
                      <a:r>
                        <a:rPr lang="en-IN" sz="1000" dirty="0"/>
                        <a:t>28</a:t>
                      </a:r>
                    </a:p>
                  </a:txBody>
                  <a:tcPr anchor="ctr"/>
                </a:tc>
                <a:tc>
                  <a:txBody>
                    <a:bodyPr/>
                    <a:lstStyle/>
                    <a:p>
                      <a:pPr algn="ctr"/>
                      <a:r>
                        <a:rPr lang="en-IN" sz="1000" dirty="0">
                          <a:solidFill>
                            <a:schemeClr val="bg1"/>
                          </a:solidFill>
                        </a:rPr>
                        <a:t>8</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135" name="Google Shape;5135;p177"/>
          <p:cNvGraphicFramePr/>
          <p:nvPr>
            <p:extLst>
              <p:ext uri="{D42A27DB-BD31-4B8C-83A1-F6EECF244321}">
                <p14:modId xmlns:p14="http://schemas.microsoft.com/office/powerpoint/2010/main" val="1596102185"/>
              </p:ext>
            </p:extLst>
          </p:nvPr>
        </p:nvGraphicFramePr>
        <p:xfrm>
          <a:off x="222531" y="2392836"/>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l" rtl="0">
                        <a:spcBef>
                          <a:spcPts val="0"/>
                        </a:spcBef>
                        <a:spcAft>
                          <a:spcPts val="0"/>
                        </a:spcAft>
                        <a:buNone/>
                      </a:pPr>
                      <a:r>
                        <a:rPr lang="en" sz="1000" b="1" dirty="0"/>
                        <a:t>Permutation</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IN" sz="1000" b="1" dirty="0"/>
                        <a:t>Clock cycles</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 sz="1000" b="1" dirty="0"/>
                        <a:t>Total power</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 sz="1000" b="1" dirty="0"/>
                        <a:t>Area</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IN" sz="1000" b="1" dirty="0"/>
                        <a:t>Runtime</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 sz="1000" b="1" dirty="0"/>
                        <a:t>GFLOPS</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 sz="1000" b="1"/>
                        <a:t>GFLOPS/W</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l" rtl="0">
                        <a:spcBef>
                          <a:spcPts val="0"/>
                        </a:spcBef>
                        <a:spcAft>
                          <a:spcPts val="0"/>
                        </a:spcAft>
                        <a:buNone/>
                      </a:pPr>
                      <a:r>
                        <a:rPr lang="en" sz="1000" b="1" dirty="0"/>
                        <a:t>Energy</a:t>
                      </a:r>
                      <a:endParaRPr sz="1000" b="1" dirty="0"/>
                    </a:p>
                  </a:txBody>
                  <a:tcPr marL="45700" marR="45700"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algn="ctr" fontAlgn="b"/>
                      <a:r>
                        <a:rPr lang="en-IN" sz="1000" b="0" i="0" u="none" strike="noStrike" dirty="0">
                          <a:solidFill>
                            <a:srgbClr val="000000"/>
                          </a:solidFill>
                          <a:effectLst/>
                          <a:latin typeface="+mn-lt"/>
                        </a:rPr>
                        <a:t>0,1,2,3,4,5</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2,948,913</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0.0118</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96,654</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0.029489</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0.034456</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2.92</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0.000348</a:t>
                      </a:r>
                    </a:p>
                  </a:txBody>
                  <a:tcPr marL="45720" marR="4572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136" name="Google Shape;5136;p177"/>
          <p:cNvGraphicFramePr/>
          <p:nvPr>
            <p:extLst>
              <p:ext uri="{D42A27DB-BD31-4B8C-83A1-F6EECF244321}">
                <p14:modId xmlns:p14="http://schemas.microsoft.com/office/powerpoint/2010/main" val="3071708327"/>
              </p:ext>
            </p:extLst>
          </p:nvPr>
        </p:nvGraphicFramePr>
        <p:xfrm>
          <a:off x="242342" y="3289171"/>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t>Permutation</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chemeClr val="bg1"/>
                          </a:solidFill>
                          <a:effectLst/>
                          <a:latin typeface="+mn-lt"/>
                        </a:rPr>
                        <a:t>0,3,2,1,5,4</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2,379,933</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0.0123</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101,655</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0.023799</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0.042694</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3.471057</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0.000293</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bl>
          </a:graphicData>
        </a:graphic>
      </p:graphicFrame>
      <p:sp>
        <p:nvSpPr>
          <p:cNvPr id="5138" name="Google Shape;5138;p177"/>
          <p:cNvSpPr txBox="1"/>
          <p:nvPr/>
        </p:nvSpPr>
        <p:spPr>
          <a:xfrm>
            <a:off x="222530" y="2974258"/>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Best permutations (Output first permutation)</a:t>
            </a:r>
            <a:r>
              <a:rPr lang="en" sz="1200" dirty="0">
                <a:solidFill>
                  <a:schemeClr val="dk1"/>
                </a:solidFill>
              </a:rPr>
              <a:t>:</a:t>
            </a:r>
            <a:endParaRPr sz="1200" dirty="0">
              <a:solidFill>
                <a:schemeClr val="dk1"/>
              </a:solidFill>
            </a:endParaRPr>
          </a:p>
        </p:txBody>
      </p:sp>
      <p:graphicFrame>
        <p:nvGraphicFramePr>
          <p:cNvPr id="4" name="Google Shape;5136;p177">
            <a:extLst>
              <a:ext uri="{FF2B5EF4-FFF2-40B4-BE49-F238E27FC236}">
                <a16:creationId xmlns:a16="http://schemas.microsoft.com/office/drawing/2014/main" id="{9EBDD2D9-29A3-C204-454A-2A9CC83CEC16}"/>
              </a:ext>
            </a:extLst>
          </p:cNvPr>
          <p:cNvGraphicFramePr/>
          <p:nvPr>
            <p:extLst>
              <p:ext uri="{D42A27DB-BD31-4B8C-83A1-F6EECF244321}">
                <p14:modId xmlns:p14="http://schemas.microsoft.com/office/powerpoint/2010/main" val="2966823942"/>
              </p:ext>
            </p:extLst>
          </p:nvPr>
        </p:nvGraphicFramePr>
        <p:xfrm>
          <a:off x="222530" y="4293025"/>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latin typeface="+mn-lt"/>
                        </a:rPr>
                        <a:t>Permutation</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Clock cycles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latin typeface="+mn-lt"/>
                        </a:rPr>
                        <a:t>Total power</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Area</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latin typeface="+mn-lt"/>
                        </a:rPr>
                        <a:t>Runtime</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latin typeface="+mn-lt"/>
                        </a:rPr>
                        <a:t>GFLOPS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latin typeface="+mn-lt"/>
                        </a:rPr>
                        <a:t>GFLOPS/W</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latin typeface="+mn-lt"/>
                        </a:rPr>
                        <a:t>Energy</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dirty="0"/>
                        <a:t>0,5,3,4,2,1</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rgbClr val="000000"/>
                          </a:solidFill>
                          <a:effectLst/>
                          <a:latin typeface="+mn-lt"/>
                        </a:rPr>
                        <a:t>3,808,440</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0.0112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94,712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0.038084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0.02668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2.382143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0.000427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 name="Google Shape;5138;p177">
            <a:extLst>
              <a:ext uri="{FF2B5EF4-FFF2-40B4-BE49-F238E27FC236}">
                <a16:creationId xmlns:a16="http://schemas.microsoft.com/office/drawing/2014/main" id="{B9B07B17-0E3E-9D99-936C-EFB5EE2152EA}"/>
              </a:ext>
            </a:extLst>
          </p:cNvPr>
          <p:cNvSpPr txBox="1"/>
          <p:nvPr/>
        </p:nvSpPr>
        <p:spPr>
          <a:xfrm>
            <a:off x="222530" y="3971510"/>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Best permutations (Kernel first permutation)</a:t>
            </a:r>
            <a:r>
              <a:rPr lang="en" sz="1200" dirty="0">
                <a:solidFill>
                  <a:schemeClr val="dk1"/>
                </a:solidFill>
              </a:rPr>
              <a:t>:</a:t>
            </a:r>
            <a:endParaRPr sz="1200" dirty="0">
              <a:solidFill>
                <a:schemeClr val="dk1"/>
              </a:solidFill>
            </a:endParaRPr>
          </a:p>
        </p:txBody>
      </p:sp>
      <p:sp>
        <p:nvSpPr>
          <p:cNvPr id="5137" name="Google Shape;5137;p177"/>
          <p:cNvSpPr txBox="1"/>
          <p:nvPr/>
        </p:nvSpPr>
        <p:spPr>
          <a:xfrm>
            <a:off x="222530" y="2061918"/>
            <a:ext cx="49428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dk1"/>
                </a:solidFill>
              </a:rPr>
              <a:t>Baseline permutation:</a:t>
            </a:r>
            <a:endParaRPr sz="1200" b="1" dirty="0">
              <a:solidFill>
                <a:schemeClr val="dk1"/>
              </a:solidFill>
            </a:endParaRPr>
          </a:p>
        </p:txBody>
      </p:sp>
      <p:grpSp>
        <p:nvGrpSpPr>
          <p:cNvPr id="10" name="Group 9">
            <a:extLst>
              <a:ext uri="{FF2B5EF4-FFF2-40B4-BE49-F238E27FC236}">
                <a16:creationId xmlns:a16="http://schemas.microsoft.com/office/drawing/2014/main" id="{5CFBF886-FD74-7ABB-7417-41DF0D5CD8F0}"/>
              </a:ext>
            </a:extLst>
          </p:cNvPr>
          <p:cNvGrpSpPr/>
          <p:nvPr/>
        </p:nvGrpSpPr>
        <p:grpSpPr>
          <a:xfrm>
            <a:off x="2708948" y="2510778"/>
            <a:ext cx="3128211" cy="501930"/>
            <a:chOff x="0" y="0"/>
            <a:chExt cx="3128211" cy="501930"/>
          </a:xfrm>
        </p:grpSpPr>
        <p:sp>
          <p:nvSpPr>
            <p:cNvPr id="11" name="Rectangle: Rounded Corners 10">
              <a:extLst>
                <a:ext uri="{FF2B5EF4-FFF2-40B4-BE49-F238E27FC236}">
                  <a16:creationId xmlns:a16="http://schemas.microsoft.com/office/drawing/2014/main" id="{FD42499A-8CF7-1677-1126-9BE1DABF90CC}"/>
                </a:ext>
              </a:extLst>
            </p:cNvPr>
            <p:cNvSpPr/>
            <p:nvPr/>
          </p:nvSpPr>
          <p:spPr>
            <a:xfrm>
              <a:off x="0" y="0"/>
              <a:ext cx="3128211" cy="501930"/>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IN"/>
            </a:p>
          </p:txBody>
        </p:sp>
        <p:sp>
          <p:nvSpPr>
            <p:cNvPr id="12" name="Rectangle: Rounded Corners 4">
              <a:extLst>
                <a:ext uri="{FF2B5EF4-FFF2-40B4-BE49-F238E27FC236}">
                  <a16:creationId xmlns:a16="http://schemas.microsoft.com/office/drawing/2014/main" id="{364C03A7-BFED-260F-F527-F12DDB8EE723}"/>
                </a:ext>
              </a:extLst>
            </p:cNvPr>
            <p:cNvSpPr txBox="1"/>
            <p:nvPr/>
          </p:nvSpPr>
          <p:spPr>
            <a:xfrm>
              <a:off x="24502" y="24502"/>
              <a:ext cx="3079207" cy="4529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Output-first permutation always yields the best performance.</a:t>
              </a:r>
              <a:endParaRPr lang="en-IN" sz="1300" kern="1200" dirty="0"/>
            </a:p>
          </p:txBody>
        </p:sp>
      </p:grpSp>
    </p:spTree>
    <p:extLst>
      <p:ext uri="{BB962C8B-B14F-4D97-AF65-F5344CB8AC3E}">
        <p14:creationId xmlns:p14="http://schemas.microsoft.com/office/powerpoint/2010/main" val="40531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88"/>
        <p:cNvGrpSpPr/>
        <p:nvPr/>
      </p:nvGrpSpPr>
      <p:grpSpPr>
        <a:xfrm>
          <a:off x="0" y="0"/>
          <a:ext cx="0" cy="0"/>
          <a:chOff x="0" y="0"/>
          <a:chExt cx="0" cy="0"/>
        </a:xfrm>
      </p:grpSpPr>
      <p:sp>
        <p:nvSpPr>
          <p:cNvPr id="5189" name="Google Shape;5189;p184"/>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Permutation – FC Layer</a:t>
            </a:r>
            <a:endParaRPr dirty="0"/>
          </a:p>
        </p:txBody>
      </p:sp>
      <p:sp>
        <p:nvSpPr>
          <p:cNvPr id="3" name="Subtitle 2">
            <a:extLst>
              <a:ext uri="{FF2B5EF4-FFF2-40B4-BE49-F238E27FC236}">
                <a16:creationId xmlns:a16="http://schemas.microsoft.com/office/drawing/2014/main" id="{D6B900D5-45D5-EE63-5453-11307E1E1FA4}"/>
              </a:ext>
            </a:extLst>
          </p:cNvPr>
          <p:cNvSpPr>
            <a:spLocks noGrp="1"/>
          </p:cNvSpPr>
          <p:nvPr>
            <p:ph type="subTitle" idx="2"/>
          </p:nvPr>
        </p:nvSpPr>
        <p:spPr>
          <a:xfrm>
            <a:off x="424450" y="756623"/>
            <a:ext cx="8384700" cy="283154"/>
          </a:xfrm>
        </p:spPr>
        <p:txBody>
          <a:bodyPr/>
          <a:lstStyle/>
          <a:p>
            <a:r>
              <a:rPr lang="en-IN" sz="1600" b="0" i="0" dirty="0"/>
              <a:t>Case 1: Small layers - Results </a:t>
            </a:r>
            <a:endParaRPr lang="en-IN" dirty="0"/>
          </a:p>
        </p:txBody>
      </p:sp>
      <p:graphicFrame>
        <p:nvGraphicFramePr>
          <p:cNvPr id="5190" name="Google Shape;5190;p184"/>
          <p:cNvGraphicFramePr/>
          <p:nvPr>
            <p:extLst>
              <p:ext uri="{D42A27DB-BD31-4B8C-83A1-F6EECF244321}">
                <p14:modId xmlns:p14="http://schemas.microsoft.com/office/powerpoint/2010/main" val="2672356886"/>
              </p:ext>
            </p:extLst>
          </p:nvPr>
        </p:nvGraphicFramePr>
        <p:xfrm>
          <a:off x="307111" y="2238884"/>
          <a:ext cx="8529775" cy="176128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t>Permutation</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a:solidFill>
                            <a:schemeClr val="dk1"/>
                          </a:solidFill>
                        </a:rPr>
                        <a:t>0,1,2,3</a:t>
                      </a:r>
                      <a:endParaRPr sz="1000" dirty="0">
                        <a:solidFill>
                          <a:schemeClr val="dk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7,652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0.00601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52,803.0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0.021818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3.630283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4.6277e-07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marL="0" lvl="0" indent="0" algn="ctr" rtl="0">
                        <a:spcBef>
                          <a:spcPts val="0"/>
                        </a:spcBef>
                        <a:spcAft>
                          <a:spcPts val="0"/>
                        </a:spcAft>
                        <a:buNone/>
                      </a:pPr>
                      <a:r>
                        <a:rPr lang="en" sz="1000">
                          <a:solidFill>
                            <a:schemeClr val="bg1"/>
                          </a:solidFill>
                        </a:rPr>
                        <a:t>0,1,3,2</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4,706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0.00659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61,364.0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0.035745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5.424127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3.0973e-07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234000">
                <a:tc>
                  <a:txBody>
                    <a:bodyPr/>
                    <a:lstStyle/>
                    <a:p>
                      <a:pPr marL="0" lvl="0" indent="0" algn="ctr" rtl="0">
                        <a:spcBef>
                          <a:spcPts val="0"/>
                        </a:spcBef>
                        <a:spcAft>
                          <a:spcPts val="0"/>
                        </a:spcAft>
                        <a:buNone/>
                      </a:pPr>
                      <a:r>
                        <a:rPr lang="en" sz="1000">
                          <a:solidFill>
                            <a:schemeClr val="dk1"/>
                          </a:solidFill>
                        </a:rPr>
                        <a:t>0,2,1,3</a:t>
                      </a:r>
                      <a:endParaRPr sz="1000" dirty="0">
                        <a:solidFill>
                          <a:schemeClr val="dk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7,652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0.00595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52,454.0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0.021818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3.666891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4.5815e-07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5500">
                <a:tc>
                  <a:txBody>
                    <a:bodyPr/>
                    <a:lstStyle/>
                    <a:p>
                      <a:pPr marL="0" lvl="0" indent="0" algn="ctr" rtl="0">
                        <a:spcBef>
                          <a:spcPts val="0"/>
                        </a:spcBef>
                        <a:spcAft>
                          <a:spcPts val="0"/>
                        </a:spcAft>
                        <a:buNone/>
                      </a:pPr>
                      <a:r>
                        <a:rPr lang="en" sz="1000"/>
                        <a:t>0,2,3,1</a:t>
                      </a:r>
                      <a:endParaRPr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7,652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0.00595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52,441.0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0.021818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3.666891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4.5815e-07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2450">
                <a:tc>
                  <a:txBody>
                    <a:bodyPr/>
                    <a:lstStyle/>
                    <a:p>
                      <a:pPr marL="0" lvl="0" indent="0" algn="ctr" rtl="0">
                        <a:spcBef>
                          <a:spcPts val="0"/>
                        </a:spcBef>
                        <a:spcAft>
                          <a:spcPts val="0"/>
                        </a:spcAft>
                        <a:buNone/>
                      </a:pPr>
                      <a:r>
                        <a:rPr lang="en" sz="1000">
                          <a:solidFill>
                            <a:schemeClr val="lt1"/>
                          </a:solidFill>
                        </a:rPr>
                        <a:t>0,3,1,2</a:t>
                      </a:r>
                      <a:endParaRPr sz="1000" dirty="0">
                        <a:solidFill>
                          <a:schemeClr val="lt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4,706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0.00661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61,975.0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0.035745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5.407716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3.1067e-07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212450">
                <a:tc>
                  <a:txBody>
                    <a:bodyPr/>
                    <a:lstStyle/>
                    <a:p>
                      <a:pPr marL="0" lvl="0" indent="0" algn="ctr" rtl="0">
                        <a:spcBef>
                          <a:spcPts val="0"/>
                        </a:spcBef>
                        <a:spcAft>
                          <a:spcPts val="0"/>
                        </a:spcAft>
                        <a:buNone/>
                      </a:pPr>
                      <a:r>
                        <a:rPr lang="en" sz="1000" dirty="0">
                          <a:solidFill>
                            <a:schemeClr val="lt1"/>
                          </a:solidFill>
                        </a:rPr>
                        <a:t>0,3,2,1</a:t>
                      </a:r>
                      <a:endParaRPr sz="1000" dirty="0">
                        <a:solidFill>
                          <a:schemeClr val="lt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4,706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0.00659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61,931.0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4.7e-05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0.035745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5.424127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3.0973e-07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bl>
          </a:graphicData>
        </a:graphic>
      </p:graphicFrame>
      <p:graphicFrame>
        <p:nvGraphicFramePr>
          <p:cNvPr id="5" name="Diagram 4">
            <a:extLst>
              <a:ext uri="{FF2B5EF4-FFF2-40B4-BE49-F238E27FC236}">
                <a16:creationId xmlns:a16="http://schemas.microsoft.com/office/drawing/2014/main" id="{542CE918-CE37-4488-ADAB-5D394EDA49F6}"/>
              </a:ext>
            </a:extLst>
          </p:cNvPr>
          <p:cNvGraphicFramePr/>
          <p:nvPr>
            <p:extLst>
              <p:ext uri="{D42A27DB-BD31-4B8C-83A1-F6EECF244321}">
                <p14:modId xmlns:p14="http://schemas.microsoft.com/office/powerpoint/2010/main" val="3144820772"/>
              </p:ext>
            </p:extLst>
          </p:nvPr>
        </p:nvGraphicFramePr>
        <p:xfrm>
          <a:off x="307111" y="4216947"/>
          <a:ext cx="8388525" cy="5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1">
            <a:extLst>
              <a:ext uri="{FF2B5EF4-FFF2-40B4-BE49-F238E27FC236}">
                <a16:creationId xmlns:a16="http://schemas.microsoft.com/office/drawing/2014/main" id="{4FBE4403-4BBC-2AF3-5360-00B4B9680FAD}"/>
              </a:ext>
            </a:extLst>
          </p:cNvPr>
          <p:cNvGraphicFramePr>
            <a:graphicFrameLocks noGrp="1"/>
          </p:cNvGraphicFramePr>
          <p:nvPr>
            <p:extLst>
              <p:ext uri="{D42A27DB-BD31-4B8C-83A1-F6EECF244321}">
                <p14:modId xmlns:p14="http://schemas.microsoft.com/office/powerpoint/2010/main" val="4173561468"/>
              </p:ext>
            </p:extLst>
          </p:nvPr>
        </p:nvGraphicFramePr>
        <p:xfrm>
          <a:off x="4571999" y="1010306"/>
          <a:ext cx="3131015" cy="975360"/>
        </p:xfrm>
        <a:graphic>
          <a:graphicData uri="http://schemas.openxmlformats.org/drawingml/2006/table">
            <a:tbl>
              <a:tblPr firstRow="1" bandRow="1">
                <a:tableStyleId>{288A5F20-7F93-40CB-B5C7-FE14FEC1B65C}</a:tableStyleId>
              </a:tblPr>
              <a:tblGrid>
                <a:gridCol w="750847">
                  <a:extLst>
                    <a:ext uri="{9D8B030D-6E8A-4147-A177-3AD203B41FA5}">
                      <a16:colId xmlns:a16="http://schemas.microsoft.com/office/drawing/2014/main" val="3586219349"/>
                    </a:ext>
                  </a:extLst>
                </a:gridCol>
                <a:gridCol w="416312">
                  <a:extLst>
                    <a:ext uri="{9D8B030D-6E8A-4147-A177-3AD203B41FA5}">
                      <a16:colId xmlns:a16="http://schemas.microsoft.com/office/drawing/2014/main" val="1032666484"/>
                    </a:ext>
                  </a:extLst>
                </a:gridCol>
                <a:gridCol w="394010">
                  <a:extLst>
                    <a:ext uri="{9D8B030D-6E8A-4147-A177-3AD203B41FA5}">
                      <a16:colId xmlns:a16="http://schemas.microsoft.com/office/drawing/2014/main" val="2759587817"/>
                    </a:ext>
                  </a:extLst>
                </a:gridCol>
                <a:gridCol w="386576">
                  <a:extLst>
                    <a:ext uri="{9D8B030D-6E8A-4147-A177-3AD203B41FA5}">
                      <a16:colId xmlns:a16="http://schemas.microsoft.com/office/drawing/2014/main" val="160981416"/>
                    </a:ext>
                  </a:extLst>
                </a:gridCol>
                <a:gridCol w="330820">
                  <a:extLst>
                    <a:ext uri="{9D8B030D-6E8A-4147-A177-3AD203B41FA5}">
                      <a16:colId xmlns:a16="http://schemas.microsoft.com/office/drawing/2014/main" val="184087074"/>
                    </a:ext>
                  </a:extLst>
                </a:gridCol>
                <a:gridCol w="426225">
                  <a:extLst>
                    <a:ext uri="{9D8B030D-6E8A-4147-A177-3AD203B41FA5}">
                      <a16:colId xmlns:a16="http://schemas.microsoft.com/office/drawing/2014/main" val="496465018"/>
                    </a:ext>
                  </a:extLst>
                </a:gridCol>
                <a:gridCol w="426225">
                  <a:extLst>
                    <a:ext uri="{9D8B030D-6E8A-4147-A177-3AD203B41FA5}">
                      <a16:colId xmlns:a16="http://schemas.microsoft.com/office/drawing/2014/main" val="2047835194"/>
                    </a:ext>
                  </a:extLst>
                </a:gridCol>
              </a:tblGrid>
              <a:tr h="0">
                <a:tc rowSpan="2">
                  <a:txBody>
                    <a:bodyPr/>
                    <a:lstStyle/>
                    <a:p>
                      <a:pPr algn="ctr"/>
                      <a:r>
                        <a:rPr lang="en-IN" sz="1000" b="1" dirty="0"/>
                        <a:t>Layer info</a:t>
                      </a:r>
                    </a:p>
                  </a:txBody>
                  <a:tcPr anchor="ctr">
                    <a:solidFill>
                      <a:schemeClr val="tx2"/>
                    </a:solidFill>
                  </a:tcPr>
                </a:tc>
                <a:tc gridSpan="2">
                  <a:txBody>
                    <a:bodyPr/>
                    <a:lstStyle/>
                    <a:p>
                      <a:pPr algn="ctr"/>
                      <a:r>
                        <a:rPr lang="en-IN" sz="1000" b="1" dirty="0"/>
                        <a:t>Input</a:t>
                      </a:r>
                    </a:p>
                  </a:txBody>
                  <a:tcPr anchor="ctr">
                    <a:solidFill>
                      <a:schemeClr val="tx2"/>
                    </a:solidFill>
                  </a:tcPr>
                </a:tc>
                <a:tc hMerge="1">
                  <a:txBody>
                    <a:bodyPr/>
                    <a:lstStyle/>
                    <a:p>
                      <a:endParaRPr lang="en-IN" sz="1000"/>
                    </a:p>
                  </a:txBody>
                  <a:tcPr/>
                </a:tc>
                <a:tc gridSpan="2">
                  <a:txBody>
                    <a:bodyPr/>
                    <a:lstStyle/>
                    <a:p>
                      <a:pPr algn="ctr"/>
                      <a:r>
                        <a:rPr lang="en-IN" sz="1000" b="1" dirty="0"/>
                        <a:t>Weights</a:t>
                      </a:r>
                    </a:p>
                  </a:txBody>
                  <a:tcPr anchor="ctr">
                    <a:solidFill>
                      <a:schemeClr val="tx2"/>
                    </a:solidFill>
                  </a:tcPr>
                </a:tc>
                <a:tc hMerge="1">
                  <a:txBody>
                    <a:bodyPr/>
                    <a:lstStyle/>
                    <a:p>
                      <a:endParaRPr lang="en-IN" sz="1000"/>
                    </a:p>
                  </a:txBody>
                  <a:tcPr/>
                </a:tc>
                <a:tc gridSpan="2">
                  <a:txBody>
                    <a:bodyPr/>
                    <a:lstStyle/>
                    <a:p>
                      <a:pPr algn="ctr"/>
                      <a:r>
                        <a:rPr lang="en-IN" sz="1000" b="1" dirty="0"/>
                        <a:t>Output</a:t>
                      </a:r>
                    </a:p>
                  </a:txBody>
                  <a:tcPr anchor="ctr">
                    <a:solidFill>
                      <a:schemeClr val="tx2"/>
                    </a:solidFill>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a:t>
                      </a:r>
                    </a:p>
                  </a:txBody>
                  <a:tcPr anchor="ctr"/>
                </a:tc>
                <a:tc>
                  <a:txBody>
                    <a:bodyPr/>
                    <a:lstStyle/>
                    <a:p>
                      <a:pPr algn="ctr"/>
                      <a:r>
                        <a:rPr lang="en-IN" sz="1000" dirty="0"/>
                        <a:t>84</a:t>
                      </a:r>
                    </a:p>
                  </a:txBody>
                  <a:tcPr anchor="ctr"/>
                </a:tc>
                <a:tc>
                  <a:txBody>
                    <a:bodyPr/>
                    <a:lstStyle/>
                    <a:p>
                      <a:pPr algn="ctr"/>
                      <a:r>
                        <a:rPr lang="en-IN" sz="1000" dirty="0"/>
                        <a:t>84</a:t>
                      </a:r>
                    </a:p>
                  </a:txBody>
                  <a:tcPr anchor="ctr"/>
                </a:tc>
                <a:tc>
                  <a:txBody>
                    <a:bodyPr/>
                    <a:lstStyle/>
                    <a:p>
                      <a:pPr algn="ctr"/>
                      <a:r>
                        <a:rPr lang="en-IN" sz="1000" dirty="0"/>
                        <a:t>10</a:t>
                      </a:r>
                    </a:p>
                  </a:txBody>
                  <a:tcPr anchor="ctr"/>
                </a:tc>
                <a:tc>
                  <a:txBody>
                    <a:bodyPr/>
                    <a:lstStyle/>
                    <a:p>
                      <a:pPr algn="ctr"/>
                      <a:r>
                        <a:rPr lang="en-IN" sz="1000" dirty="0"/>
                        <a:t>1</a:t>
                      </a:r>
                    </a:p>
                  </a:txBody>
                  <a:tcPr anchor="ctr"/>
                </a:tc>
                <a:tc>
                  <a:txBody>
                    <a:bodyPr/>
                    <a:lstStyle/>
                    <a:p>
                      <a:pPr algn="ctr"/>
                      <a:r>
                        <a:rPr lang="en-IN" sz="1000" dirty="0"/>
                        <a:t>10</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a:t>
                      </a:r>
                    </a:p>
                  </a:txBody>
                  <a:tcPr anchor="ctr"/>
                </a:tc>
                <a:tc>
                  <a:txBody>
                    <a:bodyPr/>
                    <a:lstStyle/>
                    <a:p>
                      <a:pPr algn="ctr"/>
                      <a:r>
                        <a:rPr lang="en-IN" sz="1000" dirty="0"/>
                        <a:t>84</a:t>
                      </a:r>
                    </a:p>
                  </a:txBody>
                  <a:tcPr anchor="ctr"/>
                </a:tc>
                <a:tc>
                  <a:txBody>
                    <a:bodyPr/>
                    <a:lstStyle/>
                    <a:p>
                      <a:pPr algn="ctr"/>
                      <a:r>
                        <a:rPr lang="en-IN" sz="1000" dirty="0"/>
                        <a:t>84</a:t>
                      </a:r>
                    </a:p>
                  </a:txBody>
                  <a:tcPr anchor="ctr"/>
                </a:tc>
                <a:tc>
                  <a:txBody>
                    <a:bodyPr/>
                    <a:lstStyle/>
                    <a:p>
                      <a:pPr algn="ctr"/>
                      <a:r>
                        <a:rPr lang="en-IN" sz="1000" dirty="0"/>
                        <a:t>10</a:t>
                      </a:r>
                    </a:p>
                  </a:txBody>
                  <a:tcPr anchor="ctr"/>
                </a:tc>
                <a:tc>
                  <a:txBody>
                    <a:bodyPr/>
                    <a:lstStyle/>
                    <a:p>
                      <a:pPr algn="ctr"/>
                      <a:r>
                        <a:rPr lang="en-IN" sz="1000" dirty="0"/>
                        <a:t>1</a:t>
                      </a:r>
                    </a:p>
                  </a:txBody>
                  <a:tcPr anchor="ctr"/>
                </a:tc>
                <a:tc>
                  <a:txBody>
                    <a:bodyPr/>
                    <a:lstStyle/>
                    <a:p>
                      <a:pPr algn="ctr"/>
                      <a:r>
                        <a:rPr lang="en-IN" sz="1000" dirty="0"/>
                        <a:t>10</a:t>
                      </a:r>
                    </a:p>
                  </a:txBody>
                  <a:tcPr anchor="ctr"/>
                </a:tc>
                <a:extLst>
                  <a:ext uri="{0D108BD9-81ED-4DB2-BD59-A6C34878D82A}">
                    <a16:rowId xmlns:a16="http://schemas.microsoft.com/office/drawing/2014/main" val="2069867181"/>
                  </a:ext>
                </a:extLst>
              </a:tr>
            </a:tbl>
          </a:graphicData>
        </a:graphic>
      </p:graphicFrame>
      <p:sp>
        <p:nvSpPr>
          <p:cNvPr id="4" name="TextBox 3">
            <a:extLst>
              <a:ext uri="{FF2B5EF4-FFF2-40B4-BE49-F238E27FC236}">
                <a16:creationId xmlns:a16="http://schemas.microsoft.com/office/drawing/2014/main" id="{C8599CCA-E198-37B6-1401-1D69BB95B981}"/>
              </a:ext>
            </a:extLst>
          </p:cNvPr>
          <p:cNvSpPr txBox="1"/>
          <p:nvPr/>
        </p:nvSpPr>
        <p:spPr>
          <a:xfrm>
            <a:off x="841361" y="1318084"/>
            <a:ext cx="3313728" cy="307777"/>
          </a:xfrm>
          <a:prstGeom prst="rect">
            <a:avLst/>
          </a:prstGeom>
          <a:noFill/>
        </p:spPr>
        <p:txBody>
          <a:bodyPr wrap="none" rtlCol="0">
            <a:spAutoFit/>
          </a:bodyPr>
          <a:lstStyle/>
          <a:p>
            <a:r>
              <a:rPr lang="en-IN" b="1" dirty="0"/>
              <a:t>LeNet Fully Connected (FC) Layer 2:</a:t>
            </a:r>
          </a:p>
        </p:txBody>
      </p:sp>
      <p:graphicFrame>
        <p:nvGraphicFramePr>
          <p:cNvPr id="7" name="Diagram 6">
            <a:extLst>
              <a:ext uri="{FF2B5EF4-FFF2-40B4-BE49-F238E27FC236}">
                <a16:creationId xmlns:a16="http://schemas.microsoft.com/office/drawing/2014/main" id="{8EB89A49-06DE-3EA6-2AF6-1990E6AF8739}"/>
              </a:ext>
            </a:extLst>
          </p:cNvPr>
          <p:cNvGraphicFramePr/>
          <p:nvPr>
            <p:extLst>
              <p:ext uri="{D42A27DB-BD31-4B8C-83A1-F6EECF244321}">
                <p14:modId xmlns:p14="http://schemas.microsoft.com/office/powerpoint/2010/main" val="300319381"/>
              </p:ext>
            </p:extLst>
          </p:nvPr>
        </p:nvGraphicFramePr>
        <p:xfrm>
          <a:off x="96253" y="1956196"/>
          <a:ext cx="8868076" cy="307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8"/>
        <p:cNvGrpSpPr/>
        <p:nvPr/>
      </p:nvGrpSpPr>
      <p:grpSpPr>
        <a:xfrm>
          <a:off x="0" y="0"/>
          <a:ext cx="0" cy="0"/>
          <a:chOff x="0" y="0"/>
          <a:chExt cx="0" cy="0"/>
        </a:xfrm>
      </p:grpSpPr>
      <p:sp>
        <p:nvSpPr>
          <p:cNvPr id="5189" name="Google Shape;5189;p184"/>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Permutation – FC Layer</a:t>
            </a:r>
            <a:endParaRPr dirty="0"/>
          </a:p>
        </p:txBody>
      </p:sp>
      <p:sp>
        <p:nvSpPr>
          <p:cNvPr id="3" name="Subtitle 2">
            <a:extLst>
              <a:ext uri="{FF2B5EF4-FFF2-40B4-BE49-F238E27FC236}">
                <a16:creationId xmlns:a16="http://schemas.microsoft.com/office/drawing/2014/main" id="{D6B900D5-45D5-EE63-5453-11307E1E1FA4}"/>
              </a:ext>
            </a:extLst>
          </p:cNvPr>
          <p:cNvSpPr>
            <a:spLocks noGrp="1"/>
          </p:cNvSpPr>
          <p:nvPr>
            <p:ph type="subTitle" idx="2"/>
          </p:nvPr>
        </p:nvSpPr>
        <p:spPr>
          <a:xfrm>
            <a:off x="424450" y="756623"/>
            <a:ext cx="8384700" cy="283154"/>
          </a:xfrm>
        </p:spPr>
        <p:txBody>
          <a:bodyPr/>
          <a:lstStyle/>
          <a:p>
            <a:r>
              <a:rPr lang="en-IN" b="0" dirty="0"/>
              <a:t>Case 2: Large</a:t>
            </a:r>
            <a:r>
              <a:rPr lang="en-IN" sz="1600" b="0" i="0" dirty="0"/>
              <a:t> layers - Results</a:t>
            </a:r>
            <a:endParaRPr lang="en-IN" dirty="0"/>
          </a:p>
        </p:txBody>
      </p:sp>
      <p:graphicFrame>
        <p:nvGraphicFramePr>
          <p:cNvPr id="5190" name="Google Shape;5190;p184"/>
          <p:cNvGraphicFramePr/>
          <p:nvPr>
            <p:extLst>
              <p:ext uri="{D42A27DB-BD31-4B8C-83A1-F6EECF244321}">
                <p14:modId xmlns:p14="http://schemas.microsoft.com/office/powerpoint/2010/main" val="3416984239"/>
              </p:ext>
            </p:extLst>
          </p:nvPr>
        </p:nvGraphicFramePr>
        <p:xfrm>
          <a:off x="307111" y="2238884"/>
          <a:ext cx="8529775" cy="176128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 sz="1000" b="1" dirty="0">
                          <a:solidFill>
                            <a:schemeClr val="tx1"/>
                          </a:solidFill>
                        </a:rPr>
                        <a:t>Permutation</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solidFill>
                            <a:schemeClr val="tx1"/>
                          </a:solidFill>
                        </a:rPr>
                        <a:t>Clock cycles</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solidFill>
                            <a:schemeClr val="tx1"/>
                          </a:solidFill>
                        </a:rPr>
                        <a:t>Total power</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solidFill>
                            <a:schemeClr val="tx1"/>
                          </a:solidFill>
                        </a:rPr>
                        <a:t>Area</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solidFill>
                            <a:schemeClr val="tx1"/>
                          </a:solidFill>
                        </a:rPr>
                        <a:t>Runtime</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solidFill>
                            <a:schemeClr val="tx1"/>
                          </a:solidFill>
                        </a:rPr>
                        <a:t>GFLOPS</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solidFill>
                            <a:schemeClr val="tx1"/>
                          </a:solidFill>
                        </a:rPr>
                        <a:t>GFLOPS/W</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solidFill>
                            <a:schemeClr val="tx1"/>
                          </a:solidFill>
                        </a:rPr>
                        <a:t>Energy</a:t>
                      </a:r>
                      <a:endParaRPr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dirty="0">
                          <a:solidFill>
                            <a:schemeClr val="bg1"/>
                          </a:solidFill>
                        </a:rPr>
                        <a:t>0,1,2,3</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317,721,600.0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0.00415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32,699.0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0.023762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5.725783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0.0131854464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233975">
                <a:tc>
                  <a:txBody>
                    <a:bodyPr/>
                    <a:lstStyle/>
                    <a:p>
                      <a:pPr marL="0" lvl="0" indent="0" algn="ctr" rtl="0">
                        <a:spcBef>
                          <a:spcPts val="0"/>
                        </a:spcBef>
                        <a:spcAft>
                          <a:spcPts val="0"/>
                        </a:spcAft>
                        <a:buNone/>
                      </a:pPr>
                      <a:r>
                        <a:rPr lang="en" sz="1000">
                          <a:solidFill>
                            <a:schemeClr val="tx1"/>
                          </a:solidFill>
                        </a:rPr>
                        <a:t>0,1,3,2</a:t>
                      </a:r>
                      <a:endParaRPr sz="1000"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355,175,424.0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0.00398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32,030.0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0.021256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5.340704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0.01413598092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234000">
                <a:tc>
                  <a:txBody>
                    <a:bodyPr/>
                    <a:lstStyle/>
                    <a:p>
                      <a:pPr marL="0" lvl="0" indent="0" algn="ctr" rtl="0">
                        <a:spcBef>
                          <a:spcPts val="0"/>
                        </a:spcBef>
                        <a:spcAft>
                          <a:spcPts val="0"/>
                        </a:spcAft>
                        <a:buNone/>
                      </a:pPr>
                      <a:r>
                        <a:rPr lang="en" sz="1000">
                          <a:solidFill>
                            <a:schemeClr val="bg1"/>
                          </a:solidFill>
                        </a:rPr>
                        <a:t>0,2,1,3</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317,721,600.0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0.00408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32,329.0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0.023762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5.82402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0.01296304128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255500">
                <a:tc>
                  <a:txBody>
                    <a:bodyPr/>
                    <a:lstStyle/>
                    <a:p>
                      <a:pPr marL="0" lvl="0" indent="0" algn="ctr" rtl="0">
                        <a:spcBef>
                          <a:spcPts val="0"/>
                        </a:spcBef>
                        <a:spcAft>
                          <a:spcPts val="0"/>
                        </a:spcAft>
                        <a:buNone/>
                      </a:pPr>
                      <a:r>
                        <a:rPr lang="en" sz="1000">
                          <a:solidFill>
                            <a:schemeClr val="bg1"/>
                          </a:solidFill>
                        </a:rPr>
                        <a:t>0,2,3,1</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317,721,600.0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0.00415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32,699.0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3.177216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0.023762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5.725783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0.0131854464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212450">
                <a:tc>
                  <a:txBody>
                    <a:bodyPr/>
                    <a:lstStyle/>
                    <a:p>
                      <a:pPr marL="0" lvl="0" indent="0" algn="ctr" rtl="0">
                        <a:spcBef>
                          <a:spcPts val="0"/>
                        </a:spcBef>
                        <a:spcAft>
                          <a:spcPts val="0"/>
                        </a:spcAft>
                        <a:buNone/>
                      </a:pPr>
                      <a:r>
                        <a:rPr lang="en" sz="1000">
                          <a:solidFill>
                            <a:schemeClr val="tx1"/>
                          </a:solidFill>
                        </a:rPr>
                        <a:t>0,3,1,2</a:t>
                      </a:r>
                      <a:endParaRPr sz="1000"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355,175,424.0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0.00398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32,030.0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0.021256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5.340704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0.01413598092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5"/>
                  </a:ext>
                </a:extLst>
              </a:tr>
              <a:tr h="212450">
                <a:tc>
                  <a:txBody>
                    <a:bodyPr/>
                    <a:lstStyle/>
                    <a:p>
                      <a:pPr marL="0" lvl="0" indent="0" algn="ctr" rtl="0">
                        <a:spcBef>
                          <a:spcPts val="0"/>
                        </a:spcBef>
                        <a:spcAft>
                          <a:spcPts val="0"/>
                        </a:spcAft>
                        <a:buNone/>
                      </a:pPr>
                      <a:r>
                        <a:rPr lang="en" sz="1000">
                          <a:solidFill>
                            <a:schemeClr val="tx1"/>
                          </a:solidFill>
                        </a:rPr>
                        <a:t>0,3,2,1</a:t>
                      </a:r>
                      <a:endParaRPr sz="1000"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355,175,424.0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0.00398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a:solidFill>
                            <a:schemeClr val="tx1"/>
                          </a:solidFill>
                        </a:rPr>
                        <a:t>32,030.0</a:t>
                      </a:r>
                      <a:endParaRPr lang="en-IN" sz="1000"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3.551754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0.021256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5.340704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tx1"/>
                          </a:solidFill>
                        </a:rPr>
                        <a:t>0.01413598092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6"/>
                  </a:ext>
                </a:extLst>
              </a:tr>
            </a:tbl>
          </a:graphicData>
        </a:graphic>
      </p:graphicFrame>
      <p:graphicFrame>
        <p:nvGraphicFramePr>
          <p:cNvPr id="5" name="Diagram 4">
            <a:extLst>
              <a:ext uri="{FF2B5EF4-FFF2-40B4-BE49-F238E27FC236}">
                <a16:creationId xmlns:a16="http://schemas.microsoft.com/office/drawing/2014/main" id="{542CE918-CE37-4488-ADAB-5D394EDA49F6}"/>
              </a:ext>
            </a:extLst>
          </p:cNvPr>
          <p:cNvGraphicFramePr/>
          <p:nvPr/>
        </p:nvGraphicFramePr>
        <p:xfrm>
          <a:off x="307111" y="4216947"/>
          <a:ext cx="8388525" cy="5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1">
            <a:extLst>
              <a:ext uri="{FF2B5EF4-FFF2-40B4-BE49-F238E27FC236}">
                <a16:creationId xmlns:a16="http://schemas.microsoft.com/office/drawing/2014/main" id="{4FBE4403-4BBC-2AF3-5360-00B4B9680FAD}"/>
              </a:ext>
            </a:extLst>
          </p:cNvPr>
          <p:cNvGraphicFramePr>
            <a:graphicFrameLocks noGrp="1"/>
          </p:cNvGraphicFramePr>
          <p:nvPr>
            <p:extLst>
              <p:ext uri="{D42A27DB-BD31-4B8C-83A1-F6EECF244321}">
                <p14:modId xmlns:p14="http://schemas.microsoft.com/office/powerpoint/2010/main" val="2133258208"/>
              </p:ext>
            </p:extLst>
          </p:nvPr>
        </p:nvGraphicFramePr>
        <p:xfrm>
          <a:off x="4571999" y="1010306"/>
          <a:ext cx="3992138" cy="975360"/>
        </p:xfrm>
        <a:graphic>
          <a:graphicData uri="http://schemas.openxmlformats.org/drawingml/2006/table">
            <a:tbl>
              <a:tblPr firstRow="1" bandRow="1">
                <a:tableStyleId>{288A5F20-7F93-40CB-B5C7-FE14FEC1B65C}</a:tableStyleId>
              </a:tblPr>
              <a:tblGrid>
                <a:gridCol w="957352">
                  <a:extLst>
                    <a:ext uri="{9D8B030D-6E8A-4147-A177-3AD203B41FA5}">
                      <a16:colId xmlns:a16="http://schemas.microsoft.com/office/drawing/2014/main" val="3586219349"/>
                    </a:ext>
                  </a:extLst>
                </a:gridCol>
                <a:gridCol w="530810">
                  <a:extLst>
                    <a:ext uri="{9D8B030D-6E8A-4147-A177-3AD203B41FA5}">
                      <a16:colId xmlns:a16="http://schemas.microsoft.com/office/drawing/2014/main" val="1032666484"/>
                    </a:ext>
                  </a:extLst>
                </a:gridCol>
                <a:gridCol w="502374">
                  <a:extLst>
                    <a:ext uri="{9D8B030D-6E8A-4147-A177-3AD203B41FA5}">
                      <a16:colId xmlns:a16="http://schemas.microsoft.com/office/drawing/2014/main" val="2759587817"/>
                    </a:ext>
                  </a:extLst>
                </a:gridCol>
                <a:gridCol w="492896">
                  <a:extLst>
                    <a:ext uri="{9D8B030D-6E8A-4147-A177-3AD203B41FA5}">
                      <a16:colId xmlns:a16="http://schemas.microsoft.com/office/drawing/2014/main" val="160981416"/>
                    </a:ext>
                  </a:extLst>
                </a:gridCol>
                <a:gridCol w="475359">
                  <a:extLst>
                    <a:ext uri="{9D8B030D-6E8A-4147-A177-3AD203B41FA5}">
                      <a16:colId xmlns:a16="http://schemas.microsoft.com/office/drawing/2014/main" val="184087074"/>
                    </a:ext>
                  </a:extLst>
                </a:gridCol>
                <a:gridCol w="489897">
                  <a:extLst>
                    <a:ext uri="{9D8B030D-6E8A-4147-A177-3AD203B41FA5}">
                      <a16:colId xmlns:a16="http://schemas.microsoft.com/office/drawing/2014/main" val="496465018"/>
                    </a:ext>
                  </a:extLst>
                </a:gridCol>
                <a:gridCol w="543450">
                  <a:extLst>
                    <a:ext uri="{9D8B030D-6E8A-4147-A177-3AD203B41FA5}">
                      <a16:colId xmlns:a16="http://schemas.microsoft.com/office/drawing/2014/main" val="2047835194"/>
                    </a:ext>
                  </a:extLst>
                </a:gridCol>
              </a:tblGrid>
              <a:tr h="0">
                <a:tc rowSpan="2">
                  <a:txBody>
                    <a:bodyPr/>
                    <a:lstStyle/>
                    <a:p>
                      <a:pPr algn="ctr"/>
                      <a:r>
                        <a:rPr lang="en-IN" sz="1000" b="1" dirty="0"/>
                        <a:t>Layer info</a:t>
                      </a:r>
                    </a:p>
                  </a:txBody>
                  <a:tcPr anchor="ctr">
                    <a:solidFill>
                      <a:schemeClr val="tx2"/>
                    </a:solidFill>
                  </a:tcPr>
                </a:tc>
                <a:tc gridSpan="2">
                  <a:txBody>
                    <a:bodyPr/>
                    <a:lstStyle/>
                    <a:p>
                      <a:pPr algn="ctr"/>
                      <a:r>
                        <a:rPr lang="en-IN" sz="1000" b="1" dirty="0"/>
                        <a:t>Input</a:t>
                      </a:r>
                    </a:p>
                  </a:txBody>
                  <a:tcPr anchor="ctr">
                    <a:solidFill>
                      <a:schemeClr val="tx2"/>
                    </a:solidFill>
                  </a:tcPr>
                </a:tc>
                <a:tc hMerge="1">
                  <a:txBody>
                    <a:bodyPr/>
                    <a:lstStyle/>
                    <a:p>
                      <a:endParaRPr lang="en-IN" sz="1000"/>
                    </a:p>
                  </a:txBody>
                  <a:tcPr/>
                </a:tc>
                <a:tc gridSpan="2">
                  <a:txBody>
                    <a:bodyPr/>
                    <a:lstStyle/>
                    <a:p>
                      <a:pPr algn="ctr"/>
                      <a:r>
                        <a:rPr lang="en-IN" sz="1000" b="1" dirty="0"/>
                        <a:t>Weights</a:t>
                      </a:r>
                    </a:p>
                  </a:txBody>
                  <a:tcPr anchor="ctr">
                    <a:solidFill>
                      <a:schemeClr val="tx2"/>
                    </a:solidFill>
                  </a:tcPr>
                </a:tc>
                <a:tc hMerge="1">
                  <a:txBody>
                    <a:bodyPr/>
                    <a:lstStyle/>
                    <a:p>
                      <a:endParaRPr lang="en-IN" sz="1000"/>
                    </a:p>
                  </a:txBody>
                  <a:tcPr/>
                </a:tc>
                <a:tc gridSpan="2">
                  <a:txBody>
                    <a:bodyPr/>
                    <a:lstStyle/>
                    <a:p>
                      <a:pPr algn="ctr"/>
                      <a:r>
                        <a:rPr lang="en-IN" sz="1000" b="1" dirty="0"/>
                        <a:t>Output</a:t>
                      </a:r>
                    </a:p>
                  </a:txBody>
                  <a:tcPr anchor="ctr">
                    <a:solidFill>
                      <a:schemeClr val="tx2"/>
                    </a:solidFill>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a:t>
                      </a:r>
                    </a:p>
                  </a:txBody>
                  <a:tcPr anchor="ctr"/>
                </a:tc>
                <a:tc>
                  <a:txBody>
                    <a:bodyPr/>
                    <a:lstStyle/>
                    <a:p>
                      <a:pPr algn="ctr"/>
                      <a:r>
                        <a:rPr lang="en-IN" sz="1000" dirty="0"/>
                        <a:t>9216</a:t>
                      </a:r>
                    </a:p>
                  </a:txBody>
                  <a:tcPr anchor="ctr"/>
                </a:tc>
                <a:tc>
                  <a:txBody>
                    <a:bodyPr/>
                    <a:lstStyle/>
                    <a:p>
                      <a:pPr algn="ctr"/>
                      <a:r>
                        <a:rPr lang="en-IN" sz="1000" dirty="0"/>
                        <a:t>9216</a:t>
                      </a:r>
                    </a:p>
                  </a:txBody>
                  <a:tcPr anchor="ctr"/>
                </a:tc>
                <a:tc>
                  <a:txBody>
                    <a:bodyPr/>
                    <a:lstStyle/>
                    <a:p>
                      <a:pPr algn="ctr"/>
                      <a:r>
                        <a:rPr lang="en-IN" sz="1000" dirty="0"/>
                        <a:t>4096</a:t>
                      </a:r>
                    </a:p>
                  </a:txBody>
                  <a:tcPr anchor="ctr"/>
                </a:tc>
                <a:tc>
                  <a:txBody>
                    <a:bodyPr/>
                    <a:lstStyle/>
                    <a:p>
                      <a:pPr algn="ctr"/>
                      <a:r>
                        <a:rPr lang="en-IN" sz="1000" dirty="0"/>
                        <a:t>1</a:t>
                      </a:r>
                    </a:p>
                  </a:txBody>
                  <a:tcPr anchor="ctr"/>
                </a:tc>
                <a:tc>
                  <a:txBody>
                    <a:bodyPr/>
                    <a:lstStyle/>
                    <a:p>
                      <a:pPr algn="ctr"/>
                      <a:r>
                        <a:rPr lang="en-IN" sz="1000" dirty="0"/>
                        <a:t>4096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a:t>
                      </a:r>
                    </a:p>
                  </a:txBody>
                  <a:tcPr anchor="ct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t>1</a:t>
                      </a:r>
                    </a:p>
                  </a:txBody>
                  <a:tcPr anchor="ctr"/>
                </a:tc>
                <a:tc>
                  <a:txBody>
                    <a:bodyPr/>
                    <a:lstStyle/>
                    <a:p>
                      <a:pPr algn="ctr"/>
                      <a:r>
                        <a:rPr lang="en-IN" sz="1000" dirty="0">
                          <a:solidFill>
                            <a:schemeClr val="bg1"/>
                          </a:solidFill>
                        </a:rPr>
                        <a:t>128</a:t>
                      </a:r>
                    </a:p>
                  </a:txBody>
                  <a:tcPr anchor="ctr">
                    <a:solidFill>
                      <a:schemeClr val="accent2"/>
                    </a:solidFill>
                  </a:tcPr>
                </a:tc>
                <a:extLst>
                  <a:ext uri="{0D108BD9-81ED-4DB2-BD59-A6C34878D82A}">
                    <a16:rowId xmlns:a16="http://schemas.microsoft.com/office/drawing/2014/main" val="2069867181"/>
                  </a:ext>
                </a:extLst>
              </a:tr>
            </a:tbl>
          </a:graphicData>
        </a:graphic>
      </p:graphicFrame>
      <p:sp>
        <p:nvSpPr>
          <p:cNvPr id="4" name="TextBox 3">
            <a:extLst>
              <a:ext uri="{FF2B5EF4-FFF2-40B4-BE49-F238E27FC236}">
                <a16:creationId xmlns:a16="http://schemas.microsoft.com/office/drawing/2014/main" id="{C8599CCA-E198-37B6-1401-1D69BB95B981}"/>
              </a:ext>
            </a:extLst>
          </p:cNvPr>
          <p:cNvSpPr txBox="1"/>
          <p:nvPr/>
        </p:nvSpPr>
        <p:spPr>
          <a:xfrm>
            <a:off x="841361" y="1318084"/>
            <a:ext cx="3483646" cy="307777"/>
          </a:xfrm>
          <a:prstGeom prst="rect">
            <a:avLst/>
          </a:prstGeom>
          <a:noFill/>
        </p:spPr>
        <p:txBody>
          <a:bodyPr wrap="none" rtlCol="0">
            <a:spAutoFit/>
          </a:bodyPr>
          <a:lstStyle/>
          <a:p>
            <a:r>
              <a:rPr lang="en-IN" b="1" dirty="0"/>
              <a:t>AlexNet Fully Connected  (FC) Layer 1:</a:t>
            </a:r>
          </a:p>
        </p:txBody>
      </p:sp>
      <p:grpSp>
        <p:nvGrpSpPr>
          <p:cNvPr id="6" name="Group 5">
            <a:extLst>
              <a:ext uri="{FF2B5EF4-FFF2-40B4-BE49-F238E27FC236}">
                <a16:creationId xmlns:a16="http://schemas.microsoft.com/office/drawing/2014/main" id="{950E862D-77F8-B4D7-1AC9-4DB3041D6E8A}"/>
              </a:ext>
            </a:extLst>
          </p:cNvPr>
          <p:cNvGrpSpPr/>
          <p:nvPr/>
        </p:nvGrpSpPr>
        <p:grpSpPr>
          <a:xfrm>
            <a:off x="93002" y="2022106"/>
            <a:ext cx="8868076" cy="304200"/>
            <a:chOff x="0" y="1788"/>
            <a:chExt cx="8868076" cy="304200"/>
          </a:xfrm>
        </p:grpSpPr>
        <p:sp>
          <p:nvSpPr>
            <p:cNvPr id="7" name="Rectangle: Rounded Corners 6">
              <a:extLst>
                <a:ext uri="{FF2B5EF4-FFF2-40B4-BE49-F238E27FC236}">
                  <a16:creationId xmlns:a16="http://schemas.microsoft.com/office/drawing/2014/main" id="{D1640206-794A-2315-ED3E-039BFD91614A}"/>
                </a:ext>
              </a:extLst>
            </p:cNvPr>
            <p:cNvSpPr/>
            <p:nvPr/>
          </p:nvSpPr>
          <p:spPr>
            <a:xfrm>
              <a:off x="0" y="1788"/>
              <a:ext cx="8868076" cy="304200"/>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E650A690-3270-DB93-1C6F-9E6A8DDA15F3}"/>
                </a:ext>
              </a:extLst>
            </p:cNvPr>
            <p:cNvSpPr txBox="1"/>
            <p:nvPr/>
          </p:nvSpPr>
          <p:spPr>
            <a:xfrm>
              <a:off x="14850" y="16638"/>
              <a:ext cx="8838376"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Dataset with </a:t>
              </a:r>
              <a:r>
                <a:rPr lang="en-IN" sz="1300" kern="1200" dirty="0"/>
                <a:t>large</a:t>
              </a:r>
              <a:r>
                <a:rPr lang="en-IN" sz="1300" b="0" i="0" kern="1200" dirty="0"/>
                <a:t> number of classes like </a:t>
              </a:r>
              <a:r>
                <a:rPr lang="en-IN" sz="1300" kern="1200" dirty="0"/>
                <a:t>ImageNet</a:t>
              </a:r>
              <a:r>
                <a:rPr lang="en-IN" sz="1300" b="0" i="0" kern="1200" dirty="0"/>
                <a:t> need to use this loop permutation to get best performance.</a:t>
              </a:r>
              <a:endParaRPr lang="en-IN" sz="1300" kern="1200" dirty="0"/>
            </a:p>
          </p:txBody>
        </p:sp>
      </p:grpSp>
    </p:spTree>
    <p:extLst>
      <p:ext uri="{BB962C8B-B14F-4D97-AF65-F5344CB8AC3E}">
        <p14:creationId xmlns:p14="http://schemas.microsoft.com/office/powerpoint/2010/main" val="261477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Tiling - 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r>
              <a:rPr lang="en-IN" sz="1600" b="0" i="0" dirty="0"/>
              <a:t>Case 1: Kernels with no. of input channels </a:t>
            </a:r>
            <a:r>
              <a:rPr lang="en-IN" b="0" dirty="0"/>
              <a:t>&gt; 1 - Results</a:t>
            </a:r>
            <a:r>
              <a:rPr lang="en-IN" sz="1600" b="0" i="0" dirty="0"/>
              <a:t>.</a:t>
            </a:r>
            <a:endParaRPr lang="en-IN" b="0" dirty="0"/>
          </a:p>
        </p:txBody>
      </p:sp>
      <p:sp>
        <p:nvSpPr>
          <p:cNvPr id="3" name="TextBox 2">
            <a:extLst>
              <a:ext uri="{FF2B5EF4-FFF2-40B4-BE49-F238E27FC236}">
                <a16:creationId xmlns:a16="http://schemas.microsoft.com/office/drawing/2014/main" id="{0678DC2C-B7BC-1BA2-2788-F9F9D0AE0DAE}"/>
              </a:ext>
            </a:extLst>
          </p:cNvPr>
          <p:cNvSpPr txBox="1"/>
          <p:nvPr/>
        </p:nvSpPr>
        <p:spPr>
          <a:xfrm>
            <a:off x="1349894" y="1575263"/>
            <a:ext cx="2026517" cy="307777"/>
          </a:xfrm>
          <a:prstGeom prst="rect">
            <a:avLst/>
          </a:prstGeom>
          <a:noFill/>
        </p:spPr>
        <p:txBody>
          <a:bodyPr wrap="none" rtlCol="0">
            <a:spAutoFit/>
          </a:bodyPr>
          <a:lstStyle/>
          <a:p>
            <a:r>
              <a:rPr lang="en-IN" b="1" dirty="0"/>
              <a:t>AlexNet CNN Layer 5:</a:t>
            </a:r>
          </a:p>
        </p:txBody>
      </p:sp>
      <p:graphicFrame>
        <p:nvGraphicFramePr>
          <p:cNvPr id="2" name="Table 1">
            <a:extLst>
              <a:ext uri="{FF2B5EF4-FFF2-40B4-BE49-F238E27FC236}">
                <a16:creationId xmlns:a16="http://schemas.microsoft.com/office/drawing/2014/main" id="{48A09AFB-C938-0E72-6786-4039C0C130FC}"/>
              </a:ext>
            </a:extLst>
          </p:cNvPr>
          <p:cNvGraphicFramePr>
            <a:graphicFrameLocks noGrp="1"/>
          </p:cNvGraphicFramePr>
          <p:nvPr>
            <p:extLst>
              <p:ext uri="{D42A27DB-BD31-4B8C-83A1-F6EECF244321}">
                <p14:modId xmlns:p14="http://schemas.microsoft.com/office/powerpoint/2010/main" val="3256418617"/>
              </p:ext>
            </p:extLst>
          </p:nvPr>
        </p:nvGraphicFramePr>
        <p:xfrm>
          <a:off x="3490199" y="1241471"/>
          <a:ext cx="5341826" cy="975360"/>
        </p:xfrm>
        <a:graphic>
          <a:graphicData uri="http://schemas.openxmlformats.org/drawingml/2006/table">
            <a:tbl>
              <a:tblPr firstRow="1" bandRow="1">
                <a:tableStyleId>{288A5F20-7F93-40CB-B5C7-FE14FEC1B65C}</a:tableStyleId>
              </a:tblPr>
              <a:tblGrid>
                <a:gridCol w="883017">
                  <a:extLst>
                    <a:ext uri="{9D8B030D-6E8A-4147-A177-3AD203B41FA5}">
                      <a16:colId xmlns:a16="http://schemas.microsoft.com/office/drawing/2014/main" val="3586219349"/>
                    </a:ext>
                  </a:extLst>
                </a:gridCol>
                <a:gridCol w="376310">
                  <a:extLst>
                    <a:ext uri="{9D8B030D-6E8A-4147-A177-3AD203B41FA5}">
                      <a16:colId xmlns:a16="http://schemas.microsoft.com/office/drawing/2014/main" val="1032666484"/>
                    </a:ext>
                  </a:extLst>
                </a:gridCol>
                <a:gridCol w="515451">
                  <a:extLst>
                    <a:ext uri="{9D8B030D-6E8A-4147-A177-3AD203B41FA5}">
                      <a16:colId xmlns:a16="http://schemas.microsoft.com/office/drawing/2014/main" val="2759587817"/>
                    </a:ext>
                  </a:extLst>
                </a:gridCol>
                <a:gridCol w="489967">
                  <a:extLst>
                    <a:ext uri="{9D8B030D-6E8A-4147-A177-3AD203B41FA5}">
                      <a16:colId xmlns:a16="http://schemas.microsoft.com/office/drawing/2014/main" val="1041103761"/>
                    </a:ext>
                  </a:extLst>
                </a:gridCol>
                <a:gridCol w="303559">
                  <a:extLst>
                    <a:ext uri="{9D8B030D-6E8A-4147-A177-3AD203B41FA5}">
                      <a16:colId xmlns:a16="http://schemas.microsoft.com/office/drawing/2014/main" val="160981416"/>
                    </a:ext>
                  </a:extLst>
                </a:gridCol>
                <a:gridCol w="408878">
                  <a:extLst>
                    <a:ext uri="{9D8B030D-6E8A-4147-A177-3AD203B41FA5}">
                      <a16:colId xmlns:a16="http://schemas.microsoft.com/office/drawing/2014/main" val="184087074"/>
                    </a:ext>
                  </a:extLst>
                </a:gridCol>
                <a:gridCol w="460917">
                  <a:extLst>
                    <a:ext uri="{9D8B030D-6E8A-4147-A177-3AD203B41FA5}">
                      <a16:colId xmlns:a16="http://schemas.microsoft.com/office/drawing/2014/main" val="2033664603"/>
                    </a:ext>
                  </a:extLst>
                </a:gridCol>
                <a:gridCol w="484935">
                  <a:extLst>
                    <a:ext uri="{9D8B030D-6E8A-4147-A177-3AD203B41FA5}">
                      <a16:colId xmlns:a16="http://schemas.microsoft.com/office/drawing/2014/main" val="694609750"/>
                    </a:ext>
                  </a:extLst>
                </a:gridCol>
                <a:gridCol w="416288">
                  <a:extLst>
                    <a:ext uri="{9D8B030D-6E8A-4147-A177-3AD203B41FA5}">
                      <a16:colId xmlns:a16="http://schemas.microsoft.com/office/drawing/2014/main" val="496465018"/>
                    </a:ext>
                  </a:extLst>
                </a:gridCol>
                <a:gridCol w="501252">
                  <a:extLst>
                    <a:ext uri="{9D8B030D-6E8A-4147-A177-3AD203B41FA5}">
                      <a16:colId xmlns:a16="http://schemas.microsoft.com/office/drawing/2014/main" val="2047835194"/>
                    </a:ext>
                  </a:extLst>
                </a:gridCol>
                <a:gridCol w="501252">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4">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F</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F</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15</a:t>
                      </a:r>
                    </a:p>
                  </a:txBody>
                  <a:tcPr anchor="ctr"/>
                </a:tc>
                <a:tc>
                  <a:txBody>
                    <a:bodyPr/>
                    <a:lstStyle/>
                    <a:p>
                      <a:pPr algn="ctr"/>
                      <a:r>
                        <a:rPr lang="en-IN" sz="1000" dirty="0"/>
                        <a:t>15</a:t>
                      </a:r>
                    </a:p>
                  </a:txBody>
                  <a:tcPr anchor="ctr"/>
                </a:tc>
                <a:tc>
                  <a:txBody>
                    <a:bodyPr/>
                    <a:lstStyle/>
                    <a:p>
                      <a:pPr algn="ctr"/>
                      <a:r>
                        <a:rPr lang="en-IN" sz="1000" dirty="0"/>
                        <a:t>384</a:t>
                      </a:r>
                    </a:p>
                  </a:txBody>
                  <a:tcPr anchor="ct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t>384</a:t>
                      </a:r>
                    </a:p>
                  </a:txBody>
                  <a:tcPr anchor="ctr"/>
                </a:tc>
                <a:tc>
                  <a:txBody>
                    <a:bodyPr/>
                    <a:lstStyle/>
                    <a:p>
                      <a:pPr algn="ctr"/>
                      <a:r>
                        <a:rPr lang="en-IN" sz="1000" dirty="0"/>
                        <a:t>256</a:t>
                      </a:r>
                    </a:p>
                  </a:txBody>
                  <a:tcPr anchor="ctr"/>
                </a:tc>
                <a:tc>
                  <a:txBody>
                    <a:bodyPr/>
                    <a:lstStyle/>
                    <a:p>
                      <a:pPr algn="ctr"/>
                      <a:r>
                        <a:rPr lang="en-IN" sz="1000" dirty="0"/>
                        <a:t>13</a:t>
                      </a:r>
                    </a:p>
                  </a:txBody>
                  <a:tcPr anchor="ctr"/>
                </a:tc>
                <a:tc>
                  <a:txBody>
                    <a:bodyPr/>
                    <a:lstStyle/>
                    <a:p>
                      <a:pPr algn="ctr"/>
                      <a:r>
                        <a:rPr lang="en-IN" sz="1000" dirty="0"/>
                        <a:t>13</a:t>
                      </a:r>
                    </a:p>
                  </a:txBody>
                  <a:tcPr anchor="ctr"/>
                </a:tc>
                <a:tc>
                  <a:txBody>
                    <a:bodyPr/>
                    <a:lstStyle/>
                    <a:p>
                      <a:pPr algn="ctr"/>
                      <a:r>
                        <a:rPr lang="en-IN" sz="1000" dirty="0"/>
                        <a:t>256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15</a:t>
                      </a:r>
                    </a:p>
                  </a:txBody>
                  <a:tcPr anchor="ctr"/>
                </a:tc>
                <a:tc>
                  <a:txBody>
                    <a:bodyPr/>
                    <a:lstStyle/>
                    <a:p>
                      <a:pPr algn="ctr"/>
                      <a:r>
                        <a:rPr lang="en-IN" sz="1000" dirty="0"/>
                        <a:t>15</a:t>
                      </a:r>
                    </a:p>
                  </a:txBody>
                  <a:tcPr anchor="ct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t>13</a:t>
                      </a:r>
                    </a:p>
                  </a:txBody>
                  <a:tcPr anchor="ctr"/>
                </a:tc>
                <a:tc>
                  <a:txBody>
                    <a:bodyPr/>
                    <a:lstStyle/>
                    <a:p>
                      <a:pPr algn="ctr"/>
                      <a:r>
                        <a:rPr lang="en-IN" sz="1000" dirty="0"/>
                        <a:t>13</a:t>
                      </a:r>
                    </a:p>
                  </a:txBody>
                  <a:tcPr anchor="ctr"/>
                </a:tc>
                <a:tc>
                  <a:txBody>
                    <a:bodyPr/>
                    <a:lstStyle/>
                    <a:p>
                      <a:pPr algn="ctr"/>
                      <a:r>
                        <a:rPr lang="en-IN" sz="1000" dirty="0">
                          <a:solidFill>
                            <a:schemeClr val="bg1"/>
                          </a:solidFill>
                        </a:rPr>
                        <a:t>1</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150" name="Google Shape;5150;p179"/>
          <p:cNvGraphicFramePr/>
          <p:nvPr>
            <p:extLst>
              <p:ext uri="{D42A27DB-BD31-4B8C-83A1-F6EECF244321}">
                <p14:modId xmlns:p14="http://schemas.microsoft.com/office/powerpoint/2010/main" val="3331623647"/>
              </p:ext>
            </p:extLst>
          </p:nvPr>
        </p:nvGraphicFramePr>
        <p:xfrm>
          <a:off x="311975" y="3136854"/>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t>None</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841,099,008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0.0137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111,099</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8.41099</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0.035554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2.595182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0.115231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151" name="Google Shape;5151;p179"/>
          <p:cNvGraphicFramePr/>
          <p:nvPr>
            <p:extLst>
              <p:ext uri="{D42A27DB-BD31-4B8C-83A1-F6EECF244321}">
                <p14:modId xmlns:p14="http://schemas.microsoft.com/office/powerpoint/2010/main" val="498927579"/>
              </p:ext>
            </p:extLst>
          </p:nvPr>
        </p:nvGraphicFramePr>
        <p:xfrm>
          <a:off x="311975" y="4088301"/>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solidFill>
                            <a:schemeClr val="bg1"/>
                          </a:solidFill>
                        </a:rPr>
                        <a:t>1,13,13,1,3,3,16</a:t>
                      </a:r>
                      <a:endParaRPr sz="1000" dirty="0">
                        <a:solidFill>
                          <a:schemeClr val="bg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695,159,040</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0.0196</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170,582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6.95159</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0.043018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2.194796</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0.136251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
        <p:nvSpPr>
          <p:cNvPr id="5153" name="Google Shape;5153;p179"/>
          <p:cNvSpPr txBox="1"/>
          <p:nvPr/>
        </p:nvSpPr>
        <p:spPr>
          <a:xfrm>
            <a:off x="311975" y="3702175"/>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Best configuration</a:t>
            </a:r>
            <a:r>
              <a:rPr lang="en" dirty="0">
                <a:solidFill>
                  <a:schemeClr val="dk1"/>
                </a:solidFill>
              </a:rPr>
              <a:t>:</a:t>
            </a:r>
            <a:endParaRPr dirty="0">
              <a:solidFill>
                <a:schemeClr val="dk1"/>
              </a:solidFill>
            </a:endParaRPr>
          </a:p>
        </p:txBody>
      </p:sp>
      <p:sp>
        <p:nvSpPr>
          <p:cNvPr id="5152" name="Google Shape;5152;p179"/>
          <p:cNvSpPr txBox="1"/>
          <p:nvPr/>
        </p:nvSpPr>
        <p:spPr>
          <a:xfrm>
            <a:off x="311975" y="2750415"/>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Baseline configuration</a:t>
            </a:r>
            <a:r>
              <a:rPr lang="en" dirty="0">
                <a:solidFill>
                  <a:schemeClr val="dk1"/>
                </a:solidFill>
              </a:rPr>
              <a:t>:</a:t>
            </a:r>
            <a:endParaRPr dirty="0">
              <a:solidFill>
                <a:schemeClr val="dk1"/>
              </a:solidFill>
            </a:endParaRPr>
          </a:p>
        </p:txBody>
      </p:sp>
      <p:grpSp>
        <p:nvGrpSpPr>
          <p:cNvPr id="6" name="Group 5">
            <a:extLst>
              <a:ext uri="{FF2B5EF4-FFF2-40B4-BE49-F238E27FC236}">
                <a16:creationId xmlns:a16="http://schemas.microsoft.com/office/drawing/2014/main" id="{C4B9FF7C-413E-94EA-A52D-4D8D79D45682}"/>
              </a:ext>
            </a:extLst>
          </p:cNvPr>
          <p:cNvGrpSpPr/>
          <p:nvPr/>
        </p:nvGrpSpPr>
        <p:grpSpPr>
          <a:xfrm>
            <a:off x="1008330" y="2411319"/>
            <a:ext cx="7037504" cy="304200"/>
            <a:chOff x="0" y="0"/>
            <a:chExt cx="7037504" cy="304200"/>
          </a:xfrm>
        </p:grpSpPr>
        <p:sp>
          <p:nvSpPr>
            <p:cNvPr id="7" name="Rectangle: Rounded Corners 6">
              <a:extLst>
                <a:ext uri="{FF2B5EF4-FFF2-40B4-BE49-F238E27FC236}">
                  <a16:creationId xmlns:a16="http://schemas.microsoft.com/office/drawing/2014/main" id="{D2E8417E-0BF4-6E9D-08E2-A68E5ECCD8B0}"/>
                </a:ext>
              </a:extLst>
            </p:cNvPr>
            <p:cNvSpPr/>
            <p:nvPr/>
          </p:nvSpPr>
          <p:spPr>
            <a:xfrm>
              <a:off x="0" y="0"/>
              <a:ext cx="7037504" cy="304200"/>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D464B187-3CCA-B94C-5B87-7333898CF49B}"/>
                </a:ext>
              </a:extLst>
            </p:cNvPr>
            <p:cNvSpPr txBox="1"/>
            <p:nvPr/>
          </p:nvSpPr>
          <p:spPr>
            <a:xfrm>
              <a:off x="14850" y="14850"/>
              <a:ext cx="7007804" cy="2745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Best tiling configuration depends on</a:t>
              </a:r>
              <a:r>
                <a:rPr lang="en-IN" sz="1300" kern="1200" dirty="0"/>
                <a:t> the layer’s input dimensions.</a:t>
              </a:r>
            </a:p>
          </p:txBody>
        </p:sp>
      </p:grpSp>
    </p:spTree>
    <p:extLst>
      <p:ext uri="{BB962C8B-B14F-4D97-AF65-F5344CB8AC3E}">
        <p14:creationId xmlns:p14="http://schemas.microsoft.com/office/powerpoint/2010/main" val="354412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6"/>
        <p:cNvGrpSpPr/>
        <p:nvPr/>
      </p:nvGrpSpPr>
      <p:grpSpPr>
        <a:xfrm>
          <a:off x="0" y="0"/>
          <a:ext cx="0" cy="0"/>
          <a:chOff x="0" y="0"/>
          <a:chExt cx="0" cy="0"/>
        </a:xfrm>
      </p:grpSpPr>
      <p:sp>
        <p:nvSpPr>
          <p:cNvPr id="4647" name="Google Shape;4647;p122"/>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IN" dirty="0"/>
              <a:t>Introduction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05"/>
        <p:cNvGrpSpPr/>
        <p:nvPr/>
      </p:nvGrpSpPr>
      <p:grpSpPr>
        <a:xfrm>
          <a:off x="0" y="0"/>
          <a:ext cx="0" cy="0"/>
          <a:chOff x="0" y="0"/>
          <a:chExt cx="0" cy="0"/>
        </a:xfrm>
      </p:grpSpPr>
      <p:sp>
        <p:nvSpPr>
          <p:cNvPr id="5106" name="Google Shape;5106;p173"/>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Tiling - CNN</a:t>
            </a:r>
            <a:endParaRPr dirty="0"/>
          </a:p>
        </p:txBody>
      </p:sp>
      <p:sp>
        <p:nvSpPr>
          <p:cNvPr id="4" name="Subtitle 3">
            <a:extLst>
              <a:ext uri="{FF2B5EF4-FFF2-40B4-BE49-F238E27FC236}">
                <a16:creationId xmlns:a16="http://schemas.microsoft.com/office/drawing/2014/main" id="{586E1CFF-300B-1E00-A6E6-F11DE1A825AA}"/>
              </a:ext>
            </a:extLst>
          </p:cNvPr>
          <p:cNvSpPr>
            <a:spLocks noGrp="1"/>
          </p:cNvSpPr>
          <p:nvPr>
            <p:ph type="subTitle" idx="3"/>
          </p:nvPr>
        </p:nvSpPr>
        <p:spPr>
          <a:xfrm>
            <a:off x="424450" y="756623"/>
            <a:ext cx="8384700" cy="566309"/>
          </a:xfrm>
        </p:spPr>
        <p:txBody>
          <a:bodyPr/>
          <a:lstStyle/>
          <a:p>
            <a:r>
              <a:rPr lang="en-IN" sz="1600" b="0" i="0" dirty="0"/>
              <a:t>Case 1: Kernels with no. of input channels </a:t>
            </a:r>
            <a:r>
              <a:rPr lang="en-IN" b="0" dirty="0"/>
              <a:t>&gt; </a:t>
            </a:r>
            <a:r>
              <a:rPr lang="en-IN" sz="1600" b="0" i="0" dirty="0"/>
              <a:t>1 - </a:t>
            </a:r>
            <a:r>
              <a:rPr lang="en-IN" b="0" dirty="0"/>
              <a:t>Methodology</a:t>
            </a:r>
            <a:endParaRPr lang="en-IN" dirty="0"/>
          </a:p>
          <a:p>
            <a:endParaRPr lang="en-IN" dirty="0"/>
          </a:p>
        </p:txBody>
      </p:sp>
      <p:graphicFrame>
        <p:nvGraphicFramePr>
          <p:cNvPr id="2" name="Chart 1">
            <a:extLst>
              <a:ext uri="{FF2B5EF4-FFF2-40B4-BE49-F238E27FC236}">
                <a16:creationId xmlns:a16="http://schemas.microsoft.com/office/drawing/2014/main" id="{7DD5AB2C-D37B-7B0D-FB8E-DAAA7190A3D8}"/>
              </a:ext>
            </a:extLst>
          </p:cNvPr>
          <p:cNvGraphicFramePr>
            <a:graphicFrameLocks/>
          </p:cNvGraphicFramePr>
          <p:nvPr>
            <p:extLst>
              <p:ext uri="{D42A27DB-BD31-4B8C-83A1-F6EECF244321}">
                <p14:modId xmlns:p14="http://schemas.microsoft.com/office/powerpoint/2010/main" val="83131639"/>
              </p:ext>
            </p:extLst>
          </p:nvPr>
        </p:nvGraphicFramePr>
        <p:xfrm>
          <a:off x="5105231" y="2981106"/>
          <a:ext cx="3614319" cy="23036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438C0A4-426D-1B23-9FF4-9EA51F859F46}"/>
              </a:ext>
            </a:extLst>
          </p:cNvPr>
          <p:cNvGraphicFramePr>
            <a:graphicFrameLocks/>
          </p:cNvGraphicFramePr>
          <p:nvPr>
            <p:extLst>
              <p:ext uri="{D42A27DB-BD31-4B8C-83A1-F6EECF244321}">
                <p14:modId xmlns:p14="http://schemas.microsoft.com/office/powerpoint/2010/main" val="814777980"/>
              </p:ext>
            </p:extLst>
          </p:nvPr>
        </p:nvGraphicFramePr>
        <p:xfrm>
          <a:off x="4974107" y="995944"/>
          <a:ext cx="3745443" cy="22083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C162CCEE-AA38-537C-DF27-26F88D4F2327}"/>
              </a:ext>
            </a:extLst>
          </p:cNvPr>
          <p:cNvGraphicFramePr>
            <a:graphicFrameLocks/>
          </p:cNvGraphicFramePr>
          <p:nvPr>
            <p:extLst>
              <p:ext uri="{D42A27DB-BD31-4B8C-83A1-F6EECF244321}">
                <p14:modId xmlns:p14="http://schemas.microsoft.com/office/powerpoint/2010/main" val="1425256959"/>
              </p:ext>
            </p:extLst>
          </p:nvPr>
        </p:nvGraphicFramePr>
        <p:xfrm>
          <a:off x="555575" y="3046664"/>
          <a:ext cx="3705407" cy="22380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86F85136-809E-49E7-DB4E-6AB5737F5D36}"/>
              </a:ext>
            </a:extLst>
          </p:cNvPr>
          <p:cNvGraphicFramePr>
            <a:graphicFrameLocks/>
          </p:cNvGraphicFramePr>
          <p:nvPr>
            <p:extLst>
              <p:ext uri="{D42A27DB-BD31-4B8C-83A1-F6EECF244321}">
                <p14:modId xmlns:p14="http://schemas.microsoft.com/office/powerpoint/2010/main" val="1380221387"/>
              </p:ext>
            </p:extLst>
          </p:nvPr>
        </p:nvGraphicFramePr>
        <p:xfrm>
          <a:off x="759974" y="1074191"/>
          <a:ext cx="3501007" cy="211967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Diagram 4">
            <a:extLst>
              <a:ext uri="{FF2B5EF4-FFF2-40B4-BE49-F238E27FC236}">
                <a16:creationId xmlns:a16="http://schemas.microsoft.com/office/drawing/2014/main" id="{7CB37E72-57C9-3C38-47D8-62736C6C9F17}"/>
              </a:ext>
            </a:extLst>
          </p:cNvPr>
          <p:cNvGraphicFramePr/>
          <p:nvPr>
            <p:extLst>
              <p:ext uri="{D42A27DB-BD31-4B8C-83A1-F6EECF244321}">
                <p14:modId xmlns:p14="http://schemas.microsoft.com/office/powerpoint/2010/main" val="854295808"/>
              </p:ext>
            </p:extLst>
          </p:nvPr>
        </p:nvGraphicFramePr>
        <p:xfrm>
          <a:off x="2575299" y="2104512"/>
          <a:ext cx="3993401" cy="3077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7649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Tiling - 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pPr lvl="0"/>
            <a:r>
              <a:rPr lang="en-IN" sz="1600" b="0" i="0" dirty="0"/>
              <a:t>Case 2: Kernel </a:t>
            </a:r>
            <a:r>
              <a:rPr lang="en-IN" b="0" dirty="0"/>
              <a:t>tiling</a:t>
            </a:r>
            <a:endParaRPr lang="en-IN" dirty="0"/>
          </a:p>
        </p:txBody>
      </p:sp>
      <p:graphicFrame>
        <p:nvGraphicFramePr>
          <p:cNvPr id="7" name="Google Shape;5151;p179">
            <a:extLst>
              <a:ext uri="{FF2B5EF4-FFF2-40B4-BE49-F238E27FC236}">
                <a16:creationId xmlns:a16="http://schemas.microsoft.com/office/drawing/2014/main" id="{0E499B65-CE6F-B444-9F48-9864BF7BC285}"/>
              </a:ext>
            </a:extLst>
          </p:cNvPr>
          <p:cNvGraphicFramePr/>
          <p:nvPr>
            <p:extLst>
              <p:ext uri="{D42A27DB-BD31-4B8C-83A1-F6EECF244321}">
                <p14:modId xmlns:p14="http://schemas.microsoft.com/office/powerpoint/2010/main" val="2789206196"/>
              </p:ext>
            </p:extLst>
          </p:nvPr>
        </p:nvGraphicFramePr>
        <p:xfrm>
          <a:off x="279375" y="2224564"/>
          <a:ext cx="8529775" cy="126467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solidFill>
                            <a:schemeClr val="tx1"/>
                          </a:solidFill>
                        </a:rPr>
                        <a:t>1,8,8,1,3,3,4</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2,059,048,704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rgbClr val="000000"/>
                          </a:solidFill>
                          <a:effectLst/>
                          <a:latin typeface="Aptos Narrow" panose="020B0004020202020204" pitchFamily="34" charset="0"/>
                        </a:rPr>
                        <a:t>0.0156</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142,327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20.59049</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0.043505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2.788782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0.321212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4750">
                <a:tc>
                  <a:txBody>
                    <a:bodyPr/>
                    <a:lstStyle/>
                    <a:p>
                      <a:pPr marL="0" lvl="0" indent="0" algn="ctr" rtl="0">
                        <a:spcBef>
                          <a:spcPts val="0"/>
                        </a:spcBef>
                        <a:spcAft>
                          <a:spcPts val="0"/>
                        </a:spcAft>
                        <a:buNone/>
                      </a:pPr>
                      <a:r>
                        <a:rPr lang="en-US" sz="1000" dirty="0">
                          <a:solidFill>
                            <a:schemeClr val="tx1"/>
                          </a:solidFill>
                        </a:rPr>
                        <a:t>1,8,8,1,3,3,8</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1,975,428,864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rgbClr val="000000"/>
                          </a:solidFill>
                          <a:effectLst/>
                          <a:latin typeface="Aptos Narrow" panose="020B0004020202020204" pitchFamily="34" charset="0"/>
                        </a:rPr>
                        <a:t>0.015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132,551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19.75429</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0.045347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3.023133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0.296314</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724524081"/>
                  </a:ext>
                </a:extLst>
              </a:tr>
              <a:tr h="244750">
                <a:tc>
                  <a:txBody>
                    <a:bodyPr/>
                    <a:lstStyle/>
                    <a:p>
                      <a:pPr marL="0" lvl="0" indent="0" algn="ctr" rtl="0">
                        <a:spcBef>
                          <a:spcPts val="0"/>
                        </a:spcBef>
                        <a:spcAft>
                          <a:spcPts val="0"/>
                        </a:spcAft>
                        <a:buNone/>
                      </a:pPr>
                      <a:r>
                        <a:rPr lang="en-US" sz="1000" dirty="0">
                          <a:solidFill>
                            <a:schemeClr val="tx1"/>
                          </a:solidFill>
                        </a:rPr>
                        <a:t>1,8,8,1,3,3,16</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1,933,594,368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rgbClr val="000000"/>
                          </a:solidFill>
                          <a:effectLst/>
                          <a:latin typeface="Aptos Narrow" panose="020B0004020202020204" pitchFamily="34" charset="0"/>
                        </a:rPr>
                        <a:t>0.0162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144,709</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19.33594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0.046328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2.859753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0.313242</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473704101"/>
                  </a:ext>
                </a:extLst>
              </a:tr>
              <a:tr h="244750">
                <a:tc>
                  <a:txBody>
                    <a:bodyPr/>
                    <a:lstStyle/>
                    <a:p>
                      <a:pPr marL="0" lvl="0" indent="0" algn="ctr" rtl="0">
                        <a:spcBef>
                          <a:spcPts val="0"/>
                        </a:spcBef>
                        <a:spcAft>
                          <a:spcPts val="0"/>
                        </a:spcAft>
                        <a:buNone/>
                      </a:pPr>
                      <a:r>
                        <a:rPr lang="en-US" sz="1000" dirty="0">
                          <a:solidFill>
                            <a:schemeClr val="tx1"/>
                          </a:solidFill>
                        </a:rPr>
                        <a:t>1,8,8,1,3,3,32</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2,360,451,840</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rgbClr val="000000"/>
                          </a:solidFill>
                          <a:effectLst/>
                          <a:latin typeface="Aptos Narrow" panose="020B0004020202020204" pitchFamily="34" charset="0"/>
                        </a:rPr>
                        <a:t>0.0153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134,921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23.60452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0.03795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2.480392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0.361149</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9171367"/>
                  </a:ext>
                </a:extLst>
              </a:tr>
            </a:tbl>
          </a:graphicData>
        </a:graphic>
      </p:graphicFrame>
      <p:sp>
        <p:nvSpPr>
          <p:cNvPr id="8" name="Google Shape;5153;p179">
            <a:extLst>
              <a:ext uri="{FF2B5EF4-FFF2-40B4-BE49-F238E27FC236}">
                <a16:creationId xmlns:a16="http://schemas.microsoft.com/office/drawing/2014/main" id="{3EDF2321-B1D0-ABE7-1B3C-D37542A480EB}"/>
              </a:ext>
            </a:extLst>
          </p:cNvPr>
          <p:cNvSpPr txBox="1"/>
          <p:nvPr/>
        </p:nvSpPr>
        <p:spPr>
          <a:xfrm>
            <a:off x="197599" y="1876491"/>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Kernel tiled to size 3</a:t>
            </a:r>
            <a:r>
              <a:rPr lang="en" dirty="0">
                <a:solidFill>
                  <a:schemeClr val="dk1"/>
                </a:solidFill>
              </a:rPr>
              <a:t>:</a:t>
            </a:r>
            <a:endParaRPr dirty="0">
              <a:solidFill>
                <a:schemeClr val="dk1"/>
              </a:solidFill>
            </a:endParaRPr>
          </a:p>
        </p:txBody>
      </p:sp>
      <p:graphicFrame>
        <p:nvGraphicFramePr>
          <p:cNvPr id="10" name="Google Shape;5151;p179">
            <a:extLst>
              <a:ext uri="{FF2B5EF4-FFF2-40B4-BE49-F238E27FC236}">
                <a16:creationId xmlns:a16="http://schemas.microsoft.com/office/drawing/2014/main" id="{DB43CF88-2F7E-E130-EFAE-2CE7E3FBA21A}"/>
              </a:ext>
            </a:extLst>
          </p:cNvPr>
          <p:cNvGraphicFramePr/>
          <p:nvPr>
            <p:extLst>
              <p:ext uri="{D42A27DB-BD31-4B8C-83A1-F6EECF244321}">
                <p14:modId xmlns:p14="http://schemas.microsoft.com/office/powerpoint/2010/main" val="2486247657"/>
              </p:ext>
            </p:extLst>
          </p:nvPr>
        </p:nvGraphicFramePr>
        <p:xfrm>
          <a:off x="279374" y="3878825"/>
          <a:ext cx="8529775" cy="126467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solidFill>
                            <a:schemeClr val="tx1"/>
                          </a:solidFill>
                        </a:rPr>
                        <a:t>1,8,8,1,5,5,4</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1,911,125,760</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rgbClr val="000000"/>
                          </a:solidFill>
                          <a:effectLst/>
                          <a:latin typeface="Aptos Narrow" panose="020B0004020202020204" pitchFamily="34" charset="0"/>
                        </a:rPr>
                        <a:t>0.0169</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154,230</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19.11126</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0.046873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2.77355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0.32298</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44750">
                <a:tc>
                  <a:txBody>
                    <a:bodyPr/>
                    <a:lstStyle/>
                    <a:p>
                      <a:pPr marL="0" lvl="0" indent="0" algn="ctr" rtl="0">
                        <a:spcBef>
                          <a:spcPts val="0"/>
                        </a:spcBef>
                        <a:spcAft>
                          <a:spcPts val="0"/>
                        </a:spcAft>
                        <a:buNone/>
                      </a:pPr>
                      <a:r>
                        <a:rPr lang="en-US" sz="1000" dirty="0">
                          <a:solidFill>
                            <a:schemeClr val="tx1"/>
                          </a:solidFill>
                        </a:rPr>
                        <a:t>1,8,8,1,5,5,8</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1,912,603,392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rgbClr val="000000"/>
                          </a:solidFill>
                          <a:effectLst/>
                          <a:latin typeface="Aptos Narrow" panose="020B0004020202020204" pitchFamily="34" charset="0"/>
                        </a:rPr>
                        <a:t>0.0145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129,005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19.12603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0.046836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3.230069</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0.277327</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724524081"/>
                  </a:ext>
                </a:extLst>
              </a:tr>
              <a:tr h="244750">
                <a:tc>
                  <a:txBody>
                    <a:bodyPr/>
                    <a:lstStyle/>
                    <a:p>
                      <a:pPr marL="0" lvl="0" indent="0" algn="ctr" rtl="0">
                        <a:spcBef>
                          <a:spcPts val="0"/>
                        </a:spcBef>
                        <a:spcAft>
                          <a:spcPts val="0"/>
                        </a:spcAft>
                        <a:buNone/>
                      </a:pPr>
                      <a:r>
                        <a:rPr lang="en-US" sz="1000" dirty="0">
                          <a:solidFill>
                            <a:schemeClr val="tx1"/>
                          </a:solidFill>
                        </a:rPr>
                        <a:t>1,8,8,1,5,5,16</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1,902,144,768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rgbClr val="000000"/>
                          </a:solidFill>
                          <a:effectLst/>
                          <a:latin typeface="Aptos Narrow" panose="020B0004020202020204" pitchFamily="34" charset="0"/>
                        </a:rPr>
                        <a:t>0.0156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137,951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19.02145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0.047094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3.018846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0.296735</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473704101"/>
                  </a:ext>
                </a:extLst>
              </a:tr>
              <a:tr h="244750">
                <a:tc>
                  <a:txBody>
                    <a:bodyPr/>
                    <a:lstStyle/>
                    <a:p>
                      <a:pPr marL="0" lvl="0" indent="0" algn="ctr" rtl="0">
                        <a:spcBef>
                          <a:spcPts val="0"/>
                        </a:spcBef>
                        <a:spcAft>
                          <a:spcPts val="0"/>
                        </a:spcAft>
                        <a:buNone/>
                      </a:pPr>
                      <a:r>
                        <a:rPr lang="en-US" sz="1000" dirty="0">
                          <a:solidFill>
                            <a:schemeClr val="tx1"/>
                          </a:solidFill>
                        </a:rPr>
                        <a:t>1,8,8,1,5,5,32</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chemeClr val="bg1"/>
                          </a:solidFill>
                          <a:effectLst/>
                          <a:latin typeface="Aptos Narrow" panose="020B0004020202020204" pitchFamily="34" charset="0"/>
                        </a:rPr>
                        <a:t>2,347,600,128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a:solidFill>
                            <a:srgbClr val="000000"/>
                          </a:solidFill>
                          <a:effectLst/>
                          <a:latin typeface="Aptos Narrow" panose="020B0004020202020204" pitchFamily="34" charset="0"/>
                        </a:rPr>
                        <a:t>0.0144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127,741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23.476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0.038158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2.649861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0.338054</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9171367"/>
                  </a:ext>
                </a:extLst>
              </a:tr>
            </a:tbl>
          </a:graphicData>
        </a:graphic>
      </p:graphicFrame>
      <p:sp>
        <p:nvSpPr>
          <p:cNvPr id="3" name="Google Shape;5153;p179">
            <a:extLst>
              <a:ext uri="{FF2B5EF4-FFF2-40B4-BE49-F238E27FC236}">
                <a16:creationId xmlns:a16="http://schemas.microsoft.com/office/drawing/2014/main" id="{8D786269-93B6-4FE5-9432-56452ADC2A99}"/>
              </a:ext>
            </a:extLst>
          </p:cNvPr>
          <p:cNvSpPr txBox="1"/>
          <p:nvPr/>
        </p:nvSpPr>
        <p:spPr>
          <a:xfrm>
            <a:off x="197599" y="3489239"/>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No kernel tiling</a:t>
            </a:r>
            <a:r>
              <a:rPr lang="en" dirty="0">
                <a:solidFill>
                  <a:schemeClr val="dk1"/>
                </a:solidFill>
              </a:rPr>
              <a:t>:</a:t>
            </a:r>
            <a:endParaRPr dirty="0">
              <a:solidFill>
                <a:schemeClr val="dk1"/>
              </a:solidFill>
            </a:endParaRPr>
          </a:p>
        </p:txBody>
      </p:sp>
      <p:graphicFrame>
        <p:nvGraphicFramePr>
          <p:cNvPr id="6" name="Diagram 5">
            <a:extLst>
              <a:ext uri="{FF2B5EF4-FFF2-40B4-BE49-F238E27FC236}">
                <a16:creationId xmlns:a16="http://schemas.microsoft.com/office/drawing/2014/main" id="{49ACBCF0-BCD4-1C81-521C-07D51B7A1B47}"/>
              </a:ext>
            </a:extLst>
          </p:cNvPr>
          <p:cNvGraphicFramePr/>
          <p:nvPr>
            <p:extLst>
              <p:ext uri="{D42A27DB-BD31-4B8C-83A1-F6EECF244321}">
                <p14:modId xmlns:p14="http://schemas.microsoft.com/office/powerpoint/2010/main" val="3764667622"/>
              </p:ext>
            </p:extLst>
          </p:nvPr>
        </p:nvGraphicFramePr>
        <p:xfrm>
          <a:off x="2880481" y="2515829"/>
          <a:ext cx="3589989" cy="734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Table 1">
            <a:extLst>
              <a:ext uri="{FF2B5EF4-FFF2-40B4-BE49-F238E27FC236}">
                <a16:creationId xmlns:a16="http://schemas.microsoft.com/office/drawing/2014/main" id="{A6C8D631-4296-EC12-FF17-AFB729ACCF82}"/>
              </a:ext>
            </a:extLst>
          </p:cNvPr>
          <p:cNvGraphicFramePr>
            <a:graphicFrameLocks noGrp="1"/>
          </p:cNvGraphicFramePr>
          <p:nvPr>
            <p:extLst>
              <p:ext uri="{D42A27DB-BD31-4B8C-83A1-F6EECF244321}">
                <p14:modId xmlns:p14="http://schemas.microsoft.com/office/powerpoint/2010/main" val="2356106049"/>
              </p:ext>
            </p:extLst>
          </p:nvPr>
        </p:nvGraphicFramePr>
        <p:xfrm>
          <a:off x="3490199" y="875144"/>
          <a:ext cx="5341826" cy="975360"/>
        </p:xfrm>
        <a:graphic>
          <a:graphicData uri="http://schemas.openxmlformats.org/drawingml/2006/table">
            <a:tbl>
              <a:tblPr firstRow="1" bandRow="1">
                <a:tableStyleId>{288A5F20-7F93-40CB-B5C7-FE14FEC1B65C}</a:tableStyleId>
              </a:tblPr>
              <a:tblGrid>
                <a:gridCol w="883017">
                  <a:extLst>
                    <a:ext uri="{9D8B030D-6E8A-4147-A177-3AD203B41FA5}">
                      <a16:colId xmlns:a16="http://schemas.microsoft.com/office/drawing/2014/main" val="3586219349"/>
                    </a:ext>
                  </a:extLst>
                </a:gridCol>
                <a:gridCol w="376310">
                  <a:extLst>
                    <a:ext uri="{9D8B030D-6E8A-4147-A177-3AD203B41FA5}">
                      <a16:colId xmlns:a16="http://schemas.microsoft.com/office/drawing/2014/main" val="1032666484"/>
                    </a:ext>
                  </a:extLst>
                </a:gridCol>
                <a:gridCol w="515451">
                  <a:extLst>
                    <a:ext uri="{9D8B030D-6E8A-4147-A177-3AD203B41FA5}">
                      <a16:colId xmlns:a16="http://schemas.microsoft.com/office/drawing/2014/main" val="2759587817"/>
                    </a:ext>
                  </a:extLst>
                </a:gridCol>
                <a:gridCol w="489967">
                  <a:extLst>
                    <a:ext uri="{9D8B030D-6E8A-4147-A177-3AD203B41FA5}">
                      <a16:colId xmlns:a16="http://schemas.microsoft.com/office/drawing/2014/main" val="1041103761"/>
                    </a:ext>
                  </a:extLst>
                </a:gridCol>
                <a:gridCol w="303559">
                  <a:extLst>
                    <a:ext uri="{9D8B030D-6E8A-4147-A177-3AD203B41FA5}">
                      <a16:colId xmlns:a16="http://schemas.microsoft.com/office/drawing/2014/main" val="160981416"/>
                    </a:ext>
                  </a:extLst>
                </a:gridCol>
                <a:gridCol w="408878">
                  <a:extLst>
                    <a:ext uri="{9D8B030D-6E8A-4147-A177-3AD203B41FA5}">
                      <a16:colId xmlns:a16="http://schemas.microsoft.com/office/drawing/2014/main" val="184087074"/>
                    </a:ext>
                  </a:extLst>
                </a:gridCol>
                <a:gridCol w="460917">
                  <a:extLst>
                    <a:ext uri="{9D8B030D-6E8A-4147-A177-3AD203B41FA5}">
                      <a16:colId xmlns:a16="http://schemas.microsoft.com/office/drawing/2014/main" val="2033664603"/>
                    </a:ext>
                  </a:extLst>
                </a:gridCol>
                <a:gridCol w="484935">
                  <a:extLst>
                    <a:ext uri="{9D8B030D-6E8A-4147-A177-3AD203B41FA5}">
                      <a16:colId xmlns:a16="http://schemas.microsoft.com/office/drawing/2014/main" val="694609750"/>
                    </a:ext>
                  </a:extLst>
                </a:gridCol>
                <a:gridCol w="416288">
                  <a:extLst>
                    <a:ext uri="{9D8B030D-6E8A-4147-A177-3AD203B41FA5}">
                      <a16:colId xmlns:a16="http://schemas.microsoft.com/office/drawing/2014/main" val="496465018"/>
                    </a:ext>
                  </a:extLst>
                </a:gridCol>
                <a:gridCol w="501252">
                  <a:extLst>
                    <a:ext uri="{9D8B030D-6E8A-4147-A177-3AD203B41FA5}">
                      <a16:colId xmlns:a16="http://schemas.microsoft.com/office/drawing/2014/main" val="2047835194"/>
                    </a:ext>
                  </a:extLst>
                </a:gridCol>
                <a:gridCol w="501252">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4">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F</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F</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US" sz="1000" dirty="0"/>
                        <a:t>3</a:t>
                      </a:r>
                      <a:r>
                        <a:rPr lang="en-IN" sz="1000" dirty="0"/>
                        <a:t>1</a:t>
                      </a:r>
                    </a:p>
                  </a:txBody>
                  <a:tcPr anchor="ctr"/>
                </a:tc>
                <a:tc>
                  <a:txBody>
                    <a:bodyPr/>
                    <a:lstStyle/>
                    <a:p>
                      <a:pPr algn="ctr"/>
                      <a:r>
                        <a:rPr lang="en-US" sz="1000" dirty="0"/>
                        <a:t>3</a:t>
                      </a:r>
                      <a:r>
                        <a:rPr lang="en-IN" sz="1000" dirty="0"/>
                        <a:t>1</a:t>
                      </a:r>
                    </a:p>
                  </a:txBody>
                  <a:tcPr anchor="ctr"/>
                </a:tc>
                <a:tc>
                  <a:txBody>
                    <a:bodyPr/>
                    <a:lstStyle/>
                    <a:p>
                      <a:pPr algn="ctr"/>
                      <a:r>
                        <a:rPr lang="en-US" sz="1000" dirty="0"/>
                        <a:t>9</a:t>
                      </a:r>
                      <a:r>
                        <a:rPr lang="en-IN" sz="1000" dirty="0"/>
                        <a:t>6</a:t>
                      </a:r>
                    </a:p>
                  </a:txBody>
                  <a:tcPr anchor="ctr"/>
                </a:tc>
                <a:tc>
                  <a:txBody>
                    <a:bodyPr/>
                    <a:lstStyle/>
                    <a:p>
                      <a:pPr algn="ctr"/>
                      <a:r>
                        <a:rPr lang="en-US" sz="1000" dirty="0"/>
                        <a:t>5</a:t>
                      </a:r>
                      <a:endParaRPr lang="en-IN" sz="1000" dirty="0"/>
                    </a:p>
                  </a:txBody>
                  <a:tcPr anchor="ctr"/>
                </a:tc>
                <a:tc>
                  <a:txBody>
                    <a:bodyPr/>
                    <a:lstStyle/>
                    <a:p>
                      <a:pPr algn="ctr"/>
                      <a:r>
                        <a:rPr lang="en-US" sz="1000" dirty="0"/>
                        <a:t>5</a:t>
                      </a:r>
                      <a:endParaRPr lang="en-IN" sz="1000" dirty="0"/>
                    </a:p>
                  </a:txBody>
                  <a:tcPr anchor="ctr"/>
                </a:tc>
                <a:tc>
                  <a:txBody>
                    <a:bodyPr/>
                    <a:lstStyle/>
                    <a:p>
                      <a:pPr algn="ctr"/>
                      <a:r>
                        <a:rPr lang="en-US" sz="1000" dirty="0"/>
                        <a:t>9</a:t>
                      </a:r>
                      <a:r>
                        <a:rPr lang="en-IN" sz="1000" dirty="0"/>
                        <a:t>6</a:t>
                      </a:r>
                    </a:p>
                  </a:txBody>
                  <a:tcPr anchor="ctr"/>
                </a:tc>
                <a:tc>
                  <a:txBody>
                    <a:bodyPr/>
                    <a:lstStyle/>
                    <a:p>
                      <a:pPr algn="ctr"/>
                      <a:r>
                        <a:rPr lang="en-IN" sz="1000" dirty="0"/>
                        <a:t>256</a:t>
                      </a:r>
                    </a:p>
                  </a:txBody>
                  <a:tcPr anchor="ctr"/>
                </a:tc>
                <a:tc>
                  <a:txBody>
                    <a:bodyPr/>
                    <a:lstStyle/>
                    <a:p>
                      <a:pPr algn="ctr"/>
                      <a:r>
                        <a:rPr lang="en-US" sz="1000" dirty="0"/>
                        <a:t>2</a:t>
                      </a:r>
                      <a:r>
                        <a:rPr lang="en-IN" sz="1000" dirty="0"/>
                        <a:t>7</a:t>
                      </a:r>
                    </a:p>
                  </a:txBody>
                  <a:tcPr anchor="ctr"/>
                </a:tc>
                <a:tc>
                  <a:txBody>
                    <a:bodyPr/>
                    <a:lstStyle/>
                    <a:p>
                      <a:pPr algn="ctr"/>
                      <a:r>
                        <a:rPr lang="en-IN" sz="1000" dirty="0"/>
                        <a:t>27</a:t>
                      </a:r>
                    </a:p>
                  </a:txBody>
                  <a:tcPr anchor="ctr"/>
                </a:tc>
                <a:tc>
                  <a:txBody>
                    <a:bodyPr/>
                    <a:lstStyle/>
                    <a:p>
                      <a:pPr algn="ctr"/>
                      <a:r>
                        <a:rPr lang="en-IN" sz="1000" dirty="0"/>
                        <a:t>256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US" sz="1000" dirty="0"/>
                        <a:t>3</a:t>
                      </a:r>
                      <a:r>
                        <a:rPr lang="en-IN" sz="1000" dirty="0"/>
                        <a:t>1</a:t>
                      </a:r>
                    </a:p>
                  </a:txBody>
                  <a:tcPr anchor="ctr"/>
                </a:tc>
                <a:tc>
                  <a:txBody>
                    <a:bodyPr/>
                    <a:lstStyle/>
                    <a:p>
                      <a:pPr algn="ctr"/>
                      <a:r>
                        <a:rPr lang="en-US" sz="1000" dirty="0"/>
                        <a:t>3</a:t>
                      </a:r>
                      <a:r>
                        <a:rPr lang="en-IN" sz="1000" dirty="0"/>
                        <a:t>1</a:t>
                      </a:r>
                    </a:p>
                  </a:txBody>
                  <a:tcPr anchor="ctr"/>
                </a:tc>
                <a:tc>
                  <a:txBody>
                    <a:bodyPr/>
                    <a:lstStyle/>
                    <a:p>
                      <a:pPr algn="ctr"/>
                      <a:r>
                        <a:rPr lang="en-US" sz="1000" dirty="0">
                          <a:solidFill>
                            <a:schemeClr val="bg1"/>
                          </a:solidFill>
                        </a:rPr>
                        <a:t>3</a:t>
                      </a:r>
                      <a:r>
                        <a:rPr lang="en-IN" sz="1000" dirty="0">
                          <a:solidFill>
                            <a:schemeClr val="bg1"/>
                          </a:solidFill>
                        </a:rPr>
                        <a:t>2</a:t>
                      </a:r>
                    </a:p>
                  </a:txBody>
                  <a:tcPr anchor="ctr">
                    <a:solidFill>
                      <a:schemeClr val="accent2"/>
                    </a:solidFill>
                  </a:tcPr>
                </a:tc>
                <a:tc>
                  <a:txBody>
                    <a:bodyPr/>
                    <a:lstStyle/>
                    <a:p>
                      <a:pPr algn="ctr"/>
                      <a:r>
                        <a:rPr lang="en-US" sz="1000" dirty="0"/>
                        <a:t>5</a:t>
                      </a:r>
                      <a:endParaRPr lang="en-IN" sz="1000" dirty="0"/>
                    </a:p>
                  </a:txBody>
                  <a:tcPr anchor="ctr"/>
                </a:tc>
                <a:tc>
                  <a:txBody>
                    <a:bodyPr/>
                    <a:lstStyle/>
                    <a:p>
                      <a:pPr algn="ctr"/>
                      <a:r>
                        <a:rPr lang="en-US" sz="1000" dirty="0"/>
                        <a:t>5</a:t>
                      </a:r>
                      <a:endParaRPr lang="en-IN" sz="1000" dirty="0"/>
                    </a:p>
                  </a:txBody>
                  <a:tcPr anchor="ctr"/>
                </a:tc>
                <a:tc>
                  <a:txBody>
                    <a:bodyPr/>
                    <a:lstStyle/>
                    <a:p>
                      <a:pPr algn="ctr"/>
                      <a:r>
                        <a:rPr lang="en-US" sz="1000" dirty="0">
                          <a:solidFill>
                            <a:schemeClr val="bg1"/>
                          </a:solidFill>
                        </a:rPr>
                        <a:t>32</a:t>
                      </a:r>
                      <a:endParaRPr lang="en-IN" sz="1000" dirty="0">
                        <a:solidFill>
                          <a:schemeClr val="bg1"/>
                        </a:solidFill>
                      </a:endParaRPr>
                    </a:p>
                  </a:txBody>
                  <a:tcPr anchor="ctr">
                    <a:solidFill>
                      <a:schemeClr val="accent2"/>
                    </a:solidFill>
                  </a:tcP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t>27</a:t>
                      </a:r>
                    </a:p>
                  </a:txBody>
                  <a:tcPr anchor="ctr"/>
                </a:tc>
                <a:tc>
                  <a:txBody>
                    <a:bodyPr/>
                    <a:lstStyle/>
                    <a:p>
                      <a:pPr algn="ctr"/>
                      <a:r>
                        <a:rPr lang="en-IN" sz="1000" dirty="0"/>
                        <a:t>27</a:t>
                      </a:r>
                    </a:p>
                  </a:txBody>
                  <a:tcPr anchor="ctr"/>
                </a:tc>
                <a:tc>
                  <a:txBody>
                    <a:bodyPr/>
                    <a:lstStyle/>
                    <a:p>
                      <a:pPr algn="ctr"/>
                      <a:r>
                        <a:rPr lang="en-IN" sz="1000" dirty="0">
                          <a:solidFill>
                            <a:schemeClr val="bg1"/>
                          </a:solidFill>
                        </a:rPr>
                        <a:t>1</a:t>
                      </a:r>
                    </a:p>
                  </a:txBody>
                  <a:tcPr anchor="ctr">
                    <a:solidFill>
                      <a:schemeClr val="accent2"/>
                    </a:solidFill>
                  </a:tcPr>
                </a:tc>
                <a:extLst>
                  <a:ext uri="{0D108BD9-81ED-4DB2-BD59-A6C34878D82A}">
                    <a16:rowId xmlns:a16="http://schemas.microsoft.com/office/drawing/2014/main" val="2069867181"/>
                  </a:ext>
                </a:extLst>
              </a:tr>
            </a:tbl>
          </a:graphicData>
        </a:graphic>
      </p:graphicFrame>
      <p:sp>
        <p:nvSpPr>
          <p:cNvPr id="4" name="TextBox 3">
            <a:extLst>
              <a:ext uri="{FF2B5EF4-FFF2-40B4-BE49-F238E27FC236}">
                <a16:creationId xmlns:a16="http://schemas.microsoft.com/office/drawing/2014/main" id="{11C8EE3E-8640-77B0-2CDE-3FD3911556CB}"/>
              </a:ext>
            </a:extLst>
          </p:cNvPr>
          <p:cNvSpPr txBox="1"/>
          <p:nvPr/>
        </p:nvSpPr>
        <p:spPr>
          <a:xfrm>
            <a:off x="1364762" y="1205142"/>
            <a:ext cx="2026517" cy="307777"/>
          </a:xfrm>
          <a:prstGeom prst="rect">
            <a:avLst/>
          </a:prstGeom>
          <a:noFill/>
        </p:spPr>
        <p:txBody>
          <a:bodyPr wrap="none" rtlCol="0">
            <a:spAutoFit/>
          </a:bodyPr>
          <a:lstStyle/>
          <a:p>
            <a:r>
              <a:rPr lang="en-IN" b="1" dirty="0"/>
              <a:t>AlexNet CNN Layer 2:</a:t>
            </a:r>
          </a:p>
        </p:txBody>
      </p:sp>
    </p:spTree>
    <p:extLst>
      <p:ext uri="{BB962C8B-B14F-4D97-AF65-F5344CB8AC3E}">
        <p14:creationId xmlns:p14="http://schemas.microsoft.com/office/powerpoint/2010/main" val="67753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sp>
        <p:nvSpPr>
          <p:cNvPr id="5070" name="Google Shape;5070;p16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Tiling – FC layer</a:t>
            </a:r>
            <a:endParaRPr dirty="0"/>
          </a:p>
        </p:txBody>
      </p:sp>
      <p:sp>
        <p:nvSpPr>
          <p:cNvPr id="8" name="Subtitle 7">
            <a:extLst>
              <a:ext uri="{FF2B5EF4-FFF2-40B4-BE49-F238E27FC236}">
                <a16:creationId xmlns:a16="http://schemas.microsoft.com/office/drawing/2014/main" id="{9BE37B0D-A8E9-71B5-77F2-FC5BA122F19C}"/>
              </a:ext>
            </a:extLst>
          </p:cNvPr>
          <p:cNvSpPr>
            <a:spLocks noGrp="1"/>
          </p:cNvSpPr>
          <p:nvPr>
            <p:ph type="subTitle" idx="2"/>
          </p:nvPr>
        </p:nvSpPr>
        <p:spPr>
          <a:xfrm>
            <a:off x="424450" y="756623"/>
            <a:ext cx="8384700" cy="283154"/>
          </a:xfrm>
        </p:spPr>
        <p:txBody>
          <a:bodyPr/>
          <a:lstStyle/>
          <a:p>
            <a:r>
              <a:rPr lang="en-IN" dirty="0"/>
              <a:t>Results</a:t>
            </a:r>
          </a:p>
        </p:txBody>
      </p:sp>
      <p:sp>
        <p:nvSpPr>
          <p:cNvPr id="2" name="TextBox 1">
            <a:extLst>
              <a:ext uri="{FF2B5EF4-FFF2-40B4-BE49-F238E27FC236}">
                <a16:creationId xmlns:a16="http://schemas.microsoft.com/office/drawing/2014/main" id="{4CEF52D5-CC37-C0A6-3EA9-205FAC0C8747}"/>
              </a:ext>
            </a:extLst>
          </p:cNvPr>
          <p:cNvSpPr txBox="1"/>
          <p:nvPr/>
        </p:nvSpPr>
        <p:spPr>
          <a:xfrm>
            <a:off x="941016" y="1231991"/>
            <a:ext cx="3483646" cy="307777"/>
          </a:xfrm>
          <a:prstGeom prst="rect">
            <a:avLst/>
          </a:prstGeom>
          <a:noFill/>
        </p:spPr>
        <p:txBody>
          <a:bodyPr wrap="none" rtlCol="0">
            <a:spAutoFit/>
          </a:bodyPr>
          <a:lstStyle/>
          <a:p>
            <a:r>
              <a:rPr lang="en-IN" b="1" dirty="0"/>
              <a:t>AlexNet Fully Connected  (FC) Layer 3:</a:t>
            </a:r>
          </a:p>
        </p:txBody>
      </p:sp>
      <p:graphicFrame>
        <p:nvGraphicFramePr>
          <p:cNvPr id="6" name="Table 5">
            <a:extLst>
              <a:ext uri="{FF2B5EF4-FFF2-40B4-BE49-F238E27FC236}">
                <a16:creationId xmlns:a16="http://schemas.microsoft.com/office/drawing/2014/main" id="{C2753443-B7FC-68D1-9A16-E7E23E7D569A}"/>
              </a:ext>
            </a:extLst>
          </p:cNvPr>
          <p:cNvGraphicFramePr>
            <a:graphicFrameLocks noGrp="1"/>
          </p:cNvGraphicFramePr>
          <p:nvPr>
            <p:extLst>
              <p:ext uri="{D42A27DB-BD31-4B8C-83A1-F6EECF244321}">
                <p14:modId xmlns:p14="http://schemas.microsoft.com/office/powerpoint/2010/main" val="3652424513"/>
              </p:ext>
            </p:extLst>
          </p:nvPr>
        </p:nvGraphicFramePr>
        <p:xfrm>
          <a:off x="4572000" y="898200"/>
          <a:ext cx="3992138" cy="975360"/>
        </p:xfrm>
        <a:graphic>
          <a:graphicData uri="http://schemas.openxmlformats.org/drawingml/2006/table">
            <a:tbl>
              <a:tblPr firstRow="1" bandRow="1">
                <a:tableStyleId>{288A5F20-7F93-40CB-B5C7-FE14FEC1B65C}</a:tableStyleId>
              </a:tblPr>
              <a:tblGrid>
                <a:gridCol w="957352">
                  <a:extLst>
                    <a:ext uri="{9D8B030D-6E8A-4147-A177-3AD203B41FA5}">
                      <a16:colId xmlns:a16="http://schemas.microsoft.com/office/drawing/2014/main" val="3586219349"/>
                    </a:ext>
                  </a:extLst>
                </a:gridCol>
                <a:gridCol w="530810">
                  <a:extLst>
                    <a:ext uri="{9D8B030D-6E8A-4147-A177-3AD203B41FA5}">
                      <a16:colId xmlns:a16="http://schemas.microsoft.com/office/drawing/2014/main" val="1032666484"/>
                    </a:ext>
                  </a:extLst>
                </a:gridCol>
                <a:gridCol w="502374">
                  <a:extLst>
                    <a:ext uri="{9D8B030D-6E8A-4147-A177-3AD203B41FA5}">
                      <a16:colId xmlns:a16="http://schemas.microsoft.com/office/drawing/2014/main" val="2759587817"/>
                    </a:ext>
                  </a:extLst>
                </a:gridCol>
                <a:gridCol w="492896">
                  <a:extLst>
                    <a:ext uri="{9D8B030D-6E8A-4147-A177-3AD203B41FA5}">
                      <a16:colId xmlns:a16="http://schemas.microsoft.com/office/drawing/2014/main" val="160981416"/>
                    </a:ext>
                  </a:extLst>
                </a:gridCol>
                <a:gridCol w="475359">
                  <a:extLst>
                    <a:ext uri="{9D8B030D-6E8A-4147-A177-3AD203B41FA5}">
                      <a16:colId xmlns:a16="http://schemas.microsoft.com/office/drawing/2014/main" val="184087074"/>
                    </a:ext>
                  </a:extLst>
                </a:gridCol>
                <a:gridCol w="489897">
                  <a:extLst>
                    <a:ext uri="{9D8B030D-6E8A-4147-A177-3AD203B41FA5}">
                      <a16:colId xmlns:a16="http://schemas.microsoft.com/office/drawing/2014/main" val="496465018"/>
                    </a:ext>
                  </a:extLst>
                </a:gridCol>
                <a:gridCol w="543450">
                  <a:extLst>
                    <a:ext uri="{9D8B030D-6E8A-4147-A177-3AD203B41FA5}">
                      <a16:colId xmlns:a16="http://schemas.microsoft.com/office/drawing/2014/main" val="2047835194"/>
                    </a:ext>
                  </a:extLst>
                </a:gridCol>
              </a:tblGrid>
              <a:tr h="0">
                <a:tc rowSpan="2">
                  <a:txBody>
                    <a:bodyPr/>
                    <a:lstStyle/>
                    <a:p>
                      <a:pPr algn="ctr"/>
                      <a:r>
                        <a:rPr lang="en-IN" sz="1000" b="1" dirty="0"/>
                        <a:t>Layer info</a:t>
                      </a:r>
                    </a:p>
                  </a:txBody>
                  <a:tcPr anchor="ctr">
                    <a:solidFill>
                      <a:schemeClr val="tx2"/>
                    </a:solidFill>
                  </a:tcPr>
                </a:tc>
                <a:tc gridSpan="2">
                  <a:txBody>
                    <a:bodyPr/>
                    <a:lstStyle/>
                    <a:p>
                      <a:pPr algn="ctr"/>
                      <a:r>
                        <a:rPr lang="en-IN" sz="1000" b="1" dirty="0"/>
                        <a:t>Input</a:t>
                      </a:r>
                    </a:p>
                  </a:txBody>
                  <a:tcPr anchor="ctr">
                    <a:solidFill>
                      <a:schemeClr val="tx2"/>
                    </a:solidFill>
                  </a:tcPr>
                </a:tc>
                <a:tc hMerge="1">
                  <a:txBody>
                    <a:bodyPr/>
                    <a:lstStyle/>
                    <a:p>
                      <a:endParaRPr lang="en-IN" sz="1000"/>
                    </a:p>
                  </a:txBody>
                  <a:tcPr/>
                </a:tc>
                <a:tc gridSpan="2">
                  <a:txBody>
                    <a:bodyPr/>
                    <a:lstStyle/>
                    <a:p>
                      <a:pPr algn="ctr"/>
                      <a:r>
                        <a:rPr lang="en-IN" sz="1000" b="1" dirty="0"/>
                        <a:t>Weights</a:t>
                      </a:r>
                    </a:p>
                  </a:txBody>
                  <a:tcPr anchor="ctr">
                    <a:solidFill>
                      <a:schemeClr val="tx2"/>
                    </a:solidFill>
                  </a:tcPr>
                </a:tc>
                <a:tc hMerge="1">
                  <a:txBody>
                    <a:bodyPr/>
                    <a:lstStyle/>
                    <a:p>
                      <a:endParaRPr lang="en-IN" sz="1000"/>
                    </a:p>
                  </a:txBody>
                  <a:tcPr/>
                </a:tc>
                <a:tc gridSpan="2">
                  <a:txBody>
                    <a:bodyPr/>
                    <a:lstStyle/>
                    <a:p>
                      <a:pPr algn="ctr"/>
                      <a:r>
                        <a:rPr lang="en-IN" sz="1000" b="1" dirty="0"/>
                        <a:t>Output</a:t>
                      </a:r>
                    </a:p>
                  </a:txBody>
                  <a:tcPr anchor="ctr">
                    <a:solidFill>
                      <a:schemeClr val="tx2"/>
                    </a:solidFill>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a:t>
                      </a:r>
                    </a:p>
                  </a:txBody>
                  <a:tcPr anchor="ctr"/>
                </a:tc>
                <a:tc>
                  <a:txBody>
                    <a:bodyPr/>
                    <a:lstStyle/>
                    <a:p>
                      <a:pPr algn="ctr"/>
                      <a:r>
                        <a:rPr lang="en-IN" sz="1000" dirty="0"/>
                        <a:t>4096</a:t>
                      </a:r>
                    </a:p>
                  </a:txBody>
                  <a:tcPr anchor="ctr"/>
                </a:tc>
                <a:tc>
                  <a:txBody>
                    <a:bodyPr/>
                    <a:lstStyle/>
                    <a:p>
                      <a:pPr algn="ctr"/>
                      <a:r>
                        <a:rPr lang="en-IN" sz="1000" dirty="0"/>
                        <a:t>4096</a:t>
                      </a:r>
                    </a:p>
                  </a:txBody>
                  <a:tcPr anchor="ctr"/>
                </a:tc>
                <a:tc>
                  <a:txBody>
                    <a:bodyPr/>
                    <a:lstStyle/>
                    <a:p>
                      <a:pPr algn="ctr"/>
                      <a:r>
                        <a:rPr lang="en-IN" sz="1000" dirty="0"/>
                        <a:t>1000</a:t>
                      </a:r>
                    </a:p>
                  </a:txBody>
                  <a:tcPr anchor="ctr"/>
                </a:tc>
                <a:tc>
                  <a:txBody>
                    <a:bodyPr/>
                    <a:lstStyle/>
                    <a:p>
                      <a:pPr algn="ctr"/>
                      <a:r>
                        <a:rPr lang="en-IN" sz="1000" dirty="0"/>
                        <a:t>1</a:t>
                      </a:r>
                    </a:p>
                  </a:txBody>
                  <a:tcPr anchor="ctr"/>
                </a:tc>
                <a:tc>
                  <a:txBody>
                    <a:bodyPr/>
                    <a:lstStyle/>
                    <a:p>
                      <a:pPr algn="ctr"/>
                      <a:r>
                        <a:rPr lang="en-IN" sz="1000" dirty="0"/>
                        <a:t>1000</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a:t>
                      </a:r>
                    </a:p>
                  </a:txBody>
                  <a:tcPr anchor="ct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solidFill>
                            <a:schemeClr val="bg1"/>
                          </a:solidFill>
                        </a:rPr>
                        <a:t>128</a:t>
                      </a:r>
                    </a:p>
                  </a:txBody>
                  <a:tcPr anchor="ctr">
                    <a:solidFill>
                      <a:schemeClr val="accent2"/>
                    </a:solidFill>
                  </a:tcPr>
                </a:tc>
                <a:tc>
                  <a:txBody>
                    <a:bodyPr/>
                    <a:lstStyle/>
                    <a:p>
                      <a:pPr algn="ctr"/>
                      <a:r>
                        <a:rPr lang="en-IN" sz="1000" dirty="0">
                          <a:solidFill>
                            <a:schemeClr val="bg1"/>
                          </a:solidFill>
                        </a:rPr>
                        <a:t>125</a:t>
                      </a:r>
                    </a:p>
                  </a:txBody>
                  <a:tcPr anchor="ctr">
                    <a:solidFill>
                      <a:schemeClr val="accent2"/>
                    </a:solidFill>
                  </a:tcPr>
                </a:tc>
                <a:tc>
                  <a:txBody>
                    <a:bodyPr/>
                    <a:lstStyle/>
                    <a:p>
                      <a:pPr algn="ctr"/>
                      <a:r>
                        <a:rPr lang="en-IN" sz="1000" dirty="0"/>
                        <a:t>1</a:t>
                      </a:r>
                    </a:p>
                  </a:txBody>
                  <a:tcPr anchor="ctr"/>
                </a:tc>
                <a:tc>
                  <a:txBody>
                    <a:bodyPr/>
                    <a:lstStyle/>
                    <a:p>
                      <a:pPr algn="ctr"/>
                      <a:r>
                        <a:rPr lang="en-IN" sz="1000" dirty="0">
                          <a:solidFill>
                            <a:schemeClr val="bg1"/>
                          </a:solidFill>
                        </a:rPr>
                        <a:t>125</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150" name="Google Shape;5150;p179"/>
          <p:cNvGraphicFramePr/>
          <p:nvPr>
            <p:extLst>
              <p:ext uri="{D42A27DB-BD31-4B8C-83A1-F6EECF244321}">
                <p14:modId xmlns:p14="http://schemas.microsoft.com/office/powerpoint/2010/main" val="2314203426"/>
              </p:ext>
            </p:extLst>
          </p:nvPr>
        </p:nvGraphicFramePr>
        <p:xfrm>
          <a:off x="302238" y="2925570"/>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IN" sz="1000" dirty="0"/>
                        <a:t>None</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34,511,104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0.00454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36,055</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0.345111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0.023737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5.228414</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0.001567</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5151" name="Google Shape;5151;p179"/>
          <p:cNvGraphicFramePr/>
          <p:nvPr>
            <p:extLst>
              <p:ext uri="{D42A27DB-BD31-4B8C-83A1-F6EECF244321}">
                <p14:modId xmlns:p14="http://schemas.microsoft.com/office/powerpoint/2010/main" val="2432632889"/>
              </p:ext>
            </p:extLst>
          </p:nvPr>
        </p:nvGraphicFramePr>
        <p:xfrm>
          <a:off x="302238" y="3980087"/>
          <a:ext cx="8529775" cy="53042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66678">
                  <a:extLst>
                    <a:ext uri="{9D8B030D-6E8A-4147-A177-3AD203B41FA5}">
                      <a16:colId xmlns:a16="http://schemas.microsoft.com/office/drawing/2014/main" val="20003"/>
                    </a:ext>
                  </a:extLst>
                </a:gridCol>
                <a:gridCol w="871747">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solidFill>
                            <a:schemeClr val="bg1"/>
                          </a:solidFill>
                        </a:rPr>
                        <a:t>1,1,64,16</a:t>
                      </a:r>
                      <a:endParaRPr sz="1000" dirty="0">
                        <a:solidFill>
                          <a:schemeClr val="bg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31,124,736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0.0142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118,464.0</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0.311247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0.02632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1.853521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0.0044197074</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
        <p:nvSpPr>
          <p:cNvPr id="5152" name="Google Shape;5152;p179"/>
          <p:cNvSpPr txBox="1"/>
          <p:nvPr/>
        </p:nvSpPr>
        <p:spPr>
          <a:xfrm>
            <a:off x="302238" y="2571750"/>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Baseline configuration</a:t>
            </a:r>
            <a:r>
              <a:rPr lang="en" dirty="0">
                <a:solidFill>
                  <a:schemeClr val="dk1"/>
                </a:solidFill>
              </a:rPr>
              <a:t>:</a:t>
            </a:r>
            <a:endParaRPr dirty="0">
              <a:solidFill>
                <a:schemeClr val="dk1"/>
              </a:solidFill>
            </a:endParaRPr>
          </a:p>
        </p:txBody>
      </p:sp>
      <p:sp>
        <p:nvSpPr>
          <p:cNvPr id="5153" name="Google Shape;5153;p179"/>
          <p:cNvSpPr txBox="1"/>
          <p:nvPr/>
        </p:nvSpPr>
        <p:spPr>
          <a:xfrm>
            <a:off x="302238" y="3575098"/>
            <a:ext cx="49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Best configuration</a:t>
            </a:r>
            <a:r>
              <a:rPr lang="en" dirty="0">
                <a:solidFill>
                  <a:schemeClr val="dk1"/>
                </a:solidFill>
              </a:rPr>
              <a:t>:</a:t>
            </a:r>
            <a:endParaRPr dirty="0">
              <a:solidFill>
                <a:schemeClr val="dk1"/>
              </a:solidFill>
            </a:endParaRPr>
          </a:p>
        </p:txBody>
      </p:sp>
      <p:graphicFrame>
        <p:nvGraphicFramePr>
          <p:cNvPr id="4" name="Diagram 3">
            <a:extLst>
              <a:ext uri="{FF2B5EF4-FFF2-40B4-BE49-F238E27FC236}">
                <a16:creationId xmlns:a16="http://schemas.microsoft.com/office/drawing/2014/main" id="{DD5654A3-25FD-1EAA-60C2-B93100CCBF75}"/>
              </a:ext>
            </a:extLst>
          </p:cNvPr>
          <p:cNvGraphicFramePr/>
          <p:nvPr>
            <p:extLst>
              <p:ext uri="{D42A27DB-BD31-4B8C-83A1-F6EECF244321}">
                <p14:modId xmlns:p14="http://schemas.microsoft.com/office/powerpoint/2010/main" val="476247847"/>
              </p:ext>
            </p:extLst>
          </p:nvPr>
        </p:nvGraphicFramePr>
        <p:xfrm>
          <a:off x="1017070" y="2162218"/>
          <a:ext cx="7037504" cy="307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46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48"/>
        <p:cNvGrpSpPr/>
        <p:nvPr/>
      </p:nvGrpSpPr>
      <p:grpSpPr>
        <a:xfrm>
          <a:off x="0" y="0"/>
          <a:ext cx="0" cy="0"/>
          <a:chOff x="0" y="0"/>
          <a:chExt cx="0" cy="0"/>
        </a:xfrm>
      </p:grpSpPr>
      <p:sp>
        <p:nvSpPr>
          <p:cNvPr id="5149" name="Google Shape;5149;p179"/>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a:t>
            </a:r>
            <a:r>
              <a:rPr lang="en-IN" dirty="0"/>
              <a:t>Tiling – FC layer</a:t>
            </a:r>
            <a:endParaRPr dirty="0"/>
          </a:p>
        </p:txBody>
      </p:sp>
      <p:sp>
        <p:nvSpPr>
          <p:cNvPr id="8" name="Subtitle 7">
            <a:extLst>
              <a:ext uri="{FF2B5EF4-FFF2-40B4-BE49-F238E27FC236}">
                <a16:creationId xmlns:a16="http://schemas.microsoft.com/office/drawing/2014/main" id="{DFDD7F6A-A1F9-1DCE-1CF6-2A3399C8DA83}"/>
              </a:ext>
            </a:extLst>
          </p:cNvPr>
          <p:cNvSpPr>
            <a:spLocks noGrp="1"/>
          </p:cNvSpPr>
          <p:nvPr>
            <p:ph type="subTitle" idx="2"/>
          </p:nvPr>
        </p:nvSpPr>
        <p:spPr>
          <a:xfrm>
            <a:off x="424450" y="756623"/>
            <a:ext cx="8384700" cy="283154"/>
          </a:xfrm>
        </p:spPr>
        <p:txBody>
          <a:bodyPr/>
          <a:lstStyle/>
          <a:p>
            <a:r>
              <a:rPr lang="en-US" dirty="0"/>
              <a:t>Methodology</a:t>
            </a:r>
            <a:endParaRPr lang="en-IN" dirty="0"/>
          </a:p>
        </p:txBody>
      </p:sp>
      <p:sp>
        <p:nvSpPr>
          <p:cNvPr id="5153" name="Google Shape;5153;p179"/>
          <p:cNvSpPr txBox="1"/>
          <p:nvPr/>
        </p:nvSpPr>
        <p:spPr>
          <a:xfrm>
            <a:off x="298330" y="1004681"/>
            <a:ext cx="8759974" cy="553968"/>
          </a:xfrm>
          <a:prstGeom prst="rect">
            <a:avLst/>
          </a:prstGeom>
          <a:noFill/>
          <a:ln>
            <a:noFill/>
          </a:ln>
        </p:spPr>
        <p:txBody>
          <a:bodyPr spcFirstLastPara="1" wrap="square" lIns="91425" tIns="91425" rIns="91425" bIns="91425" anchor="t" anchorCtr="0">
            <a:spAutoFit/>
          </a:bodyPr>
          <a:lstStyle/>
          <a:p>
            <a:r>
              <a:rPr lang="en" sz="1200" b="1" dirty="0">
                <a:solidFill>
                  <a:schemeClr val="dk1"/>
                </a:solidFill>
              </a:rPr>
              <a:t>First sweep (Tiling innermost loop)</a:t>
            </a:r>
            <a:r>
              <a:rPr lang="en" sz="1200" dirty="0">
                <a:solidFill>
                  <a:schemeClr val="dk1"/>
                </a:solidFill>
              </a:rPr>
              <a:t>: </a:t>
            </a:r>
            <a:r>
              <a:rPr lang="en-IN" sz="1200" b="0" i="0" dirty="0"/>
              <a:t>The configuration 1,1,4,16 provides the best performance. Fix innermost loop tile to 16. </a:t>
            </a:r>
            <a:endParaRPr lang="en-IN" sz="1200" dirty="0"/>
          </a:p>
          <a:p>
            <a:pPr marL="0" lvl="0" indent="0" algn="l" rtl="0">
              <a:spcBef>
                <a:spcPts val="0"/>
              </a:spcBef>
              <a:spcAft>
                <a:spcPts val="0"/>
              </a:spcAft>
              <a:buNone/>
            </a:pPr>
            <a:endParaRPr sz="1200" dirty="0">
              <a:solidFill>
                <a:schemeClr val="dk1"/>
              </a:solidFill>
            </a:endParaRPr>
          </a:p>
        </p:txBody>
      </p:sp>
      <p:sp>
        <p:nvSpPr>
          <p:cNvPr id="3" name="Google Shape;5153;p179">
            <a:extLst>
              <a:ext uri="{FF2B5EF4-FFF2-40B4-BE49-F238E27FC236}">
                <a16:creationId xmlns:a16="http://schemas.microsoft.com/office/drawing/2014/main" id="{73225A9E-4A26-3BBA-641E-D504610EA4EB}"/>
              </a:ext>
            </a:extLst>
          </p:cNvPr>
          <p:cNvSpPr txBox="1"/>
          <p:nvPr/>
        </p:nvSpPr>
        <p:spPr>
          <a:xfrm>
            <a:off x="298330" y="3077984"/>
            <a:ext cx="8846634" cy="553968"/>
          </a:xfrm>
          <a:prstGeom prst="rect">
            <a:avLst/>
          </a:prstGeom>
          <a:noFill/>
          <a:ln>
            <a:noFill/>
          </a:ln>
        </p:spPr>
        <p:txBody>
          <a:bodyPr spcFirstLastPara="1" wrap="square" lIns="91425" tIns="91425" rIns="91425" bIns="91425" anchor="t" anchorCtr="0">
            <a:spAutoFit/>
          </a:bodyPr>
          <a:lstStyle/>
          <a:p>
            <a:r>
              <a:rPr lang="en" sz="1200" b="1" dirty="0">
                <a:solidFill>
                  <a:schemeClr val="dk1"/>
                </a:solidFill>
              </a:rPr>
              <a:t>Second sweep (Tiling outer loop)</a:t>
            </a:r>
            <a:r>
              <a:rPr lang="en" sz="1200" dirty="0">
                <a:solidFill>
                  <a:schemeClr val="dk1"/>
                </a:solidFill>
              </a:rPr>
              <a:t>: </a:t>
            </a:r>
            <a:r>
              <a:rPr lang="en-IN" sz="1200" b="0" i="0" dirty="0"/>
              <a:t>The optimal tiling configuration for the fully connected layer is 1,1,64,16.</a:t>
            </a:r>
            <a:endParaRPr lang="en-IN" sz="1200" dirty="0"/>
          </a:p>
          <a:p>
            <a:pPr marL="0" lvl="0" indent="0" algn="l" rtl="0">
              <a:spcBef>
                <a:spcPts val="0"/>
              </a:spcBef>
              <a:spcAft>
                <a:spcPts val="0"/>
              </a:spcAft>
              <a:buNone/>
            </a:pPr>
            <a:endParaRPr sz="1200" dirty="0">
              <a:solidFill>
                <a:schemeClr val="dk1"/>
              </a:solidFill>
            </a:endParaRPr>
          </a:p>
        </p:txBody>
      </p:sp>
      <p:graphicFrame>
        <p:nvGraphicFramePr>
          <p:cNvPr id="9" name="Google Shape;5151;p179"/>
          <p:cNvGraphicFramePr/>
          <p:nvPr>
            <p:extLst>
              <p:ext uri="{D42A27DB-BD31-4B8C-83A1-F6EECF244321}">
                <p14:modId xmlns:p14="http://schemas.microsoft.com/office/powerpoint/2010/main" val="560008511"/>
              </p:ext>
            </p:extLst>
          </p:nvPr>
        </p:nvGraphicFramePr>
        <p:xfrm>
          <a:off x="374746" y="1302737"/>
          <a:ext cx="8529775" cy="175417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IN" sz="1000" dirty="0"/>
                        <a:t>1,1,4,4</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35,244,032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0.0059</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51,098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0.35244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0.023244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3.939661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0.002079396</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331043635"/>
                  </a:ext>
                </a:extLst>
              </a:tr>
              <a:tr h="244750">
                <a:tc>
                  <a:txBody>
                    <a:bodyPr/>
                    <a:lstStyle/>
                    <a:p>
                      <a:pPr marL="0" lvl="0" indent="0" algn="ctr" rtl="0">
                        <a:spcBef>
                          <a:spcPts val="0"/>
                        </a:spcBef>
                        <a:spcAft>
                          <a:spcPts val="0"/>
                        </a:spcAft>
                        <a:buNone/>
                      </a:pPr>
                      <a:r>
                        <a:rPr lang="en-US" sz="1000" dirty="0"/>
                        <a:t>1,1,4,8</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33,314,816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0.00748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62,642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0.333148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0.02459</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3.287433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0.002491947</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839782249"/>
                  </a:ext>
                </a:extLst>
              </a:tr>
              <a:tr h="244750">
                <a:tc>
                  <a:txBody>
                    <a:bodyPr/>
                    <a:lstStyle/>
                    <a:p>
                      <a:pPr marL="0" lvl="0" indent="0" algn="ctr" rtl="0">
                        <a:spcBef>
                          <a:spcPts val="0"/>
                        </a:spcBef>
                        <a:spcAft>
                          <a:spcPts val="0"/>
                        </a:spcAft>
                        <a:buNone/>
                      </a:pPr>
                      <a:r>
                        <a:rPr lang="en-US" sz="1000" dirty="0">
                          <a:solidFill>
                            <a:schemeClr val="bg1"/>
                          </a:solidFill>
                        </a:rPr>
                        <a:t>1,1,4,16</a:t>
                      </a:r>
                      <a:endParaRPr sz="1000" dirty="0">
                        <a:solidFill>
                          <a:schemeClr val="bg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32,350,208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0.00978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83,972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0.323502</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0.025323</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2.589264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fontAlgn="b"/>
                      <a:r>
                        <a:rPr lang="en-IN" sz="1100" b="0" i="0" u="none" strike="noStrike" dirty="0">
                          <a:solidFill>
                            <a:schemeClr val="bg1"/>
                          </a:solidFill>
                          <a:effectLst/>
                          <a:latin typeface="Aptos Narrow" panose="020B0004020202020204" pitchFamily="34" charset="0"/>
                        </a:rPr>
                        <a:t>0.00316385</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270757706"/>
                  </a:ext>
                </a:extLst>
              </a:tr>
              <a:tr h="244750">
                <a:tc>
                  <a:txBody>
                    <a:bodyPr/>
                    <a:lstStyle/>
                    <a:p>
                      <a:pPr marL="0" lvl="0" indent="0" algn="ctr" rtl="0">
                        <a:spcBef>
                          <a:spcPts val="0"/>
                        </a:spcBef>
                        <a:spcAft>
                          <a:spcPts val="0"/>
                        </a:spcAft>
                        <a:buNone/>
                      </a:pPr>
                      <a:r>
                        <a:rPr lang="en-US" sz="1000" dirty="0"/>
                        <a:t>1,1,4,32</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39,007,488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0.00634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55,984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0.390075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0.021001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3.312461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0.002473076</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704305133"/>
                  </a:ext>
                </a:extLst>
              </a:tr>
              <a:tr h="244750">
                <a:tc>
                  <a:txBody>
                    <a:bodyPr/>
                    <a:lstStyle/>
                    <a:p>
                      <a:pPr marL="0" lvl="0" indent="0" algn="ctr" rtl="0">
                        <a:spcBef>
                          <a:spcPts val="0"/>
                        </a:spcBef>
                        <a:spcAft>
                          <a:spcPts val="0"/>
                        </a:spcAft>
                        <a:buNone/>
                      </a:pPr>
                      <a:r>
                        <a:rPr lang="en-US" sz="1000" dirty="0"/>
                        <a:t>1,1,4,64</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34,655,488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0.00484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43,138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0.346555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0.023638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4.883884</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0.001677326</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241792731"/>
                  </a:ext>
                </a:extLst>
              </a:tr>
              <a:tr h="244750">
                <a:tc>
                  <a:txBody>
                    <a:bodyPr/>
                    <a:lstStyle/>
                    <a:p>
                      <a:pPr marL="0" lvl="0" indent="0" algn="ctr" rtl="0">
                        <a:spcBef>
                          <a:spcPts val="0"/>
                        </a:spcBef>
                        <a:spcAft>
                          <a:spcPts val="0"/>
                        </a:spcAft>
                        <a:buNone/>
                      </a:pPr>
                      <a:r>
                        <a:rPr lang="en-IN" sz="1000" dirty="0"/>
                        <a:t>1,1,4,128</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34,527,488</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0.00471</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37,766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0.345275</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0.023726</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a:solidFill>
                            <a:srgbClr val="000000"/>
                          </a:solidFill>
                          <a:effectLst/>
                          <a:latin typeface="Aptos Narrow" panose="020B0004020202020204" pitchFamily="34" charset="0"/>
                        </a:rPr>
                        <a:t>5.037367</a:t>
                      </a:r>
                    </a:p>
                  </a:txBody>
                  <a:tcPr marL="7620" marR="7620" marT="7620" marB="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100" b="0" i="0" u="none" strike="noStrike" dirty="0">
                          <a:solidFill>
                            <a:srgbClr val="000000"/>
                          </a:solidFill>
                          <a:effectLst/>
                          <a:latin typeface="Aptos Narrow" panose="020B0004020202020204" pitchFamily="34" charset="0"/>
                        </a:rPr>
                        <a:t>0.001626245</a:t>
                      </a:r>
                    </a:p>
                  </a:txBody>
                  <a:tcPr marL="7620" marR="7620" marT="7620" marB="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2088362596"/>
                  </a:ext>
                </a:extLst>
              </a:tr>
            </a:tbl>
          </a:graphicData>
        </a:graphic>
      </p:graphicFrame>
      <p:graphicFrame>
        <p:nvGraphicFramePr>
          <p:cNvPr id="10" name="Google Shape;5151;p179"/>
          <p:cNvGraphicFramePr/>
          <p:nvPr>
            <p:extLst>
              <p:ext uri="{D42A27DB-BD31-4B8C-83A1-F6EECF244321}">
                <p14:modId xmlns:p14="http://schemas.microsoft.com/office/powerpoint/2010/main" val="4181966015"/>
              </p:ext>
            </p:extLst>
          </p:nvPr>
        </p:nvGraphicFramePr>
        <p:xfrm>
          <a:off x="369862" y="3389325"/>
          <a:ext cx="8529775" cy="1754175"/>
        </p:xfrm>
        <a:graphic>
          <a:graphicData uri="http://schemas.openxmlformats.org/drawingml/2006/table">
            <a:tbl>
              <a:tblPr>
                <a:noFill/>
              </a:tblPr>
              <a:tblGrid>
                <a:gridCol w="1019675">
                  <a:extLst>
                    <a:ext uri="{9D8B030D-6E8A-4147-A177-3AD203B41FA5}">
                      <a16:colId xmlns:a16="http://schemas.microsoft.com/office/drawing/2014/main" val="20000"/>
                    </a:ext>
                  </a:extLst>
                </a:gridCol>
                <a:gridCol w="1284550">
                  <a:extLst>
                    <a:ext uri="{9D8B030D-6E8A-4147-A177-3AD203B41FA5}">
                      <a16:colId xmlns:a16="http://schemas.microsoft.com/office/drawing/2014/main" val="20001"/>
                    </a:ext>
                  </a:extLst>
                </a:gridCol>
                <a:gridCol w="861975">
                  <a:extLst>
                    <a:ext uri="{9D8B030D-6E8A-4147-A177-3AD203B41FA5}">
                      <a16:colId xmlns:a16="http://schemas.microsoft.com/office/drawing/2014/main" val="20002"/>
                    </a:ext>
                  </a:extLst>
                </a:gridCol>
                <a:gridCol w="730525">
                  <a:extLst>
                    <a:ext uri="{9D8B030D-6E8A-4147-A177-3AD203B41FA5}">
                      <a16:colId xmlns:a16="http://schemas.microsoft.com/office/drawing/2014/main" val="20003"/>
                    </a:ext>
                  </a:extLst>
                </a:gridCol>
                <a:gridCol w="907900">
                  <a:extLst>
                    <a:ext uri="{9D8B030D-6E8A-4147-A177-3AD203B41FA5}">
                      <a16:colId xmlns:a16="http://schemas.microsoft.com/office/drawing/2014/main" val="20004"/>
                    </a:ext>
                  </a:extLst>
                </a:gridCol>
                <a:gridCol w="1015800">
                  <a:extLst>
                    <a:ext uri="{9D8B030D-6E8A-4147-A177-3AD203B41FA5}">
                      <a16:colId xmlns:a16="http://schemas.microsoft.com/office/drawing/2014/main" val="20005"/>
                    </a:ext>
                  </a:extLst>
                </a:gridCol>
                <a:gridCol w="1194225">
                  <a:extLst>
                    <a:ext uri="{9D8B030D-6E8A-4147-A177-3AD203B41FA5}">
                      <a16:colId xmlns:a16="http://schemas.microsoft.com/office/drawing/2014/main" val="20006"/>
                    </a:ext>
                  </a:extLst>
                </a:gridCol>
                <a:gridCol w="1515125">
                  <a:extLst>
                    <a:ext uri="{9D8B030D-6E8A-4147-A177-3AD203B41FA5}">
                      <a16:colId xmlns:a16="http://schemas.microsoft.com/office/drawing/2014/main" val="20007"/>
                    </a:ext>
                  </a:extLst>
                </a:gridCol>
              </a:tblGrid>
              <a:tr h="285675">
                <a:tc>
                  <a:txBody>
                    <a:bodyPr/>
                    <a:lstStyle/>
                    <a:p>
                      <a:pPr marL="0" lvl="0" indent="0" algn="ctr" rtl="0">
                        <a:spcBef>
                          <a:spcPts val="0"/>
                        </a:spcBef>
                        <a:spcAft>
                          <a:spcPts val="0"/>
                        </a:spcAft>
                        <a:buNone/>
                      </a:pPr>
                      <a:r>
                        <a:rPr lang="en-US" sz="1000" b="1" dirty="0"/>
                        <a:t>Tile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Clock cycles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Total power</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Area</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IN" sz="1000" b="1" dirty="0"/>
                        <a:t>Runtime</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a:t>GFLOPS/W</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000" b="1" dirty="0"/>
                        <a:t>Energy</a:t>
                      </a:r>
                      <a:endParaRPr sz="1000" b="1" dirty="0"/>
                    </a:p>
                  </a:txBody>
                  <a:tcPr marL="45700" marR="45700" marT="45700" marB="457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US" sz="1000" dirty="0"/>
                        <a:t>1,1,4,16</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32,350,208</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0.00978</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83,972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0.323502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0.025323</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2.589264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0.00316384956</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897004089"/>
                  </a:ext>
                </a:extLst>
              </a:tr>
              <a:tr h="244750">
                <a:tc>
                  <a:txBody>
                    <a:bodyPr/>
                    <a:lstStyle/>
                    <a:p>
                      <a:pPr marL="0" lvl="0" indent="0" algn="ctr" rtl="0">
                        <a:spcBef>
                          <a:spcPts val="0"/>
                        </a:spcBef>
                        <a:spcAft>
                          <a:spcPts val="0"/>
                        </a:spcAft>
                        <a:buNone/>
                      </a:pPr>
                      <a:r>
                        <a:rPr lang="en-US" sz="1000" dirty="0"/>
                        <a:t>1,1,8,16</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31,719,424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0.00979</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84,101</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0.317194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0.025826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2.637998</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0.00310532926</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839782249"/>
                  </a:ext>
                </a:extLst>
              </a:tr>
              <a:tr h="244750">
                <a:tc>
                  <a:txBody>
                    <a:bodyPr/>
                    <a:lstStyle/>
                    <a:p>
                      <a:pPr marL="0" lvl="0" indent="0" algn="ctr" rtl="0">
                        <a:spcBef>
                          <a:spcPts val="0"/>
                        </a:spcBef>
                        <a:spcAft>
                          <a:spcPts val="0"/>
                        </a:spcAft>
                        <a:buNone/>
                      </a:pPr>
                      <a:r>
                        <a:rPr lang="en-US" sz="1000" dirty="0">
                          <a:solidFill>
                            <a:schemeClr val="tx1"/>
                          </a:solidFill>
                        </a:rPr>
                        <a:t>1,1,16,16</a:t>
                      </a:r>
                      <a:endParaRPr sz="1000" dirty="0">
                        <a:solidFill>
                          <a:schemeClr val="tx1"/>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31,404,032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0.00992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84,888</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0.31404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0.026086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2.629637</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a:txBody>
                    <a:bodyPr/>
                    <a:lstStyle/>
                    <a:p>
                      <a:pPr algn="ctr"/>
                      <a:r>
                        <a:rPr lang="en-IN" sz="1000" dirty="0"/>
                        <a:t>0.0031152768</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extLst>
                  <a:ext uri="{0D108BD9-81ED-4DB2-BD59-A6C34878D82A}">
                    <a16:rowId xmlns:a16="http://schemas.microsoft.com/office/drawing/2014/main" val="1270757706"/>
                  </a:ext>
                </a:extLst>
              </a:tr>
              <a:tr h="244750">
                <a:tc>
                  <a:txBody>
                    <a:bodyPr/>
                    <a:lstStyle/>
                    <a:p>
                      <a:pPr marL="0" lvl="0" indent="0" algn="ctr" rtl="0">
                        <a:spcBef>
                          <a:spcPts val="0"/>
                        </a:spcBef>
                        <a:spcAft>
                          <a:spcPts val="0"/>
                        </a:spcAft>
                        <a:buNone/>
                      </a:pPr>
                      <a:r>
                        <a:rPr lang="en-US" sz="1000" dirty="0"/>
                        <a:t>1,1,32,16</a:t>
                      </a:r>
                      <a:endParaRPr sz="1000" dirty="0"/>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31,246,336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0.00983</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84,589</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0.312463</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0.026218</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2.667141</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tc>
                  <a:txBody>
                    <a:bodyPr/>
                    <a:lstStyle/>
                    <a:p>
                      <a:pPr algn="ctr"/>
                      <a:r>
                        <a:rPr lang="en-IN" sz="1000" dirty="0"/>
                        <a:t>0.00307151129</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3704305133"/>
                  </a:ext>
                </a:extLst>
              </a:tr>
              <a:tr h="244750">
                <a:tc>
                  <a:txBody>
                    <a:bodyPr/>
                    <a:lstStyle/>
                    <a:p>
                      <a:pPr marL="0" lvl="0" indent="0" algn="ctr" rtl="0">
                        <a:spcBef>
                          <a:spcPts val="0"/>
                        </a:spcBef>
                        <a:spcAft>
                          <a:spcPts val="0"/>
                        </a:spcAft>
                        <a:buNone/>
                      </a:pPr>
                      <a:r>
                        <a:rPr lang="en-US" sz="1000" dirty="0">
                          <a:solidFill>
                            <a:schemeClr val="tx2"/>
                          </a:solidFill>
                        </a:rPr>
                        <a:t>1,1,64,16</a:t>
                      </a:r>
                      <a:endParaRPr sz="1000" dirty="0">
                        <a:solidFill>
                          <a:schemeClr val="tx2"/>
                        </a:solidFill>
                      </a:endParaRP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31,124,736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0.0142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118,464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0.311247</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0.02632</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1.853521</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0.0044197074</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241792731"/>
                  </a:ext>
                </a:extLst>
              </a:tr>
              <a:tr h="2447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1,1,125,16</a:t>
                      </a:r>
                    </a:p>
                  </a:txBody>
                  <a:tcPr marL="45700" marR="45700" marT="45700" marB="457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31,125,504</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0.00956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80,886</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0.311255</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0.026319</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2.753033</a:t>
                      </a:r>
                    </a:p>
                  </a:txBody>
                  <a:tcPr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0.0029755978</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754266952"/>
                  </a:ext>
                </a:extLst>
              </a:tr>
            </a:tbl>
          </a:graphicData>
        </a:graphic>
      </p:graphicFrame>
    </p:spTree>
    <p:extLst>
      <p:ext uri="{BB962C8B-B14F-4D97-AF65-F5344CB8AC3E}">
        <p14:creationId xmlns:p14="http://schemas.microsoft.com/office/powerpoint/2010/main" val="3915804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Unrolling - 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r>
              <a:rPr lang="en-IN" sz="1600" b="0" dirty="0"/>
              <a:t>Case 1: Unrolling larger kernel width/height with no. of input channels 1 - Results</a:t>
            </a:r>
          </a:p>
        </p:txBody>
      </p:sp>
      <p:sp>
        <p:nvSpPr>
          <p:cNvPr id="3" name="TextBox 2">
            <a:extLst>
              <a:ext uri="{FF2B5EF4-FFF2-40B4-BE49-F238E27FC236}">
                <a16:creationId xmlns:a16="http://schemas.microsoft.com/office/drawing/2014/main" id="{0678DC2C-B7BC-1BA2-2788-F9F9D0AE0DAE}"/>
              </a:ext>
            </a:extLst>
          </p:cNvPr>
          <p:cNvSpPr txBox="1"/>
          <p:nvPr/>
        </p:nvSpPr>
        <p:spPr>
          <a:xfrm>
            <a:off x="1950921" y="1529512"/>
            <a:ext cx="2026517" cy="307777"/>
          </a:xfrm>
          <a:prstGeom prst="rect">
            <a:avLst/>
          </a:prstGeom>
          <a:noFill/>
        </p:spPr>
        <p:txBody>
          <a:bodyPr wrap="none" rtlCol="0">
            <a:spAutoFit/>
          </a:bodyPr>
          <a:lstStyle/>
          <a:p>
            <a:r>
              <a:rPr lang="en-IN" b="1" dirty="0"/>
              <a:t>AlexNet CNN Layer 1:</a:t>
            </a:r>
          </a:p>
        </p:txBody>
      </p:sp>
      <p:graphicFrame>
        <p:nvGraphicFramePr>
          <p:cNvPr id="2" name="Table 1">
            <a:extLst>
              <a:ext uri="{FF2B5EF4-FFF2-40B4-BE49-F238E27FC236}">
                <a16:creationId xmlns:a16="http://schemas.microsoft.com/office/drawing/2014/main" id="{B3F082DF-6283-0E9D-5C07-4854769AFCEF}"/>
              </a:ext>
            </a:extLst>
          </p:cNvPr>
          <p:cNvGraphicFramePr>
            <a:graphicFrameLocks noGrp="1"/>
          </p:cNvGraphicFramePr>
          <p:nvPr>
            <p:extLst>
              <p:ext uri="{D42A27DB-BD31-4B8C-83A1-F6EECF244321}">
                <p14:modId xmlns:p14="http://schemas.microsoft.com/office/powerpoint/2010/main" val="3548490691"/>
              </p:ext>
            </p:extLst>
          </p:nvPr>
        </p:nvGraphicFramePr>
        <p:xfrm>
          <a:off x="4084100" y="1168589"/>
          <a:ext cx="4542263" cy="975360"/>
        </p:xfrm>
        <a:graphic>
          <a:graphicData uri="http://schemas.openxmlformats.org/drawingml/2006/table">
            <a:tbl>
              <a:tblPr firstRow="1" bandRow="1">
                <a:tableStyleId>{288A5F20-7F93-40CB-B5C7-FE14FEC1B65C}</a:tableStyleId>
              </a:tblPr>
              <a:tblGrid>
                <a:gridCol w="750847">
                  <a:extLst>
                    <a:ext uri="{9D8B030D-6E8A-4147-A177-3AD203B41FA5}">
                      <a16:colId xmlns:a16="http://schemas.microsoft.com/office/drawing/2014/main" val="3586219349"/>
                    </a:ext>
                  </a:extLst>
                </a:gridCol>
                <a:gridCol w="416312">
                  <a:extLst>
                    <a:ext uri="{9D8B030D-6E8A-4147-A177-3AD203B41FA5}">
                      <a16:colId xmlns:a16="http://schemas.microsoft.com/office/drawing/2014/main" val="1032666484"/>
                    </a:ext>
                  </a:extLst>
                </a:gridCol>
                <a:gridCol w="394010">
                  <a:extLst>
                    <a:ext uri="{9D8B030D-6E8A-4147-A177-3AD203B41FA5}">
                      <a16:colId xmlns:a16="http://schemas.microsoft.com/office/drawing/2014/main" val="2759587817"/>
                    </a:ext>
                  </a:extLst>
                </a:gridCol>
                <a:gridCol w="327102">
                  <a:extLst>
                    <a:ext uri="{9D8B030D-6E8A-4147-A177-3AD203B41FA5}">
                      <a16:colId xmlns:a16="http://schemas.microsoft.com/office/drawing/2014/main" val="1041103761"/>
                    </a:ext>
                  </a:extLst>
                </a:gridCol>
                <a:gridCol w="386576">
                  <a:extLst>
                    <a:ext uri="{9D8B030D-6E8A-4147-A177-3AD203B41FA5}">
                      <a16:colId xmlns:a16="http://schemas.microsoft.com/office/drawing/2014/main" val="160981416"/>
                    </a:ext>
                  </a:extLst>
                </a:gridCol>
                <a:gridCol w="394010">
                  <a:extLst>
                    <a:ext uri="{9D8B030D-6E8A-4147-A177-3AD203B41FA5}">
                      <a16:colId xmlns:a16="http://schemas.microsoft.com/office/drawing/2014/main" val="184087074"/>
                    </a:ext>
                  </a:extLst>
                </a:gridCol>
                <a:gridCol w="267629">
                  <a:extLst>
                    <a:ext uri="{9D8B030D-6E8A-4147-A177-3AD203B41FA5}">
                      <a16:colId xmlns:a16="http://schemas.microsoft.com/office/drawing/2014/main" val="2033664603"/>
                    </a:ext>
                  </a:extLst>
                </a:gridCol>
                <a:gridCol w="327102">
                  <a:extLst>
                    <a:ext uri="{9D8B030D-6E8A-4147-A177-3AD203B41FA5}">
                      <a16:colId xmlns:a16="http://schemas.microsoft.com/office/drawing/2014/main" val="694609750"/>
                    </a:ext>
                  </a:extLst>
                </a:gridCol>
                <a:gridCol w="426225">
                  <a:extLst>
                    <a:ext uri="{9D8B030D-6E8A-4147-A177-3AD203B41FA5}">
                      <a16:colId xmlns:a16="http://schemas.microsoft.com/office/drawing/2014/main" val="496465018"/>
                    </a:ext>
                  </a:extLst>
                </a:gridCol>
                <a:gridCol w="426225">
                  <a:extLst>
                    <a:ext uri="{9D8B030D-6E8A-4147-A177-3AD203B41FA5}">
                      <a16:colId xmlns:a16="http://schemas.microsoft.com/office/drawing/2014/main" val="2047835194"/>
                    </a:ext>
                  </a:extLst>
                </a:gridCol>
                <a:gridCol w="426225">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4">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F</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F</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227</a:t>
                      </a:r>
                    </a:p>
                  </a:txBody>
                  <a:tcPr anchor="ctr"/>
                </a:tc>
                <a:tc>
                  <a:txBody>
                    <a:bodyPr/>
                    <a:lstStyle/>
                    <a:p>
                      <a:pPr algn="ctr"/>
                      <a:r>
                        <a:rPr lang="en-IN" sz="1000" dirty="0"/>
                        <a:t>227</a:t>
                      </a:r>
                    </a:p>
                  </a:txBody>
                  <a:tcPr anchor="ctr"/>
                </a:tc>
                <a:tc>
                  <a:txBody>
                    <a:bodyPr/>
                    <a:lstStyle/>
                    <a:p>
                      <a:pPr algn="ctr"/>
                      <a:r>
                        <a:rPr lang="en-IN" sz="1000" dirty="0"/>
                        <a:t>3</a:t>
                      </a:r>
                    </a:p>
                  </a:txBody>
                  <a:tcPr anchor="ctr"/>
                </a:tc>
                <a:tc>
                  <a:txBody>
                    <a:bodyPr/>
                    <a:lstStyle/>
                    <a:p>
                      <a:pPr algn="ctr"/>
                      <a:r>
                        <a:rPr lang="en-IN" sz="1000" dirty="0"/>
                        <a:t>11</a:t>
                      </a:r>
                    </a:p>
                  </a:txBody>
                  <a:tcPr anchor="ctr"/>
                </a:tc>
                <a:tc>
                  <a:txBody>
                    <a:bodyPr/>
                    <a:lstStyle/>
                    <a:p>
                      <a:pPr algn="ctr"/>
                      <a:r>
                        <a:rPr lang="en-IN" sz="1000" dirty="0"/>
                        <a:t>11</a:t>
                      </a:r>
                    </a:p>
                  </a:txBody>
                  <a:tcPr anchor="ctr"/>
                </a:tc>
                <a:tc>
                  <a:txBody>
                    <a:bodyPr/>
                    <a:lstStyle/>
                    <a:p>
                      <a:pPr algn="ctr"/>
                      <a:r>
                        <a:rPr lang="en-IN" sz="1000" dirty="0"/>
                        <a:t>3</a:t>
                      </a:r>
                    </a:p>
                  </a:txBody>
                  <a:tcPr anchor="ctr"/>
                </a:tc>
                <a:tc>
                  <a:txBody>
                    <a:bodyPr/>
                    <a:lstStyle/>
                    <a:p>
                      <a:pPr algn="ctr"/>
                      <a:r>
                        <a:rPr lang="en-IN" sz="1000" dirty="0"/>
                        <a:t>96</a:t>
                      </a:r>
                    </a:p>
                  </a:txBody>
                  <a:tcPr anchor="ctr"/>
                </a:tc>
                <a:tc>
                  <a:txBody>
                    <a:bodyPr/>
                    <a:lstStyle/>
                    <a:p>
                      <a:pPr algn="ctr"/>
                      <a:r>
                        <a:rPr lang="en-IN" sz="1000" dirty="0"/>
                        <a:t>55</a:t>
                      </a:r>
                    </a:p>
                  </a:txBody>
                  <a:tcPr anchor="ctr"/>
                </a:tc>
                <a:tc>
                  <a:txBody>
                    <a:bodyPr/>
                    <a:lstStyle/>
                    <a:p>
                      <a:pPr algn="ctr"/>
                      <a:r>
                        <a:rPr lang="en-IN" sz="1000" dirty="0"/>
                        <a:t>55</a:t>
                      </a:r>
                    </a:p>
                  </a:txBody>
                  <a:tcPr anchor="ctr"/>
                </a:tc>
                <a:tc>
                  <a:txBody>
                    <a:bodyPr/>
                    <a:lstStyle/>
                    <a:p>
                      <a:pPr algn="ctr"/>
                      <a:r>
                        <a:rPr lang="en-IN" sz="1000" dirty="0"/>
                        <a:t>96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227</a:t>
                      </a:r>
                    </a:p>
                  </a:txBody>
                  <a:tcPr anchor="ctr"/>
                </a:tc>
                <a:tc>
                  <a:txBody>
                    <a:bodyPr/>
                    <a:lstStyle/>
                    <a:p>
                      <a:pPr algn="ctr"/>
                      <a:r>
                        <a:rPr lang="en-IN" sz="1000" dirty="0"/>
                        <a:t>227</a:t>
                      </a:r>
                    </a:p>
                  </a:txBody>
                  <a:tcPr anchor="ct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t>11</a:t>
                      </a:r>
                    </a:p>
                  </a:txBody>
                  <a:tcPr anchor="ctr"/>
                </a:tc>
                <a:tc>
                  <a:txBody>
                    <a:bodyPr/>
                    <a:lstStyle/>
                    <a:p>
                      <a:pPr algn="ctr"/>
                      <a:r>
                        <a:rPr lang="en-IN" sz="1000" dirty="0"/>
                        <a:t>11</a:t>
                      </a:r>
                    </a:p>
                  </a:txBody>
                  <a:tcPr anchor="ct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t>55</a:t>
                      </a:r>
                    </a:p>
                  </a:txBody>
                  <a:tcPr anchor="ctr"/>
                </a:tc>
                <a:tc>
                  <a:txBody>
                    <a:bodyPr/>
                    <a:lstStyle/>
                    <a:p>
                      <a:pPr algn="ctr"/>
                      <a:r>
                        <a:rPr lang="en-IN" sz="1000" dirty="0"/>
                        <a:t>55</a:t>
                      </a:r>
                    </a:p>
                  </a:txBody>
                  <a:tcPr anchor="ctr"/>
                </a:tc>
                <a:tc>
                  <a:txBody>
                    <a:bodyPr/>
                    <a:lstStyle/>
                    <a:p>
                      <a:pPr algn="ctr"/>
                      <a:r>
                        <a:rPr lang="en-IN" sz="1000" dirty="0">
                          <a:solidFill>
                            <a:schemeClr val="bg1"/>
                          </a:solidFill>
                        </a:rPr>
                        <a:t>1</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027" name="Google Shape;5027;p163"/>
          <p:cNvGraphicFramePr/>
          <p:nvPr>
            <p:extLst>
              <p:ext uri="{D42A27DB-BD31-4B8C-83A1-F6EECF244321}">
                <p14:modId xmlns:p14="http://schemas.microsoft.com/office/powerpoint/2010/main" val="1263365470"/>
              </p:ext>
            </p:extLst>
          </p:nvPr>
        </p:nvGraphicFramePr>
        <p:xfrm>
          <a:off x="0" y="2571750"/>
          <a:ext cx="9143975" cy="2359530"/>
        </p:xfrm>
        <a:graphic>
          <a:graphicData uri="http://schemas.openxmlformats.org/drawingml/2006/table">
            <a:tbl>
              <a:tblPr firstRow="1">
                <a:noFill/>
              </a:tblPr>
              <a:tblGrid>
                <a:gridCol w="614200">
                  <a:extLst>
                    <a:ext uri="{9D8B030D-6E8A-4147-A177-3AD203B41FA5}">
                      <a16:colId xmlns:a16="http://schemas.microsoft.com/office/drawing/2014/main" val="20000"/>
                    </a:ext>
                  </a:extLst>
                </a:gridCol>
                <a:gridCol w="1019675">
                  <a:extLst>
                    <a:ext uri="{9D8B030D-6E8A-4147-A177-3AD203B41FA5}">
                      <a16:colId xmlns:a16="http://schemas.microsoft.com/office/drawing/2014/main" val="20001"/>
                    </a:ext>
                  </a:extLst>
                </a:gridCol>
                <a:gridCol w="1284550">
                  <a:extLst>
                    <a:ext uri="{9D8B030D-6E8A-4147-A177-3AD203B41FA5}">
                      <a16:colId xmlns:a16="http://schemas.microsoft.com/office/drawing/2014/main" val="20002"/>
                    </a:ext>
                  </a:extLst>
                </a:gridCol>
                <a:gridCol w="861975">
                  <a:extLst>
                    <a:ext uri="{9D8B030D-6E8A-4147-A177-3AD203B41FA5}">
                      <a16:colId xmlns:a16="http://schemas.microsoft.com/office/drawing/2014/main" val="20003"/>
                    </a:ext>
                  </a:extLst>
                </a:gridCol>
                <a:gridCol w="730525">
                  <a:extLst>
                    <a:ext uri="{9D8B030D-6E8A-4147-A177-3AD203B41FA5}">
                      <a16:colId xmlns:a16="http://schemas.microsoft.com/office/drawing/2014/main" val="20004"/>
                    </a:ext>
                  </a:extLst>
                </a:gridCol>
                <a:gridCol w="907900">
                  <a:extLst>
                    <a:ext uri="{9D8B030D-6E8A-4147-A177-3AD203B41FA5}">
                      <a16:colId xmlns:a16="http://schemas.microsoft.com/office/drawing/2014/main" val="20005"/>
                    </a:ext>
                  </a:extLst>
                </a:gridCol>
                <a:gridCol w="1015800">
                  <a:extLst>
                    <a:ext uri="{9D8B030D-6E8A-4147-A177-3AD203B41FA5}">
                      <a16:colId xmlns:a16="http://schemas.microsoft.com/office/drawing/2014/main" val="20006"/>
                    </a:ext>
                  </a:extLst>
                </a:gridCol>
                <a:gridCol w="1194225">
                  <a:extLst>
                    <a:ext uri="{9D8B030D-6E8A-4147-A177-3AD203B41FA5}">
                      <a16:colId xmlns:a16="http://schemas.microsoft.com/office/drawing/2014/main" val="20007"/>
                    </a:ext>
                  </a:extLst>
                </a:gridCol>
                <a:gridCol w="1515125">
                  <a:extLst>
                    <a:ext uri="{9D8B030D-6E8A-4147-A177-3AD203B41FA5}">
                      <a16:colId xmlns:a16="http://schemas.microsoft.com/office/drawing/2014/main" val="20008"/>
                    </a:ext>
                  </a:extLst>
                </a:gridCol>
              </a:tblGrid>
              <a:tr h="285675">
                <a:tc>
                  <a:txBody>
                    <a:bodyPr/>
                    <a:lstStyle/>
                    <a:p>
                      <a:pPr marL="0" lvl="0" indent="0" algn="ctr" rtl="0">
                        <a:spcBef>
                          <a:spcPts val="0"/>
                        </a:spcBef>
                        <a:spcAft>
                          <a:spcPts val="0"/>
                        </a:spcAft>
                        <a:buNone/>
                      </a:pPr>
                      <a:r>
                        <a:rPr lang="en" sz="1000" b="1" dirty="0"/>
                        <a:t>No. of unrolls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Unroll Factor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4750">
                <a:tc>
                  <a:txBody>
                    <a:bodyPr/>
                    <a:lstStyle/>
                    <a:p>
                      <a:pPr algn="ctr"/>
                      <a:r>
                        <a:rPr lang="en-IN" sz="1000" dirty="0"/>
                        <a:t>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0</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425,162,016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0.00398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39,522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4.25162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0.049588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12.459296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0.0169214476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algn="ctr"/>
                      <a:r>
                        <a:rPr lang="en-IN" sz="1000" dirty="0"/>
                        <a:t>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Full-unroll</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425,162,016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39,614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4.25162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0.049588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12.397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0.01700648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34000">
                <a:tc>
                  <a:txBody>
                    <a:bodyPr/>
                    <a:lstStyle/>
                    <a:p>
                      <a:pPr algn="ctr"/>
                      <a:r>
                        <a:rPr lang="en-IN" sz="1000" dirty="0"/>
                        <a:t>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425,162,016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39,607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4.25162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0.049588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12.397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0.01700648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5500">
                <a:tc>
                  <a:txBody>
                    <a:bodyPr/>
                    <a:lstStyle/>
                    <a:p>
                      <a:pPr algn="ctr"/>
                      <a:r>
                        <a:rPr lang="en-IN" sz="1000" dirty="0"/>
                        <a:t>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8</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425,162,016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39,542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4.25162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0.049588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12.397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0.01700648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12450">
                <a:tc>
                  <a:txBody>
                    <a:bodyPr/>
                    <a:lstStyle/>
                    <a:p>
                      <a:pPr algn="ctr"/>
                      <a:r>
                        <a:rPr lang="en-IN" sz="1000" dirty="0"/>
                        <a:t>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Full-unroll</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t>425,162,016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0.00395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39,395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4.25162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0.049588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12.553924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0.016793899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12450">
                <a:tc>
                  <a:txBody>
                    <a:bodyPr/>
                    <a:lstStyle/>
                    <a:p>
                      <a:pPr algn="ctr"/>
                      <a:r>
                        <a:rPr lang="en-IN" sz="1000" dirty="0">
                          <a:solidFill>
                            <a:schemeClr val="bg1"/>
                          </a:solidFill>
                        </a:rPr>
                        <a:t>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396,422,208</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0.0168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152,200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3.964222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0.053183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3.165655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0.0665989296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212450">
                <a:tc>
                  <a:txBody>
                    <a:bodyPr/>
                    <a:lstStyle/>
                    <a:p>
                      <a:pPr algn="ctr"/>
                      <a:r>
                        <a:rPr lang="en-IN" sz="1000" dirty="0">
                          <a:solidFill>
                            <a:schemeClr val="bg1"/>
                          </a:solidFill>
                        </a:rPr>
                        <a:t>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8</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318,195,072</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0.0312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251,698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3.181951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0.066258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2.123654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0.0992768712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r h="212450">
                <a:tc>
                  <a:txBody>
                    <a:bodyPr/>
                    <a:lstStyle/>
                    <a:p>
                      <a:pPr algn="ctr"/>
                      <a:r>
                        <a:rPr lang="en-IN" sz="1000" dirty="0">
                          <a:solidFill>
                            <a:schemeClr val="bg1"/>
                          </a:solidFill>
                        </a:rPr>
                        <a:t>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Full-unroll</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318,350,592</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0.0322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248,566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3.183506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0.066226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2.056708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0.1025088932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8"/>
                  </a:ext>
                </a:extLst>
              </a:tr>
            </a:tbl>
          </a:graphicData>
        </a:graphic>
      </p:graphicFrame>
      <p:graphicFrame>
        <p:nvGraphicFramePr>
          <p:cNvPr id="4" name="Diagram 3">
            <a:extLst>
              <a:ext uri="{FF2B5EF4-FFF2-40B4-BE49-F238E27FC236}">
                <a16:creationId xmlns:a16="http://schemas.microsoft.com/office/drawing/2014/main" id="{CBCC7879-E524-D061-656A-5D18E7BD0260}"/>
              </a:ext>
            </a:extLst>
          </p:cNvPr>
          <p:cNvGraphicFramePr/>
          <p:nvPr>
            <p:extLst>
              <p:ext uri="{D42A27DB-BD31-4B8C-83A1-F6EECF244321}">
                <p14:modId xmlns:p14="http://schemas.microsoft.com/office/powerpoint/2010/main" val="3639113382"/>
              </p:ext>
            </p:extLst>
          </p:nvPr>
        </p:nvGraphicFramePr>
        <p:xfrm>
          <a:off x="1214439" y="2143949"/>
          <a:ext cx="6823771" cy="5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043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Unrolling - 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r>
              <a:rPr lang="en-IN" sz="1600" b="0" dirty="0"/>
              <a:t>Case 2: Unrolling kernels with no. of input channels </a:t>
            </a:r>
            <a:r>
              <a:rPr lang="en-IN" b="0" dirty="0"/>
              <a:t>&gt; </a:t>
            </a:r>
            <a:r>
              <a:rPr lang="en-IN" sz="1600" b="0" dirty="0"/>
              <a:t>1</a:t>
            </a:r>
            <a:r>
              <a:rPr lang="en-IN" b="0" dirty="0"/>
              <a:t> - Results</a:t>
            </a:r>
            <a:endParaRPr lang="en-IN" sz="1600" b="0" dirty="0"/>
          </a:p>
        </p:txBody>
      </p:sp>
      <p:sp>
        <p:nvSpPr>
          <p:cNvPr id="3" name="TextBox 2">
            <a:extLst>
              <a:ext uri="{FF2B5EF4-FFF2-40B4-BE49-F238E27FC236}">
                <a16:creationId xmlns:a16="http://schemas.microsoft.com/office/drawing/2014/main" id="{0678DC2C-B7BC-1BA2-2788-F9F9D0AE0DAE}"/>
              </a:ext>
            </a:extLst>
          </p:cNvPr>
          <p:cNvSpPr txBox="1"/>
          <p:nvPr/>
        </p:nvSpPr>
        <p:spPr>
          <a:xfrm>
            <a:off x="1346198" y="1439064"/>
            <a:ext cx="2026517" cy="307777"/>
          </a:xfrm>
          <a:prstGeom prst="rect">
            <a:avLst/>
          </a:prstGeom>
          <a:noFill/>
        </p:spPr>
        <p:txBody>
          <a:bodyPr wrap="none" rtlCol="0">
            <a:spAutoFit/>
          </a:bodyPr>
          <a:lstStyle/>
          <a:p>
            <a:r>
              <a:rPr lang="en-IN" b="1" dirty="0"/>
              <a:t>AlexNet CNN Layer 5:</a:t>
            </a:r>
          </a:p>
        </p:txBody>
      </p:sp>
      <p:graphicFrame>
        <p:nvGraphicFramePr>
          <p:cNvPr id="2" name="Table 1">
            <a:extLst>
              <a:ext uri="{FF2B5EF4-FFF2-40B4-BE49-F238E27FC236}">
                <a16:creationId xmlns:a16="http://schemas.microsoft.com/office/drawing/2014/main" id="{729AC93B-91C3-3525-8A4D-CA9005F76872}"/>
              </a:ext>
            </a:extLst>
          </p:cNvPr>
          <p:cNvGraphicFramePr>
            <a:graphicFrameLocks noGrp="1"/>
          </p:cNvGraphicFramePr>
          <p:nvPr>
            <p:extLst>
              <p:ext uri="{D42A27DB-BD31-4B8C-83A1-F6EECF244321}">
                <p14:modId xmlns:p14="http://schemas.microsoft.com/office/powerpoint/2010/main" val="910918035"/>
              </p:ext>
            </p:extLst>
          </p:nvPr>
        </p:nvGraphicFramePr>
        <p:xfrm>
          <a:off x="3467324" y="1108198"/>
          <a:ext cx="5341826" cy="975360"/>
        </p:xfrm>
        <a:graphic>
          <a:graphicData uri="http://schemas.openxmlformats.org/drawingml/2006/table">
            <a:tbl>
              <a:tblPr firstRow="1" bandRow="1">
                <a:tableStyleId>{288A5F20-7F93-40CB-B5C7-FE14FEC1B65C}</a:tableStyleId>
              </a:tblPr>
              <a:tblGrid>
                <a:gridCol w="883017">
                  <a:extLst>
                    <a:ext uri="{9D8B030D-6E8A-4147-A177-3AD203B41FA5}">
                      <a16:colId xmlns:a16="http://schemas.microsoft.com/office/drawing/2014/main" val="3586219349"/>
                    </a:ext>
                  </a:extLst>
                </a:gridCol>
                <a:gridCol w="376310">
                  <a:extLst>
                    <a:ext uri="{9D8B030D-6E8A-4147-A177-3AD203B41FA5}">
                      <a16:colId xmlns:a16="http://schemas.microsoft.com/office/drawing/2014/main" val="1032666484"/>
                    </a:ext>
                  </a:extLst>
                </a:gridCol>
                <a:gridCol w="515451">
                  <a:extLst>
                    <a:ext uri="{9D8B030D-6E8A-4147-A177-3AD203B41FA5}">
                      <a16:colId xmlns:a16="http://schemas.microsoft.com/office/drawing/2014/main" val="2759587817"/>
                    </a:ext>
                  </a:extLst>
                </a:gridCol>
                <a:gridCol w="489967">
                  <a:extLst>
                    <a:ext uri="{9D8B030D-6E8A-4147-A177-3AD203B41FA5}">
                      <a16:colId xmlns:a16="http://schemas.microsoft.com/office/drawing/2014/main" val="1041103761"/>
                    </a:ext>
                  </a:extLst>
                </a:gridCol>
                <a:gridCol w="303559">
                  <a:extLst>
                    <a:ext uri="{9D8B030D-6E8A-4147-A177-3AD203B41FA5}">
                      <a16:colId xmlns:a16="http://schemas.microsoft.com/office/drawing/2014/main" val="160981416"/>
                    </a:ext>
                  </a:extLst>
                </a:gridCol>
                <a:gridCol w="408878">
                  <a:extLst>
                    <a:ext uri="{9D8B030D-6E8A-4147-A177-3AD203B41FA5}">
                      <a16:colId xmlns:a16="http://schemas.microsoft.com/office/drawing/2014/main" val="184087074"/>
                    </a:ext>
                  </a:extLst>
                </a:gridCol>
                <a:gridCol w="460917">
                  <a:extLst>
                    <a:ext uri="{9D8B030D-6E8A-4147-A177-3AD203B41FA5}">
                      <a16:colId xmlns:a16="http://schemas.microsoft.com/office/drawing/2014/main" val="2033664603"/>
                    </a:ext>
                  </a:extLst>
                </a:gridCol>
                <a:gridCol w="484935">
                  <a:extLst>
                    <a:ext uri="{9D8B030D-6E8A-4147-A177-3AD203B41FA5}">
                      <a16:colId xmlns:a16="http://schemas.microsoft.com/office/drawing/2014/main" val="694609750"/>
                    </a:ext>
                  </a:extLst>
                </a:gridCol>
                <a:gridCol w="416288">
                  <a:extLst>
                    <a:ext uri="{9D8B030D-6E8A-4147-A177-3AD203B41FA5}">
                      <a16:colId xmlns:a16="http://schemas.microsoft.com/office/drawing/2014/main" val="496465018"/>
                    </a:ext>
                  </a:extLst>
                </a:gridCol>
                <a:gridCol w="501252">
                  <a:extLst>
                    <a:ext uri="{9D8B030D-6E8A-4147-A177-3AD203B41FA5}">
                      <a16:colId xmlns:a16="http://schemas.microsoft.com/office/drawing/2014/main" val="2047835194"/>
                    </a:ext>
                  </a:extLst>
                </a:gridCol>
                <a:gridCol w="501252">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4">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F</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F</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15</a:t>
                      </a:r>
                    </a:p>
                  </a:txBody>
                  <a:tcPr anchor="ctr"/>
                </a:tc>
                <a:tc>
                  <a:txBody>
                    <a:bodyPr/>
                    <a:lstStyle/>
                    <a:p>
                      <a:pPr algn="ctr"/>
                      <a:r>
                        <a:rPr lang="en-IN" sz="1000" dirty="0"/>
                        <a:t>15</a:t>
                      </a:r>
                    </a:p>
                  </a:txBody>
                  <a:tcPr anchor="ctr"/>
                </a:tc>
                <a:tc>
                  <a:txBody>
                    <a:bodyPr/>
                    <a:lstStyle/>
                    <a:p>
                      <a:pPr algn="ctr"/>
                      <a:r>
                        <a:rPr lang="en-IN" sz="1000" dirty="0"/>
                        <a:t>384</a:t>
                      </a:r>
                    </a:p>
                  </a:txBody>
                  <a:tcPr anchor="ct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t>384</a:t>
                      </a:r>
                    </a:p>
                  </a:txBody>
                  <a:tcPr anchor="ctr"/>
                </a:tc>
                <a:tc>
                  <a:txBody>
                    <a:bodyPr/>
                    <a:lstStyle/>
                    <a:p>
                      <a:pPr algn="ctr"/>
                      <a:r>
                        <a:rPr lang="en-IN" sz="1000" dirty="0"/>
                        <a:t>256</a:t>
                      </a:r>
                    </a:p>
                  </a:txBody>
                  <a:tcPr anchor="ctr"/>
                </a:tc>
                <a:tc>
                  <a:txBody>
                    <a:bodyPr/>
                    <a:lstStyle/>
                    <a:p>
                      <a:pPr algn="ctr"/>
                      <a:r>
                        <a:rPr lang="en-IN" sz="1000" dirty="0"/>
                        <a:t>13</a:t>
                      </a:r>
                    </a:p>
                  </a:txBody>
                  <a:tcPr anchor="ctr"/>
                </a:tc>
                <a:tc>
                  <a:txBody>
                    <a:bodyPr/>
                    <a:lstStyle/>
                    <a:p>
                      <a:pPr algn="ctr"/>
                      <a:r>
                        <a:rPr lang="en-IN" sz="1000" dirty="0"/>
                        <a:t>13</a:t>
                      </a:r>
                    </a:p>
                  </a:txBody>
                  <a:tcPr anchor="ctr"/>
                </a:tc>
                <a:tc>
                  <a:txBody>
                    <a:bodyPr/>
                    <a:lstStyle/>
                    <a:p>
                      <a:pPr algn="ctr"/>
                      <a:r>
                        <a:rPr lang="en-IN" sz="1000" dirty="0"/>
                        <a:t>256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15</a:t>
                      </a:r>
                    </a:p>
                  </a:txBody>
                  <a:tcPr anchor="ctr"/>
                </a:tc>
                <a:tc>
                  <a:txBody>
                    <a:bodyPr/>
                    <a:lstStyle/>
                    <a:p>
                      <a:pPr algn="ctr"/>
                      <a:r>
                        <a:rPr lang="en-IN" sz="1000" dirty="0"/>
                        <a:t>15</a:t>
                      </a:r>
                    </a:p>
                  </a:txBody>
                  <a:tcPr anchor="ct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solidFill>
                            <a:schemeClr val="bg1"/>
                          </a:solidFill>
                        </a:rPr>
                        <a:t>1</a:t>
                      </a:r>
                    </a:p>
                  </a:txBody>
                  <a:tcPr anchor="ctr">
                    <a:solidFill>
                      <a:schemeClr val="accent2"/>
                    </a:solidFill>
                  </a:tcPr>
                </a:tc>
                <a:tc>
                  <a:txBody>
                    <a:bodyPr/>
                    <a:lstStyle/>
                    <a:p>
                      <a:pPr algn="ctr"/>
                      <a:r>
                        <a:rPr lang="en-IN" sz="1000" dirty="0"/>
                        <a:t>13</a:t>
                      </a:r>
                    </a:p>
                  </a:txBody>
                  <a:tcPr anchor="ctr"/>
                </a:tc>
                <a:tc>
                  <a:txBody>
                    <a:bodyPr/>
                    <a:lstStyle/>
                    <a:p>
                      <a:pPr algn="ctr"/>
                      <a:r>
                        <a:rPr lang="en-IN" sz="1000" dirty="0"/>
                        <a:t>13</a:t>
                      </a:r>
                    </a:p>
                  </a:txBody>
                  <a:tcPr anchor="ctr"/>
                </a:tc>
                <a:tc>
                  <a:txBody>
                    <a:bodyPr/>
                    <a:lstStyle/>
                    <a:p>
                      <a:pPr algn="ctr"/>
                      <a:r>
                        <a:rPr lang="en-IN" sz="1000" dirty="0">
                          <a:solidFill>
                            <a:schemeClr val="bg1"/>
                          </a:solidFill>
                        </a:rPr>
                        <a:t>1</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027" name="Google Shape;5027;p163"/>
          <p:cNvGraphicFramePr/>
          <p:nvPr>
            <p:extLst>
              <p:ext uri="{D42A27DB-BD31-4B8C-83A1-F6EECF244321}">
                <p14:modId xmlns:p14="http://schemas.microsoft.com/office/powerpoint/2010/main" val="1574239040"/>
              </p:ext>
            </p:extLst>
          </p:nvPr>
        </p:nvGraphicFramePr>
        <p:xfrm>
          <a:off x="0" y="2682293"/>
          <a:ext cx="9143975" cy="2115690"/>
        </p:xfrm>
        <a:graphic>
          <a:graphicData uri="http://schemas.openxmlformats.org/drawingml/2006/table">
            <a:tbl>
              <a:tblPr firstRow="1">
                <a:noFill/>
              </a:tblPr>
              <a:tblGrid>
                <a:gridCol w="614200">
                  <a:extLst>
                    <a:ext uri="{9D8B030D-6E8A-4147-A177-3AD203B41FA5}">
                      <a16:colId xmlns:a16="http://schemas.microsoft.com/office/drawing/2014/main" val="20000"/>
                    </a:ext>
                  </a:extLst>
                </a:gridCol>
                <a:gridCol w="1019675">
                  <a:extLst>
                    <a:ext uri="{9D8B030D-6E8A-4147-A177-3AD203B41FA5}">
                      <a16:colId xmlns:a16="http://schemas.microsoft.com/office/drawing/2014/main" val="20001"/>
                    </a:ext>
                  </a:extLst>
                </a:gridCol>
                <a:gridCol w="1284550">
                  <a:extLst>
                    <a:ext uri="{9D8B030D-6E8A-4147-A177-3AD203B41FA5}">
                      <a16:colId xmlns:a16="http://schemas.microsoft.com/office/drawing/2014/main" val="20002"/>
                    </a:ext>
                  </a:extLst>
                </a:gridCol>
                <a:gridCol w="861975">
                  <a:extLst>
                    <a:ext uri="{9D8B030D-6E8A-4147-A177-3AD203B41FA5}">
                      <a16:colId xmlns:a16="http://schemas.microsoft.com/office/drawing/2014/main" val="20003"/>
                    </a:ext>
                  </a:extLst>
                </a:gridCol>
                <a:gridCol w="776732">
                  <a:extLst>
                    <a:ext uri="{9D8B030D-6E8A-4147-A177-3AD203B41FA5}">
                      <a16:colId xmlns:a16="http://schemas.microsoft.com/office/drawing/2014/main" val="20004"/>
                    </a:ext>
                  </a:extLst>
                </a:gridCol>
                <a:gridCol w="861693">
                  <a:extLst>
                    <a:ext uri="{9D8B030D-6E8A-4147-A177-3AD203B41FA5}">
                      <a16:colId xmlns:a16="http://schemas.microsoft.com/office/drawing/2014/main" val="20005"/>
                    </a:ext>
                  </a:extLst>
                </a:gridCol>
                <a:gridCol w="1015800">
                  <a:extLst>
                    <a:ext uri="{9D8B030D-6E8A-4147-A177-3AD203B41FA5}">
                      <a16:colId xmlns:a16="http://schemas.microsoft.com/office/drawing/2014/main" val="20006"/>
                    </a:ext>
                  </a:extLst>
                </a:gridCol>
                <a:gridCol w="1194225">
                  <a:extLst>
                    <a:ext uri="{9D8B030D-6E8A-4147-A177-3AD203B41FA5}">
                      <a16:colId xmlns:a16="http://schemas.microsoft.com/office/drawing/2014/main" val="20007"/>
                    </a:ext>
                  </a:extLst>
                </a:gridCol>
                <a:gridCol w="1515125">
                  <a:extLst>
                    <a:ext uri="{9D8B030D-6E8A-4147-A177-3AD203B41FA5}">
                      <a16:colId xmlns:a16="http://schemas.microsoft.com/office/drawing/2014/main" val="20008"/>
                    </a:ext>
                  </a:extLst>
                </a:gridCol>
              </a:tblGrid>
              <a:tr h="285675">
                <a:tc>
                  <a:txBody>
                    <a:bodyPr/>
                    <a:lstStyle/>
                    <a:p>
                      <a:pPr marL="0" lvl="0" indent="0" algn="ctr" rtl="0">
                        <a:spcBef>
                          <a:spcPts val="0"/>
                        </a:spcBef>
                        <a:spcAft>
                          <a:spcPts val="0"/>
                        </a:spcAft>
                        <a:buNone/>
                      </a:pPr>
                      <a:r>
                        <a:rPr lang="en" sz="1000" b="1" dirty="0"/>
                        <a:t>No. of unrolls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Unroll Factor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4750">
                <a:tc>
                  <a:txBody>
                    <a:bodyPr/>
                    <a:lstStyle/>
                    <a:p>
                      <a:pPr algn="ctr"/>
                      <a:r>
                        <a:rPr lang="en-IN" sz="1000" dirty="0"/>
                        <a:t>0</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750,243,840</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0.00497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45,452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7.502438</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0.039859</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8.01992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0.03728711686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algn="ctr"/>
                      <a:r>
                        <a:rPr lang="en-IN" sz="1000" dirty="0">
                          <a:solidFill>
                            <a:schemeClr val="tx2"/>
                          </a:solidFill>
                        </a:rPr>
                        <a:t>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4</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603,319,296</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0.00436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39,082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6.033193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0.049566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11.368349</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0.02630472148</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4000">
                <a:tc>
                  <a:txBody>
                    <a:bodyPr/>
                    <a:lstStyle/>
                    <a:p>
                      <a:pPr algn="ctr"/>
                      <a:r>
                        <a:rPr lang="en-IN" sz="1000" dirty="0">
                          <a:solidFill>
                            <a:schemeClr val="tx2"/>
                          </a:solidFill>
                        </a:rPr>
                        <a:t>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8</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606,434,304</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0.00327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29,279</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6.064343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0.049311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15.079817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0.01983040161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255500">
                <a:tc>
                  <a:txBody>
                    <a:bodyPr/>
                    <a:lstStyle/>
                    <a:p>
                      <a:pPr algn="ctr"/>
                      <a:r>
                        <a:rPr lang="en-IN" sz="1000" dirty="0">
                          <a:solidFill>
                            <a:schemeClr val="tx2"/>
                          </a:solidFill>
                        </a:rPr>
                        <a:t>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16</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606,434,304</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0.00491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39,412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6.064343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0.049311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10.042974</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0.02977592413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212450">
                <a:tc>
                  <a:txBody>
                    <a:bodyPr/>
                    <a:lstStyle/>
                    <a:p>
                      <a:pPr algn="ctr"/>
                      <a:r>
                        <a:rPr lang="en-IN" sz="1000" dirty="0">
                          <a:solidFill>
                            <a:schemeClr val="tx2"/>
                          </a:solidFill>
                        </a:rPr>
                        <a:t>1</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Full-unroll</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601,761,792</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0.00755</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65,218</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6.017618</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0.049694</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6.581987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0.0454330159</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212450">
                <a:tc>
                  <a:txBody>
                    <a:bodyPr/>
                    <a:lstStyle/>
                    <a:p>
                      <a:pPr algn="ctr"/>
                      <a:r>
                        <a:rPr lang="en-IN" sz="1000" dirty="0">
                          <a:solidFill>
                            <a:schemeClr val="tx2"/>
                          </a:solidFill>
                        </a:rPr>
                        <a:t>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Full-unroll</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600,204,288</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0.0232</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177,517</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6.002043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0.049823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2.147543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tx2"/>
                          </a:solidFill>
                        </a:rPr>
                        <a:t>0.1392473976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212450">
                <a:tc>
                  <a:txBody>
                    <a:bodyPr/>
                    <a:lstStyle/>
                    <a:p>
                      <a:pPr algn="ctr"/>
                      <a:r>
                        <a:rPr lang="en-IN" sz="1000" dirty="0">
                          <a:solidFill>
                            <a:schemeClr val="bg1"/>
                          </a:solidFill>
                        </a:rPr>
                        <a:t>3</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Full-unroll</a:t>
                      </a:r>
                    </a:p>
                  </a:txBody>
                  <a:tcPr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457,986,048</a:t>
                      </a:r>
                    </a:p>
                  </a:txBody>
                  <a:tcPr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0.0649</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509,320</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4.57986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0.065295</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1.006086</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0.297232914</a:t>
                      </a:r>
                    </a:p>
                  </a:txBody>
                  <a:tcPr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bl>
          </a:graphicData>
        </a:graphic>
      </p:graphicFrame>
      <p:graphicFrame>
        <p:nvGraphicFramePr>
          <p:cNvPr id="6" name="Diagram 5">
            <a:extLst>
              <a:ext uri="{FF2B5EF4-FFF2-40B4-BE49-F238E27FC236}">
                <a16:creationId xmlns:a16="http://schemas.microsoft.com/office/drawing/2014/main" id="{A7ECE843-D0B8-8128-89AD-520BD8C7D6B0}"/>
              </a:ext>
            </a:extLst>
          </p:cNvPr>
          <p:cNvGraphicFramePr/>
          <p:nvPr>
            <p:extLst>
              <p:ext uri="{D42A27DB-BD31-4B8C-83A1-F6EECF244321}">
                <p14:modId xmlns:p14="http://schemas.microsoft.com/office/powerpoint/2010/main" val="3411038028"/>
              </p:ext>
            </p:extLst>
          </p:nvPr>
        </p:nvGraphicFramePr>
        <p:xfrm>
          <a:off x="514325" y="2222672"/>
          <a:ext cx="8294825" cy="9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884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5"/>
        <p:cNvGrpSpPr/>
        <p:nvPr/>
      </p:nvGrpSpPr>
      <p:grpSpPr>
        <a:xfrm>
          <a:off x="0" y="0"/>
          <a:ext cx="0" cy="0"/>
          <a:chOff x="0" y="0"/>
          <a:chExt cx="0" cy="0"/>
        </a:xfrm>
      </p:grpSpPr>
      <p:sp>
        <p:nvSpPr>
          <p:cNvPr id="5016" name="Google Shape;5016;p162"/>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Unrolling – D-CNN</a:t>
            </a:r>
            <a:endParaRPr dirty="0"/>
          </a:p>
        </p:txBody>
      </p:sp>
      <p:sp>
        <p:nvSpPr>
          <p:cNvPr id="5" name="Subtitle 4">
            <a:extLst>
              <a:ext uri="{FF2B5EF4-FFF2-40B4-BE49-F238E27FC236}">
                <a16:creationId xmlns:a16="http://schemas.microsoft.com/office/drawing/2014/main" id="{F1A8ACE4-8FC9-CD73-D33C-664766EC38BA}"/>
              </a:ext>
            </a:extLst>
          </p:cNvPr>
          <p:cNvSpPr>
            <a:spLocks noGrp="1"/>
          </p:cNvSpPr>
          <p:nvPr>
            <p:ph type="subTitle" idx="2"/>
          </p:nvPr>
        </p:nvSpPr>
        <p:spPr>
          <a:xfrm>
            <a:off x="424450" y="756623"/>
            <a:ext cx="8384700" cy="283154"/>
          </a:xfrm>
        </p:spPr>
        <p:txBody>
          <a:bodyPr/>
          <a:lstStyle/>
          <a:p>
            <a:r>
              <a:rPr lang="en-IN" sz="1600" b="0" dirty="0"/>
              <a:t>Case: Unrolling kernels with no. of input channels &gt; 1</a:t>
            </a:r>
            <a:r>
              <a:rPr lang="en-IN" b="0" dirty="0"/>
              <a:t> - Results</a:t>
            </a:r>
            <a:endParaRPr lang="en-IN" sz="1600" b="0" dirty="0"/>
          </a:p>
        </p:txBody>
      </p:sp>
      <p:sp>
        <p:nvSpPr>
          <p:cNvPr id="3" name="TextBox 2">
            <a:extLst>
              <a:ext uri="{FF2B5EF4-FFF2-40B4-BE49-F238E27FC236}">
                <a16:creationId xmlns:a16="http://schemas.microsoft.com/office/drawing/2014/main" id="{0678DC2C-B7BC-1BA2-2788-F9F9D0AE0DAE}"/>
              </a:ext>
            </a:extLst>
          </p:cNvPr>
          <p:cNvSpPr txBox="1"/>
          <p:nvPr/>
        </p:nvSpPr>
        <p:spPr>
          <a:xfrm>
            <a:off x="2059198" y="1375403"/>
            <a:ext cx="1843774" cy="523220"/>
          </a:xfrm>
          <a:prstGeom prst="rect">
            <a:avLst/>
          </a:prstGeom>
          <a:noFill/>
        </p:spPr>
        <p:txBody>
          <a:bodyPr wrap="none" rtlCol="0">
            <a:spAutoFit/>
          </a:bodyPr>
          <a:lstStyle/>
          <a:p>
            <a:r>
              <a:rPr lang="en-IN" b="1" dirty="0"/>
              <a:t>Mobilenet-v3-small </a:t>
            </a:r>
          </a:p>
          <a:p>
            <a:r>
              <a:rPr lang="en-IN" b="1" dirty="0"/>
              <a:t>D-CNN Layer 2:</a:t>
            </a:r>
          </a:p>
        </p:txBody>
      </p:sp>
      <p:graphicFrame>
        <p:nvGraphicFramePr>
          <p:cNvPr id="5027" name="Google Shape;5027;p163"/>
          <p:cNvGraphicFramePr/>
          <p:nvPr>
            <p:extLst>
              <p:ext uri="{D42A27DB-BD31-4B8C-83A1-F6EECF244321}">
                <p14:modId xmlns:p14="http://schemas.microsoft.com/office/powerpoint/2010/main" val="3604205144"/>
              </p:ext>
            </p:extLst>
          </p:nvPr>
        </p:nvGraphicFramePr>
        <p:xfrm>
          <a:off x="25" y="2758871"/>
          <a:ext cx="9143975" cy="2005125"/>
        </p:xfrm>
        <a:graphic>
          <a:graphicData uri="http://schemas.openxmlformats.org/drawingml/2006/table">
            <a:tbl>
              <a:tblPr firstRow="1">
                <a:noFill/>
              </a:tblPr>
              <a:tblGrid>
                <a:gridCol w="614200">
                  <a:extLst>
                    <a:ext uri="{9D8B030D-6E8A-4147-A177-3AD203B41FA5}">
                      <a16:colId xmlns:a16="http://schemas.microsoft.com/office/drawing/2014/main" val="20000"/>
                    </a:ext>
                  </a:extLst>
                </a:gridCol>
                <a:gridCol w="1019675">
                  <a:extLst>
                    <a:ext uri="{9D8B030D-6E8A-4147-A177-3AD203B41FA5}">
                      <a16:colId xmlns:a16="http://schemas.microsoft.com/office/drawing/2014/main" val="20001"/>
                    </a:ext>
                  </a:extLst>
                </a:gridCol>
                <a:gridCol w="1284550">
                  <a:extLst>
                    <a:ext uri="{9D8B030D-6E8A-4147-A177-3AD203B41FA5}">
                      <a16:colId xmlns:a16="http://schemas.microsoft.com/office/drawing/2014/main" val="20002"/>
                    </a:ext>
                  </a:extLst>
                </a:gridCol>
                <a:gridCol w="861975">
                  <a:extLst>
                    <a:ext uri="{9D8B030D-6E8A-4147-A177-3AD203B41FA5}">
                      <a16:colId xmlns:a16="http://schemas.microsoft.com/office/drawing/2014/main" val="20003"/>
                    </a:ext>
                  </a:extLst>
                </a:gridCol>
                <a:gridCol w="730525">
                  <a:extLst>
                    <a:ext uri="{9D8B030D-6E8A-4147-A177-3AD203B41FA5}">
                      <a16:colId xmlns:a16="http://schemas.microsoft.com/office/drawing/2014/main" val="20004"/>
                    </a:ext>
                  </a:extLst>
                </a:gridCol>
                <a:gridCol w="907900">
                  <a:extLst>
                    <a:ext uri="{9D8B030D-6E8A-4147-A177-3AD203B41FA5}">
                      <a16:colId xmlns:a16="http://schemas.microsoft.com/office/drawing/2014/main" val="20005"/>
                    </a:ext>
                  </a:extLst>
                </a:gridCol>
                <a:gridCol w="1015800">
                  <a:extLst>
                    <a:ext uri="{9D8B030D-6E8A-4147-A177-3AD203B41FA5}">
                      <a16:colId xmlns:a16="http://schemas.microsoft.com/office/drawing/2014/main" val="20006"/>
                    </a:ext>
                  </a:extLst>
                </a:gridCol>
                <a:gridCol w="1194225">
                  <a:extLst>
                    <a:ext uri="{9D8B030D-6E8A-4147-A177-3AD203B41FA5}">
                      <a16:colId xmlns:a16="http://schemas.microsoft.com/office/drawing/2014/main" val="20007"/>
                    </a:ext>
                  </a:extLst>
                </a:gridCol>
                <a:gridCol w="1515125">
                  <a:extLst>
                    <a:ext uri="{9D8B030D-6E8A-4147-A177-3AD203B41FA5}">
                      <a16:colId xmlns:a16="http://schemas.microsoft.com/office/drawing/2014/main" val="20008"/>
                    </a:ext>
                  </a:extLst>
                </a:gridCol>
              </a:tblGrid>
              <a:tr h="285675">
                <a:tc>
                  <a:txBody>
                    <a:bodyPr/>
                    <a:lstStyle/>
                    <a:p>
                      <a:pPr marL="0" lvl="0" indent="0" algn="ctr" rtl="0">
                        <a:spcBef>
                          <a:spcPts val="0"/>
                        </a:spcBef>
                        <a:spcAft>
                          <a:spcPts val="0"/>
                        </a:spcAft>
                        <a:buNone/>
                      </a:pPr>
                      <a:r>
                        <a:rPr lang="en" sz="1000" b="1" dirty="0">
                          <a:latin typeface="+mn-lt"/>
                        </a:rPr>
                        <a:t>Unrolls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Unroll Factor</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latin typeface="+mn-lt"/>
                        </a:rPr>
                        <a:t>Clock cycles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Total power</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Area</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latin typeface="+mn-lt"/>
                        </a:rPr>
                        <a:t>Runtime</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GFLOPS</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GFLOPS/W</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latin typeface="+mn-lt"/>
                        </a:rPr>
                        <a:t>Energy</a:t>
                      </a:r>
                      <a:endParaRPr sz="1000" b="1" dirty="0">
                        <a:latin typeface="+mn-lt"/>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4750">
                <a:tc>
                  <a:txBody>
                    <a:bodyPr/>
                    <a:lstStyle/>
                    <a:p>
                      <a:pPr algn="ctr" fontAlgn="b"/>
                      <a:r>
                        <a:rPr lang="en-IN" sz="1000" b="0" i="0" u="none" strike="noStrike">
                          <a:solidFill>
                            <a:srgbClr val="000000"/>
                          </a:solidFill>
                          <a:effectLst/>
                          <a:latin typeface="+mn-lt"/>
                        </a:rPr>
                        <a:t>0</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2,203,914</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0.00377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36,695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0.022039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0.046103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12.22891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8.31E-05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algn="ctr" fontAlgn="b"/>
                      <a:r>
                        <a:rPr lang="en-IN" sz="1000" b="0" i="0" u="none" strike="noStrike" dirty="0">
                          <a:solidFill>
                            <a:schemeClr val="tx1"/>
                          </a:solidFill>
                          <a:effectLst/>
                          <a:latin typeface="+mn-lt"/>
                        </a:rPr>
                        <a:t>1</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Full-unroll</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2,203,914</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a:solidFill>
                            <a:schemeClr val="tx1"/>
                          </a:solidFill>
                          <a:effectLst/>
                          <a:latin typeface="+mn-lt"/>
                        </a:rPr>
                        <a:t>0.00375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36,261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0.022039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0.046103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12.29413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fontAlgn="b"/>
                      <a:r>
                        <a:rPr lang="en-IN" sz="1000" b="0" i="0" u="none" strike="noStrike" dirty="0">
                          <a:solidFill>
                            <a:schemeClr val="tx1"/>
                          </a:solidFill>
                          <a:effectLst/>
                          <a:latin typeface="+mn-lt"/>
                        </a:rPr>
                        <a:t>8.26E-05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234000">
                <a:tc>
                  <a:txBody>
                    <a:bodyPr/>
                    <a:lstStyle/>
                    <a:p>
                      <a:pPr algn="ctr" fontAlgn="b"/>
                      <a:r>
                        <a:rPr lang="en-IN" sz="1000" b="0" i="0" u="none" strike="noStrike">
                          <a:solidFill>
                            <a:srgbClr val="000000"/>
                          </a:solidFill>
                          <a:effectLst/>
                          <a:latin typeface="+mn-lt"/>
                        </a:rPr>
                        <a:t>2</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Full-unroll</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2,203,914</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0.00374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35,808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dirty="0">
                          <a:solidFill>
                            <a:srgbClr val="000000"/>
                          </a:solidFill>
                          <a:effectLst/>
                          <a:latin typeface="+mn-lt"/>
                        </a:rPr>
                        <a:t>0.022039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0.046103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12.32701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fontAlgn="b"/>
                      <a:r>
                        <a:rPr lang="en-IN" sz="1000" b="0" i="0" u="none" strike="noStrike">
                          <a:solidFill>
                            <a:srgbClr val="000000"/>
                          </a:solidFill>
                          <a:effectLst/>
                          <a:latin typeface="+mn-lt"/>
                        </a:rPr>
                        <a:t>8.24E-05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5500">
                <a:tc>
                  <a:txBody>
                    <a:bodyPr/>
                    <a:lstStyle/>
                    <a:p>
                      <a:pPr algn="ctr" fontAlgn="b"/>
                      <a:r>
                        <a:rPr lang="en-IN" sz="1000" b="0" i="0" u="none" strike="noStrike">
                          <a:solidFill>
                            <a:schemeClr val="bg1"/>
                          </a:solidFill>
                          <a:effectLst/>
                          <a:latin typeface="+mn-lt"/>
                        </a:rPr>
                        <a:t>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4</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1,357,194</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0.00941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88,117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0.013572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0.074865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7.955898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0.000128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212450">
                <a:tc>
                  <a:txBody>
                    <a:bodyPr/>
                    <a:lstStyle/>
                    <a:p>
                      <a:pPr algn="ctr" fontAlgn="b"/>
                      <a:r>
                        <a:rPr lang="en-IN" sz="1000" b="0" i="0" u="none" strike="noStrike" dirty="0">
                          <a:solidFill>
                            <a:schemeClr val="bg1"/>
                          </a:solidFill>
                          <a:effectLst/>
                          <a:latin typeface="+mn-lt"/>
                        </a:rPr>
                        <a:t>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8</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1,230,186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0.0166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152,923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0.012302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0.082593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4.975482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0.000204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212450">
                <a:tc>
                  <a:txBody>
                    <a:bodyPr/>
                    <a:lstStyle/>
                    <a:p>
                      <a:pPr algn="ctr" fontAlgn="b"/>
                      <a:r>
                        <a:rPr lang="en-IN" sz="1000" b="0" i="0" u="none" strike="noStrike">
                          <a:solidFill>
                            <a:schemeClr val="bg1"/>
                          </a:solidFill>
                          <a:effectLst/>
                          <a:latin typeface="+mn-lt"/>
                        </a:rPr>
                        <a:t>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16</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1,173,036</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0.042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343,284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0.01173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0.086621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2.062405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0.000493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0">
                <a:tc>
                  <a:txBody>
                    <a:bodyPr/>
                    <a:lstStyle/>
                    <a:p>
                      <a:pPr algn="ctr" fontAlgn="b"/>
                      <a:r>
                        <a:rPr lang="en-IN" sz="1000" b="0" i="0" u="none" strike="noStrike">
                          <a:solidFill>
                            <a:schemeClr val="bg1"/>
                          </a:solidFill>
                          <a:effectLst/>
                          <a:latin typeface="+mn-lt"/>
                        </a:rPr>
                        <a:t>3</a:t>
                      </a:r>
                    </a:p>
                  </a:txBody>
                  <a:tcPr marL="7620" marR="7620" marT="762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Full-unroll</a:t>
                      </a:r>
                    </a:p>
                  </a:txBody>
                  <a:tcPr marL="7620" marR="7620" marT="7620" marB="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645,180</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0.0579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466,803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0.006452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0.15748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a:solidFill>
                            <a:schemeClr val="bg1"/>
                          </a:solidFill>
                          <a:effectLst/>
                          <a:latin typeface="+mn-lt"/>
                        </a:rPr>
                        <a:t>2.719862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fontAlgn="b"/>
                      <a:r>
                        <a:rPr lang="en-IN" sz="1000" b="0" i="0" u="none" strike="noStrike" dirty="0">
                          <a:solidFill>
                            <a:schemeClr val="bg1"/>
                          </a:solidFill>
                          <a:effectLst/>
                          <a:latin typeface="+mn-lt"/>
                        </a:rPr>
                        <a:t>0.000374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bl>
          </a:graphicData>
        </a:graphic>
      </p:graphicFrame>
      <p:graphicFrame>
        <p:nvGraphicFramePr>
          <p:cNvPr id="6" name="Diagram 5">
            <a:extLst>
              <a:ext uri="{FF2B5EF4-FFF2-40B4-BE49-F238E27FC236}">
                <a16:creationId xmlns:a16="http://schemas.microsoft.com/office/drawing/2014/main" id="{A7ECE843-D0B8-8128-89AD-520BD8C7D6B0}"/>
              </a:ext>
            </a:extLst>
          </p:cNvPr>
          <p:cNvGraphicFramePr/>
          <p:nvPr>
            <p:extLst>
              <p:ext uri="{D42A27DB-BD31-4B8C-83A1-F6EECF244321}">
                <p14:modId xmlns:p14="http://schemas.microsoft.com/office/powerpoint/2010/main" val="1441889538"/>
              </p:ext>
            </p:extLst>
          </p:nvPr>
        </p:nvGraphicFramePr>
        <p:xfrm>
          <a:off x="180576" y="2002309"/>
          <a:ext cx="8782848" cy="896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a:extLst>
              <a:ext uri="{FF2B5EF4-FFF2-40B4-BE49-F238E27FC236}">
                <a16:creationId xmlns:a16="http://schemas.microsoft.com/office/drawing/2014/main" id="{97A2BEB3-5D5E-D18B-ED22-D3A94F97B3F6}"/>
              </a:ext>
            </a:extLst>
          </p:cNvPr>
          <p:cNvGraphicFramePr>
            <a:graphicFrameLocks noGrp="1"/>
          </p:cNvGraphicFramePr>
          <p:nvPr>
            <p:extLst>
              <p:ext uri="{D42A27DB-BD31-4B8C-83A1-F6EECF244321}">
                <p14:modId xmlns:p14="http://schemas.microsoft.com/office/powerpoint/2010/main" val="1107616308"/>
              </p:ext>
            </p:extLst>
          </p:nvPr>
        </p:nvGraphicFramePr>
        <p:xfrm>
          <a:off x="4523501" y="1086558"/>
          <a:ext cx="4248616" cy="975360"/>
        </p:xfrm>
        <a:graphic>
          <a:graphicData uri="http://schemas.openxmlformats.org/drawingml/2006/table">
            <a:tbl>
              <a:tblPr firstRow="1" bandRow="1">
                <a:tableStyleId>{288A5F20-7F93-40CB-B5C7-FE14FEC1B65C}</a:tableStyleId>
              </a:tblPr>
              <a:tblGrid>
                <a:gridCol w="750847">
                  <a:extLst>
                    <a:ext uri="{9D8B030D-6E8A-4147-A177-3AD203B41FA5}">
                      <a16:colId xmlns:a16="http://schemas.microsoft.com/office/drawing/2014/main" val="3586219349"/>
                    </a:ext>
                  </a:extLst>
                </a:gridCol>
                <a:gridCol w="416312">
                  <a:extLst>
                    <a:ext uri="{9D8B030D-6E8A-4147-A177-3AD203B41FA5}">
                      <a16:colId xmlns:a16="http://schemas.microsoft.com/office/drawing/2014/main" val="1032666484"/>
                    </a:ext>
                  </a:extLst>
                </a:gridCol>
                <a:gridCol w="394010">
                  <a:extLst>
                    <a:ext uri="{9D8B030D-6E8A-4147-A177-3AD203B41FA5}">
                      <a16:colId xmlns:a16="http://schemas.microsoft.com/office/drawing/2014/main" val="2759587817"/>
                    </a:ext>
                  </a:extLst>
                </a:gridCol>
                <a:gridCol w="327102">
                  <a:extLst>
                    <a:ext uri="{9D8B030D-6E8A-4147-A177-3AD203B41FA5}">
                      <a16:colId xmlns:a16="http://schemas.microsoft.com/office/drawing/2014/main" val="1041103761"/>
                    </a:ext>
                  </a:extLst>
                </a:gridCol>
                <a:gridCol w="386576">
                  <a:extLst>
                    <a:ext uri="{9D8B030D-6E8A-4147-A177-3AD203B41FA5}">
                      <a16:colId xmlns:a16="http://schemas.microsoft.com/office/drawing/2014/main" val="160981416"/>
                    </a:ext>
                  </a:extLst>
                </a:gridCol>
                <a:gridCol w="330820">
                  <a:extLst>
                    <a:ext uri="{9D8B030D-6E8A-4147-A177-3AD203B41FA5}">
                      <a16:colId xmlns:a16="http://schemas.microsoft.com/office/drawing/2014/main" val="184087074"/>
                    </a:ext>
                  </a:extLst>
                </a:gridCol>
                <a:gridCol w="364274">
                  <a:extLst>
                    <a:ext uri="{9D8B030D-6E8A-4147-A177-3AD203B41FA5}">
                      <a16:colId xmlns:a16="http://schemas.microsoft.com/office/drawing/2014/main" val="2033664603"/>
                    </a:ext>
                  </a:extLst>
                </a:gridCol>
                <a:gridCol w="426225">
                  <a:extLst>
                    <a:ext uri="{9D8B030D-6E8A-4147-A177-3AD203B41FA5}">
                      <a16:colId xmlns:a16="http://schemas.microsoft.com/office/drawing/2014/main" val="496465018"/>
                    </a:ext>
                  </a:extLst>
                </a:gridCol>
                <a:gridCol w="426225">
                  <a:extLst>
                    <a:ext uri="{9D8B030D-6E8A-4147-A177-3AD203B41FA5}">
                      <a16:colId xmlns:a16="http://schemas.microsoft.com/office/drawing/2014/main" val="2047835194"/>
                    </a:ext>
                  </a:extLst>
                </a:gridCol>
                <a:gridCol w="426225">
                  <a:extLst>
                    <a:ext uri="{9D8B030D-6E8A-4147-A177-3AD203B41FA5}">
                      <a16:colId xmlns:a16="http://schemas.microsoft.com/office/drawing/2014/main" val="2373291772"/>
                    </a:ext>
                  </a:extLst>
                </a:gridCol>
              </a:tblGrid>
              <a:tr h="0">
                <a:tc rowSpan="2">
                  <a:txBody>
                    <a:bodyPr/>
                    <a:lstStyle/>
                    <a:p>
                      <a:pPr algn="ctr"/>
                      <a:r>
                        <a:rPr lang="en-IN" sz="1000" b="1" dirty="0"/>
                        <a:t>Layer info</a:t>
                      </a:r>
                    </a:p>
                  </a:txBody>
                  <a:tcPr anchor="ctr">
                    <a:solidFill>
                      <a:schemeClr val="tx2"/>
                    </a:solidFill>
                  </a:tcPr>
                </a:tc>
                <a:tc gridSpan="3">
                  <a:txBody>
                    <a:bodyPr/>
                    <a:lstStyle/>
                    <a:p>
                      <a:pPr algn="ctr"/>
                      <a:r>
                        <a:rPr lang="en-IN" sz="1000" b="1" dirty="0"/>
                        <a:t>Input</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3">
                  <a:txBody>
                    <a:bodyPr/>
                    <a:lstStyle/>
                    <a:p>
                      <a:pPr algn="ctr"/>
                      <a:r>
                        <a:rPr lang="en-IN" sz="1000" b="1" dirty="0"/>
                        <a:t>Kernel</a:t>
                      </a:r>
                    </a:p>
                  </a:txBody>
                  <a:tcPr anchor="ctr">
                    <a:solidFill>
                      <a:schemeClr val="tx2"/>
                    </a:solidFill>
                  </a:tcPr>
                </a:tc>
                <a:tc hMerge="1">
                  <a:txBody>
                    <a:bodyPr/>
                    <a:lstStyle/>
                    <a:p>
                      <a:endParaRPr lang="en-IN" sz="1000"/>
                    </a:p>
                  </a:txBody>
                  <a:tcPr/>
                </a:tc>
                <a:tc hMerge="1">
                  <a:txBody>
                    <a:bodyPr/>
                    <a:lstStyle/>
                    <a:p>
                      <a:endParaRPr lang="en-IN" sz="1000" dirty="0"/>
                    </a:p>
                  </a:txBody>
                  <a:tcPr/>
                </a:tc>
                <a:tc gridSpan="3">
                  <a:txBody>
                    <a:bodyPr/>
                    <a:lstStyle/>
                    <a:p>
                      <a:pPr algn="ctr"/>
                      <a:r>
                        <a:rPr lang="en-IN" sz="1000" b="1" dirty="0"/>
                        <a:t>Output</a:t>
                      </a:r>
                    </a:p>
                  </a:txBody>
                  <a:tcPr anchor="ctr">
                    <a:solidFill>
                      <a:schemeClr val="tx2"/>
                    </a:solidFill>
                  </a:tcPr>
                </a:tc>
                <a:tc hMerge="1">
                  <a:txBody>
                    <a:bodyPr/>
                    <a:lstStyle/>
                    <a:p>
                      <a:endParaRPr lang="en-IN" sz="1000" dirty="0"/>
                    </a:p>
                  </a:txBody>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C</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57</a:t>
                      </a:r>
                    </a:p>
                  </a:txBody>
                  <a:tcPr anchor="ctr"/>
                </a:tc>
                <a:tc>
                  <a:txBody>
                    <a:bodyPr/>
                    <a:lstStyle/>
                    <a:p>
                      <a:pPr algn="ctr"/>
                      <a:r>
                        <a:rPr lang="en-IN" sz="1000" dirty="0"/>
                        <a:t>57</a:t>
                      </a:r>
                    </a:p>
                  </a:txBody>
                  <a:tcPr anchor="ctr"/>
                </a:tc>
                <a:tc>
                  <a:txBody>
                    <a:bodyPr/>
                    <a:lstStyle/>
                    <a:p>
                      <a:pPr algn="ctr"/>
                      <a:r>
                        <a:rPr lang="en-IN" sz="1000" dirty="0"/>
                        <a:t>72</a:t>
                      </a:r>
                    </a:p>
                  </a:txBody>
                  <a:tcPr anchor="ct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t>72</a:t>
                      </a:r>
                    </a:p>
                  </a:txBody>
                  <a:tcPr anchor="ctr"/>
                </a:tc>
                <a:tc>
                  <a:txBody>
                    <a:bodyPr/>
                    <a:lstStyle/>
                    <a:p>
                      <a:pPr algn="ctr"/>
                      <a:r>
                        <a:rPr lang="en-IN" sz="1000" dirty="0"/>
                        <a:t>28</a:t>
                      </a:r>
                    </a:p>
                  </a:txBody>
                  <a:tcPr anchor="ctr"/>
                </a:tc>
                <a:tc>
                  <a:txBody>
                    <a:bodyPr/>
                    <a:lstStyle/>
                    <a:p>
                      <a:pPr algn="ctr"/>
                      <a:r>
                        <a:rPr lang="en-IN" sz="1000" dirty="0"/>
                        <a:t>28</a:t>
                      </a:r>
                    </a:p>
                  </a:txBody>
                  <a:tcPr anchor="ctr"/>
                </a:tc>
                <a:tc>
                  <a:txBody>
                    <a:bodyPr/>
                    <a:lstStyle/>
                    <a:p>
                      <a:pPr algn="ctr"/>
                      <a:r>
                        <a:rPr lang="en-IN" sz="1000" dirty="0"/>
                        <a:t>72</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57</a:t>
                      </a:r>
                    </a:p>
                  </a:txBody>
                  <a:tcPr anchor="ctr"/>
                </a:tc>
                <a:tc>
                  <a:txBody>
                    <a:bodyPr/>
                    <a:lstStyle/>
                    <a:p>
                      <a:pPr algn="ctr"/>
                      <a:r>
                        <a:rPr lang="en-IN" sz="1000" dirty="0"/>
                        <a:t>57</a:t>
                      </a:r>
                    </a:p>
                  </a:txBody>
                  <a:tcPr anchor="ctr"/>
                </a:tc>
                <a:tc>
                  <a:txBody>
                    <a:bodyPr/>
                    <a:lstStyle/>
                    <a:p>
                      <a:pPr algn="ctr"/>
                      <a:r>
                        <a:rPr lang="en-IN" sz="1000" dirty="0">
                          <a:solidFill>
                            <a:schemeClr val="bg1"/>
                          </a:solidFill>
                        </a:rPr>
                        <a:t>24</a:t>
                      </a:r>
                    </a:p>
                  </a:txBody>
                  <a:tcPr anchor="ctr">
                    <a:solidFill>
                      <a:schemeClr val="accent2"/>
                    </a:solidFill>
                  </a:tcPr>
                </a:tc>
                <a:tc>
                  <a:txBody>
                    <a:bodyPr/>
                    <a:lstStyle/>
                    <a:p>
                      <a:pPr algn="ctr"/>
                      <a:r>
                        <a:rPr lang="en-IN" sz="1000" dirty="0"/>
                        <a:t>3</a:t>
                      </a:r>
                    </a:p>
                  </a:txBody>
                  <a:tcPr anchor="ctr"/>
                </a:tc>
                <a:tc>
                  <a:txBody>
                    <a:bodyPr/>
                    <a:lstStyle/>
                    <a:p>
                      <a:pPr algn="ctr"/>
                      <a:r>
                        <a:rPr lang="en-IN" sz="1000" dirty="0"/>
                        <a:t>3</a:t>
                      </a:r>
                    </a:p>
                  </a:txBody>
                  <a:tcPr anchor="ctr"/>
                </a:tc>
                <a:tc>
                  <a:txBody>
                    <a:bodyPr/>
                    <a:lstStyle/>
                    <a:p>
                      <a:pPr algn="ctr"/>
                      <a:r>
                        <a:rPr lang="en-IN" sz="1000" dirty="0">
                          <a:solidFill>
                            <a:schemeClr val="bg1"/>
                          </a:solidFill>
                        </a:rPr>
                        <a:t>24</a:t>
                      </a:r>
                    </a:p>
                  </a:txBody>
                  <a:tcPr anchor="ctr">
                    <a:solidFill>
                      <a:schemeClr val="accent2"/>
                    </a:solidFill>
                  </a:tcPr>
                </a:tc>
                <a:tc>
                  <a:txBody>
                    <a:bodyPr/>
                    <a:lstStyle/>
                    <a:p>
                      <a:pPr algn="ctr"/>
                      <a:r>
                        <a:rPr lang="en-IN" sz="1000" dirty="0"/>
                        <a:t>28</a:t>
                      </a:r>
                    </a:p>
                  </a:txBody>
                  <a:tcPr anchor="ctr"/>
                </a:tc>
                <a:tc>
                  <a:txBody>
                    <a:bodyPr/>
                    <a:lstStyle/>
                    <a:p>
                      <a:pPr algn="ctr"/>
                      <a:r>
                        <a:rPr lang="en-IN" sz="1000" dirty="0"/>
                        <a:t>28</a:t>
                      </a:r>
                    </a:p>
                  </a:txBody>
                  <a:tcPr anchor="ctr"/>
                </a:tc>
                <a:tc>
                  <a:txBody>
                    <a:bodyPr/>
                    <a:lstStyle/>
                    <a:p>
                      <a:pPr algn="ctr"/>
                      <a:r>
                        <a:rPr lang="en-IN" sz="1000" dirty="0">
                          <a:solidFill>
                            <a:schemeClr val="bg1"/>
                          </a:solidFill>
                        </a:rPr>
                        <a:t>24</a:t>
                      </a:r>
                    </a:p>
                  </a:txBody>
                  <a:tcPr anchor="ctr">
                    <a:solidFill>
                      <a:schemeClr val="accent2"/>
                    </a:solidFill>
                  </a:tcPr>
                </a:tc>
                <a:extLst>
                  <a:ext uri="{0D108BD9-81ED-4DB2-BD59-A6C34878D82A}">
                    <a16:rowId xmlns:a16="http://schemas.microsoft.com/office/drawing/2014/main" val="2069867181"/>
                  </a:ext>
                </a:extLst>
              </a:tr>
            </a:tbl>
          </a:graphicData>
        </a:graphic>
      </p:graphicFrame>
    </p:spTree>
    <p:extLst>
      <p:ext uri="{BB962C8B-B14F-4D97-AF65-F5344CB8AC3E}">
        <p14:creationId xmlns:p14="http://schemas.microsoft.com/office/powerpoint/2010/main" val="158073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sp>
        <p:nvSpPr>
          <p:cNvPr id="5070" name="Google Shape;5070;p16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Unroll - FC Layer</a:t>
            </a:r>
            <a:endParaRPr dirty="0"/>
          </a:p>
        </p:txBody>
      </p:sp>
      <p:sp>
        <p:nvSpPr>
          <p:cNvPr id="2" name="TextBox 1">
            <a:extLst>
              <a:ext uri="{FF2B5EF4-FFF2-40B4-BE49-F238E27FC236}">
                <a16:creationId xmlns:a16="http://schemas.microsoft.com/office/drawing/2014/main" id="{4CEF52D5-CC37-C0A6-3EA9-205FAC0C8747}"/>
              </a:ext>
            </a:extLst>
          </p:cNvPr>
          <p:cNvSpPr txBox="1"/>
          <p:nvPr/>
        </p:nvSpPr>
        <p:spPr>
          <a:xfrm>
            <a:off x="977157" y="1227778"/>
            <a:ext cx="3483646" cy="307777"/>
          </a:xfrm>
          <a:prstGeom prst="rect">
            <a:avLst/>
          </a:prstGeom>
          <a:noFill/>
        </p:spPr>
        <p:txBody>
          <a:bodyPr wrap="none" rtlCol="0">
            <a:spAutoFit/>
          </a:bodyPr>
          <a:lstStyle/>
          <a:p>
            <a:r>
              <a:rPr lang="en-IN" b="1" dirty="0"/>
              <a:t>AlexNet Fully Connected (FC) Layer 1:</a:t>
            </a:r>
          </a:p>
        </p:txBody>
      </p:sp>
      <p:graphicFrame>
        <p:nvGraphicFramePr>
          <p:cNvPr id="8" name="Table 7">
            <a:extLst>
              <a:ext uri="{FF2B5EF4-FFF2-40B4-BE49-F238E27FC236}">
                <a16:creationId xmlns:a16="http://schemas.microsoft.com/office/drawing/2014/main" id="{F8F0EC2E-679B-CF40-8437-EDFE8762EDAA}"/>
              </a:ext>
            </a:extLst>
          </p:cNvPr>
          <p:cNvGraphicFramePr>
            <a:graphicFrameLocks noGrp="1"/>
          </p:cNvGraphicFramePr>
          <p:nvPr>
            <p:extLst>
              <p:ext uri="{D42A27DB-BD31-4B8C-83A1-F6EECF244321}">
                <p14:modId xmlns:p14="http://schemas.microsoft.com/office/powerpoint/2010/main" val="2788486397"/>
              </p:ext>
            </p:extLst>
          </p:nvPr>
        </p:nvGraphicFramePr>
        <p:xfrm>
          <a:off x="4571987" y="893987"/>
          <a:ext cx="3992138" cy="975360"/>
        </p:xfrm>
        <a:graphic>
          <a:graphicData uri="http://schemas.openxmlformats.org/drawingml/2006/table">
            <a:tbl>
              <a:tblPr firstRow="1" bandRow="1">
                <a:tableStyleId>{288A5F20-7F93-40CB-B5C7-FE14FEC1B65C}</a:tableStyleId>
              </a:tblPr>
              <a:tblGrid>
                <a:gridCol w="957352">
                  <a:extLst>
                    <a:ext uri="{9D8B030D-6E8A-4147-A177-3AD203B41FA5}">
                      <a16:colId xmlns:a16="http://schemas.microsoft.com/office/drawing/2014/main" val="3586219349"/>
                    </a:ext>
                  </a:extLst>
                </a:gridCol>
                <a:gridCol w="530810">
                  <a:extLst>
                    <a:ext uri="{9D8B030D-6E8A-4147-A177-3AD203B41FA5}">
                      <a16:colId xmlns:a16="http://schemas.microsoft.com/office/drawing/2014/main" val="1032666484"/>
                    </a:ext>
                  </a:extLst>
                </a:gridCol>
                <a:gridCol w="502374">
                  <a:extLst>
                    <a:ext uri="{9D8B030D-6E8A-4147-A177-3AD203B41FA5}">
                      <a16:colId xmlns:a16="http://schemas.microsoft.com/office/drawing/2014/main" val="2759587817"/>
                    </a:ext>
                  </a:extLst>
                </a:gridCol>
                <a:gridCol w="492896">
                  <a:extLst>
                    <a:ext uri="{9D8B030D-6E8A-4147-A177-3AD203B41FA5}">
                      <a16:colId xmlns:a16="http://schemas.microsoft.com/office/drawing/2014/main" val="160981416"/>
                    </a:ext>
                  </a:extLst>
                </a:gridCol>
                <a:gridCol w="475359">
                  <a:extLst>
                    <a:ext uri="{9D8B030D-6E8A-4147-A177-3AD203B41FA5}">
                      <a16:colId xmlns:a16="http://schemas.microsoft.com/office/drawing/2014/main" val="184087074"/>
                    </a:ext>
                  </a:extLst>
                </a:gridCol>
                <a:gridCol w="489897">
                  <a:extLst>
                    <a:ext uri="{9D8B030D-6E8A-4147-A177-3AD203B41FA5}">
                      <a16:colId xmlns:a16="http://schemas.microsoft.com/office/drawing/2014/main" val="496465018"/>
                    </a:ext>
                  </a:extLst>
                </a:gridCol>
                <a:gridCol w="543450">
                  <a:extLst>
                    <a:ext uri="{9D8B030D-6E8A-4147-A177-3AD203B41FA5}">
                      <a16:colId xmlns:a16="http://schemas.microsoft.com/office/drawing/2014/main" val="2047835194"/>
                    </a:ext>
                  </a:extLst>
                </a:gridCol>
              </a:tblGrid>
              <a:tr h="0">
                <a:tc rowSpan="2">
                  <a:txBody>
                    <a:bodyPr/>
                    <a:lstStyle/>
                    <a:p>
                      <a:pPr algn="ctr"/>
                      <a:r>
                        <a:rPr lang="en-IN" sz="1000" b="1" dirty="0"/>
                        <a:t>Layer info</a:t>
                      </a:r>
                    </a:p>
                  </a:txBody>
                  <a:tcPr anchor="ctr">
                    <a:solidFill>
                      <a:schemeClr val="tx2"/>
                    </a:solidFill>
                  </a:tcPr>
                </a:tc>
                <a:tc gridSpan="2">
                  <a:txBody>
                    <a:bodyPr/>
                    <a:lstStyle/>
                    <a:p>
                      <a:pPr algn="ctr"/>
                      <a:r>
                        <a:rPr lang="en-IN" sz="1000" b="1" dirty="0"/>
                        <a:t>Input</a:t>
                      </a:r>
                    </a:p>
                  </a:txBody>
                  <a:tcPr anchor="ctr">
                    <a:solidFill>
                      <a:schemeClr val="tx2"/>
                    </a:solidFill>
                  </a:tcPr>
                </a:tc>
                <a:tc hMerge="1">
                  <a:txBody>
                    <a:bodyPr/>
                    <a:lstStyle/>
                    <a:p>
                      <a:endParaRPr lang="en-IN" sz="1000"/>
                    </a:p>
                  </a:txBody>
                  <a:tcPr/>
                </a:tc>
                <a:tc gridSpan="2">
                  <a:txBody>
                    <a:bodyPr/>
                    <a:lstStyle/>
                    <a:p>
                      <a:pPr algn="ctr"/>
                      <a:r>
                        <a:rPr lang="en-IN" sz="1000" b="1" dirty="0"/>
                        <a:t>Weights</a:t>
                      </a:r>
                    </a:p>
                  </a:txBody>
                  <a:tcPr anchor="ctr">
                    <a:solidFill>
                      <a:schemeClr val="tx2"/>
                    </a:solidFill>
                  </a:tcPr>
                </a:tc>
                <a:tc hMerge="1">
                  <a:txBody>
                    <a:bodyPr/>
                    <a:lstStyle/>
                    <a:p>
                      <a:endParaRPr lang="en-IN" sz="1000"/>
                    </a:p>
                  </a:txBody>
                  <a:tcPr/>
                </a:tc>
                <a:tc gridSpan="2">
                  <a:txBody>
                    <a:bodyPr/>
                    <a:lstStyle/>
                    <a:p>
                      <a:pPr algn="ctr"/>
                      <a:r>
                        <a:rPr lang="en-IN" sz="1000" b="1" dirty="0"/>
                        <a:t>Output</a:t>
                      </a:r>
                    </a:p>
                  </a:txBody>
                  <a:tcPr anchor="ctr">
                    <a:solidFill>
                      <a:schemeClr val="tx2"/>
                    </a:solidFill>
                  </a:tcPr>
                </a:tc>
                <a:tc hMerge="1">
                  <a:txBody>
                    <a:bodyPr/>
                    <a:lstStyle/>
                    <a:p>
                      <a:endParaRPr lang="en-IN" sz="1000" dirty="0"/>
                    </a:p>
                  </a:txBody>
                  <a:tcPr/>
                </a:tc>
                <a:extLst>
                  <a:ext uri="{0D108BD9-81ED-4DB2-BD59-A6C34878D82A}">
                    <a16:rowId xmlns:a16="http://schemas.microsoft.com/office/drawing/2014/main" val="4292661034"/>
                  </a:ext>
                </a:extLst>
              </a:tr>
              <a:tr h="135924">
                <a:tc vMerge="1">
                  <a:txBody>
                    <a:bodyPr/>
                    <a:lstStyle/>
                    <a:p>
                      <a:endParaRPr lang="en-IN" dirty="0"/>
                    </a:p>
                  </a:txBody>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tc>
                  <a:txBody>
                    <a:bodyPr/>
                    <a:lstStyle/>
                    <a:p>
                      <a:pPr algn="ctr"/>
                      <a:r>
                        <a:rPr lang="en-IN" sz="1000" b="1" dirty="0"/>
                        <a:t>H</a:t>
                      </a:r>
                    </a:p>
                  </a:txBody>
                  <a:tcPr anchor="ctr">
                    <a:solidFill>
                      <a:schemeClr val="tx2"/>
                    </a:solidFill>
                  </a:tcPr>
                </a:tc>
                <a:tc>
                  <a:txBody>
                    <a:bodyPr/>
                    <a:lstStyle/>
                    <a:p>
                      <a:pPr algn="ctr"/>
                      <a:r>
                        <a:rPr lang="en-IN" sz="1000" b="1" dirty="0"/>
                        <a:t>W</a:t>
                      </a:r>
                    </a:p>
                  </a:txBody>
                  <a:tcPr anchor="ctr">
                    <a:solidFill>
                      <a:schemeClr val="tx2"/>
                    </a:solidFill>
                  </a:tcPr>
                </a:tc>
                <a:extLst>
                  <a:ext uri="{0D108BD9-81ED-4DB2-BD59-A6C34878D82A}">
                    <a16:rowId xmlns:a16="http://schemas.microsoft.com/office/drawing/2014/main" val="3361832556"/>
                  </a:ext>
                </a:extLst>
              </a:tr>
              <a:tr h="135924">
                <a:tc>
                  <a:txBody>
                    <a:bodyPr/>
                    <a:lstStyle/>
                    <a:p>
                      <a:pPr algn="ctr"/>
                      <a:r>
                        <a:rPr lang="en-IN" sz="1000" b="1" dirty="0"/>
                        <a:t>Actual</a:t>
                      </a:r>
                    </a:p>
                  </a:txBody>
                  <a:tcPr anchor="ctr"/>
                </a:tc>
                <a:tc>
                  <a:txBody>
                    <a:bodyPr/>
                    <a:lstStyle/>
                    <a:p>
                      <a:pPr algn="ctr"/>
                      <a:r>
                        <a:rPr lang="en-IN" sz="1000" dirty="0"/>
                        <a:t>1</a:t>
                      </a:r>
                    </a:p>
                  </a:txBody>
                  <a:tcPr anchor="ctr"/>
                </a:tc>
                <a:tc>
                  <a:txBody>
                    <a:bodyPr/>
                    <a:lstStyle/>
                    <a:p>
                      <a:pPr algn="ctr"/>
                      <a:r>
                        <a:rPr lang="en-IN" sz="1000" dirty="0"/>
                        <a:t>9216</a:t>
                      </a:r>
                    </a:p>
                  </a:txBody>
                  <a:tcPr anchor="ctr"/>
                </a:tc>
                <a:tc>
                  <a:txBody>
                    <a:bodyPr/>
                    <a:lstStyle/>
                    <a:p>
                      <a:pPr algn="ctr"/>
                      <a:r>
                        <a:rPr lang="en-IN" sz="1000" dirty="0"/>
                        <a:t>9216</a:t>
                      </a:r>
                    </a:p>
                  </a:txBody>
                  <a:tcPr anchor="ctr"/>
                </a:tc>
                <a:tc>
                  <a:txBody>
                    <a:bodyPr/>
                    <a:lstStyle/>
                    <a:p>
                      <a:pPr algn="ctr"/>
                      <a:r>
                        <a:rPr lang="en-IN" sz="1000" dirty="0"/>
                        <a:t>4096</a:t>
                      </a:r>
                    </a:p>
                  </a:txBody>
                  <a:tcPr anchor="ctr"/>
                </a:tc>
                <a:tc>
                  <a:txBody>
                    <a:bodyPr/>
                    <a:lstStyle/>
                    <a:p>
                      <a:pPr algn="ctr"/>
                      <a:r>
                        <a:rPr lang="en-IN" sz="1000" dirty="0"/>
                        <a:t>1</a:t>
                      </a:r>
                    </a:p>
                  </a:txBody>
                  <a:tcPr anchor="ctr"/>
                </a:tc>
                <a:tc>
                  <a:txBody>
                    <a:bodyPr/>
                    <a:lstStyle/>
                    <a:p>
                      <a:pPr algn="ctr"/>
                      <a:r>
                        <a:rPr lang="en-IN" sz="1000" dirty="0"/>
                        <a:t>4096</a:t>
                      </a:r>
                    </a:p>
                  </a:txBody>
                  <a:tcPr anchor="ctr"/>
                </a:tc>
                <a:extLst>
                  <a:ext uri="{0D108BD9-81ED-4DB2-BD59-A6C34878D82A}">
                    <a16:rowId xmlns:a16="http://schemas.microsoft.com/office/drawing/2014/main" val="1777667210"/>
                  </a:ext>
                </a:extLst>
              </a:tr>
              <a:tr h="135924">
                <a:tc>
                  <a:txBody>
                    <a:bodyPr/>
                    <a:lstStyle/>
                    <a:p>
                      <a:pPr algn="ctr"/>
                      <a:r>
                        <a:rPr lang="en-IN" sz="1000" b="1" dirty="0"/>
                        <a:t>Executed</a:t>
                      </a:r>
                    </a:p>
                  </a:txBody>
                  <a:tcPr anchor="ctr"/>
                </a:tc>
                <a:tc>
                  <a:txBody>
                    <a:bodyPr/>
                    <a:lstStyle/>
                    <a:p>
                      <a:pPr algn="ctr"/>
                      <a:r>
                        <a:rPr lang="en-IN" sz="1000" dirty="0"/>
                        <a:t>1</a:t>
                      </a:r>
                    </a:p>
                  </a:txBody>
                  <a:tcPr anchor="ct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solidFill>
                            <a:schemeClr val="bg1"/>
                          </a:solidFill>
                        </a:rPr>
                        <a:t>32</a:t>
                      </a:r>
                    </a:p>
                  </a:txBody>
                  <a:tcPr anchor="ctr">
                    <a:solidFill>
                      <a:schemeClr val="accent2"/>
                    </a:solidFill>
                  </a:tcPr>
                </a:tc>
                <a:tc>
                  <a:txBody>
                    <a:bodyPr/>
                    <a:lstStyle/>
                    <a:p>
                      <a:pPr algn="ctr"/>
                      <a:r>
                        <a:rPr lang="en-IN" sz="1000" dirty="0"/>
                        <a:t>1</a:t>
                      </a:r>
                    </a:p>
                  </a:txBody>
                  <a:tcPr anchor="ctr"/>
                </a:tc>
                <a:tc>
                  <a:txBody>
                    <a:bodyPr/>
                    <a:lstStyle/>
                    <a:p>
                      <a:pPr algn="ctr"/>
                      <a:r>
                        <a:rPr lang="en-IN" sz="1000" dirty="0">
                          <a:solidFill>
                            <a:schemeClr val="bg1"/>
                          </a:solidFill>
                        </a:rPr>
                        <a:t>32</a:t>
                      </a:r>
                    </a:p>
                  </a:txBody>
                  <a:tcPr anchor="ctr">
                    <a:solidFill>
                      <a:schemeClr val="accent2"/>
                    </a:solidFill>
                  </a:tcPr>
                </a:tc>
                <a:extLst>
                  <a:ext uri="{0D108BD9-81ED-4DB2-BD59-A6C34878D82A}">
                    <a16:rowId xmlns:a16="http://schemas.microsoft.com/office/drawing/2014/main" val="2069867181"/>
                  </a:ext>
                </a:extLst>
              </a:tr>
            </a:tbl>
          </a:graphicData>
        </a:graphic>
      </p:graphicFrame>
      <p:graphicFrame>
        <p:nvGraphicFramePr>
          <p:cNvPr id="5081" name="Google Shape;5081;p169"/>
          <p:cNvGraphicFramePr/>
          <p:nvPr>
            <p:extLst>
              <p:ext uri="{D42A27DB-BD31-4B8C-83A1-F6EECF244321}">
                <p14:modId xmlns:p14="http://schemas.microsoft.com/office/powerpoint/2010/main" val="128747672"/>
              </p:ext>
            </p:extLst>
          </p:nvPr>
        </p:nvGraphicFramePr>
        <p:xfrm>
          <a:off x="25" y="2267574"/>
          <a:ext cx="9143975" cy="2603370"/>
        </p:xfrm>
        <a:graphic>
          <a:graphicData uri="http://schemas.openxmlformats.org/drawingml/2006/table">
            <a:tbl>
              <a:tblPr>
                <a:noFill/>
              </a:tblPr>
              <a:tblGrid>
                <a:gridCol w="614200">
                  <a:extLst>
                    <a:ext uri="{9D8B030D-6E8A-4147-A177-3AD203B41FA5}">
                      <a16:colId xmlns:a16="http://schemas.microsoft.com/office/drawing/2014/main" val="20000"/>
                    </a:ext>
                  </a:extLst>
                </a:gridCol>
                <a:gridCol w="1019675">
                  <a:extLst>
                    <a:ext uri="{9D8B030D-6E8A-4147-A177-3AD203B41FA5}">
                      <a16:colId xmlns:a16="http://schemas.microsoft.com/office/drawing/2014/main" val="20001"/>
                    </a:ext>
                  </a:extLst>
                </a:gridCol>
                <a:gridCol w="1284550">
                  <a:extLst>
                    <a:ext uri="{9D8B030D-6E8A-4147-A177-3AD203B41FA5}">
                      <a16:colId xmlns:a16="http://schemas.microsoft.com/office/drawing/2014/main" val="20002"/>
                    </a:ext>
                  </a:extLst>
                </a:gridCol>
                <a:gridCol w="861975">
                  <a:extLst>
                    <a:ext uri="{9D8B030D-6E8A-4147-A177-3AD203B41FA5}">
                      <a16:colId xmlns:a16="http://schemas.microsoft.com/office/drawing/2014/main" val="20003"/>
                    </a:ext>
                  </a:extLst>
                </a:gridCol>
                <a:gridCol w="730525">
                  <a:extLst>
                    <a:ext uri="{9D8B030D-6E8A-4147-A177-3AD203B41FA5}">
                      <a16:colId xmlns:a16="http://schemas.microsoft.com/office/drawing/2014/main" val="20004"/>
                    </a:ext>
                  </a:extLst>
                </a:gridCol>
                <a:gridCol w="907900">
                  <a:extLst>
                    <a:ext uri="{9D8B030D-6E8A-4147-A177-3AD203B41FA5}">
                      <a16:colId xmlns:a16="http://schemas.microsoft.com/office/drawing/2014/main" val="20005"/>
                    </a:ext>
                  </a:extLst>
                </a:gridCol>
                <a:gridCol w="1015800">
                  <a:extLst>
                    <a:ext uri="{9D8B030D-6E8A-4147-A177-3AD203B41FA5}">
                      <a16:colId xmlns:a16="http://schemas.microsoft.com/office/drawing/2014/main" val="20006"/>
                    </a:ext>
                  </a:extLst>
                </a:gridCol>
                <a:gridCol w="1194225">
                  <a:extLst>
                    <a:ext uri="{9D8B030D-6E8A-4147-A177-3AD203B41FA5}">
                      <a16:colId xmlns:a16="http://schemas.microsoft.com/office/drawing/2014/main" val="20007"/>
                    </a:ext>
                  </a:extLst>
                </a:gridCol>
                <a:gridCol w="1515125">
                  <a:extLst>
                    <a:ext uri="{9D8B030D-6E8A-4147-A177-3AD203B41FA5}">
                      <a16:colId xmlns:a16="http://schemas.microsoft.com/office/drawing/2014/main" val="20008"/>
                    </a:ext>
                  </a:extLst>
                </a:gridCol>
              </a:tblGrid>
              <a:tr h="285675">
                <a:tc>
                  <a:txBody>
                    <a:bodyPr/>
                    <a:lstStyle/>
                    <a:p>
                      <a:pPr marL="0" lvl="0" indent="0" algn="ctr" rtl="0">
                        <a:spcBef>
                          <a:spcPts val="0"/>
                        </a:spcBef>
                        <a:spcAft>
                          <a:spcPts val="0"/>
                        </a:spcAft>
                        <a:buNone/>
                      </a:pPr>
                      <a:r>
                        <a:rPr lang="en" sz="1000" b="1" dirty="0"/>
                        <a:t>No. of Unrolls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Unroll Factor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Clock cycles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Total 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Runtime</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GFLOPS/W</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44750">
                <a:tc>
                  <a:txBody>
                    <a:bodyPr/>
                    <a:lstStyle/>
                    <a:p>
                      <a:pPr marL="0" lvl="0" indent="0" algn="ctr" rtl="0">
                        <a:spcBef>
                          <a:spcPts val="0"/>
                        </a:spcBef>
                        <a:spcAft>
                          <a:spcPts val="0"/>
                        </a:spcAft>
                        <a:buNone/>
                      </a:pPr>
                      <a:r>
                        <a:rPr lang="en" sz="1000"/>
                        <a:t>0</a:t>
                      </a:r>
                      <a:endParaRPr sz="1000"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000"/>
                        <a:t>0</a:t>
                      </a:r>
                      <a:endParaRPr sz="1000"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155,787,264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0.0014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12,258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1.557873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0.048462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34.615714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algn="ctr"/>
                      <a:r>
                        <a:rPr lang="en-IN" sz="1000" dirty="0"/>
                        <a:t>0.0021810222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33975">
                <a:tc>
                  <a:txBody>
                    <a:bodyPr/>
                    <a:lstStyle/>
                    <a:p>
                      <a:pPr marL="0" lvl="0" indent="0" algn="ctr" rtl="0">
                        <a:spcBef>
                          <a:spcPts val="0"/>
                        </a:spcBef>
                        <a:spcAft>
                          <a:spcPts val="0"/>
                        </a:spcAft>
                        <a:buNone/>
                      </a:pPr>
                      <a:r>
                        <a:rPr lang="en" sz="1000" dirty="0">
                          <a:solidFill>
                            <a:schemeClr val="tx2"/>
                          </a:solidFill>
                        </a:rPr>
                        <a:t>1</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dirty="0">
                          <a:solidFill>
                            <a:schemeClr val="tx2"/>
                          </a:solidFill>
                        </a:rPr>
                        <a:t>4</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70,710</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0.06396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7.218962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0.0104582111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34000">
                <a:tc>
                  <a:txBody>
                    <a:bodyPr/>
                    <a:lstStyle/>
                    <a:p>
                      <a:pPr marL="0" lvl="0" indent="0" algn="ctr" rtl="0">
                        <a:spcBef>
                          <a:spcPts val="0"/>
                        </a:spcBef>
                        <a:spcAft>
                          <a:spcPts val="0"/>
                        </a:spcAft>
                        <a:buNone/>
                      </a:pPr>
                      <a:r>
                        <a:rPr lang="en" sz="1000">
                          <a:solidFill>
                            <a:schemeClr val="tx2"/>
                          </a:solidFill>
                        </a:rPr>
                        <a:t>1</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dirty="0">
                          <a:solidFill>
                            <a:schemeClr val="tx2"/>
                          </a:solidFill>
                        </a:rPr>
                        <a:t>8</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70,417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0.06396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7.202703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0.0104818188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255500">
                <a:tc>
                  <a:txBody>
                    <a:bodyPr/>
                    <a:lstStyle/>
                    <a:p>
                      <a:pPr marL="0" lvl="0" indent="0" algn="ctr" rtl="0">
                        <a:spcBef>
                          <a:spcPts val="0"/>
                        </a:spcBef>
                        <a:spcAft>
                          <a:spcPts val="0"/>
                        </a:spcAft>
                        <a:buNone/>
                      </a:pPr>
                      <a:r>
                        <a:rPr lang="en" sz="1000">
                          <a:solidFill>
                            <a:schemeClr val="tx2"/>
                          </a:solidFill>
                        </a:rPr>
                        <a:t>1</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a:solidFill>
                            <a:schemeClr val="tx2"/>
                          </a:solidFill>
                        </a:rPr>
                        <a:t>16</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71,035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0.06396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7.194601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0.01049362265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212450">
                <a:tc>
                  <a:txBody>
                    <a:bodyPr/>
                    <a:lstStyle/>
                    <a:p>
                      <a:pPr marL="0" lvl="0" indent="0" algn="ctr" rtl="0">
                        <a:spcBef>
                          <a:spcPts val="0"/>
                        </a:spcBef>
                        <a:spcAft>
                          <a:spcPts val="0"/>
                        </a:spcAft>
                        <a:buNone/>
                      </a:pPr>
                      <a:r>
                        <a:rPr lang="en" sz="1000">
                          <a:solidFill>
                            <a:schemeClr val="tx2"/>
                          </a:solidFill>
                        </a:rPr>
                        <a:t>1</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000">
                          <a:solidFill>
                            <a:schemeClr val="tx2"/>
                          </a:solidFill>
                        </a:rPr>
                        <a:t>full-unroll</a:t>
                      </a:r>
                      <a:endParaRPr sz="1000" dirty="0">
                        <a:solidFill>
                          <a:schemeClr val="tx2"/>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0.0088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70,921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1.180385</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0.06396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7.251701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tx2"/>
                          </a:solidFill>
                        </a:rPr>
                        <a:t>0.0104109957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r h="212450">
                <a:tc>
                  <a:txBody>
                    <a:bodyPr/>
                    <a:lstStyle/>
                    <a:p>
                      <a:pPr marL="0" lvl="0" indent="0" algn="ctr" rtl="0">
                        <a:spcBef>
                          <a:spcPts val="0"/>
                        </a:spcBef>
                        <a:spcAft>
                          <a:spcPts val="0"/>
                        </a:spcAft>
                        <a:buNone/>
                      </a:pPr>
                      <a:r>
                        <a:rPr lang="en" sz="1000">
                          <a:solidFill>
                            <a:schemeClr val="bg1"/>
                          </a:solidFill>
                        </a:rPr>
                        <a:t>2</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000">
                          <a:solidFill>
                            <a:schemeClr val="bg1"/>
                          </a:solidFill>
                        </a:rPr>
                        <a:t>4</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59,645,952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0.0228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178,788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0.59646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0.126576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5.551579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0.013599288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r h="212450">
                <a:tc>
                  <a:txBody>
                    <a:bodyPr/>
                    <a:lstStyle/>
                    <a:p>
                      <a:pPr marL="0" lvl="0" indent="0" algn="ctr" rtl="0">
                        <a:spcBef>
                          <a:spcPts val="0"/>
                        </a:spcBef>
                        <a:spcAft>
                          <a:spcPts val="0"/>
                        </a:spcAft>
                        <a:buNone/>
                      </a:pPr>
                      <a:r>
                        <a:rPr lang="en" sz="1000">
                          <a:solidFill>
                            <a:schemeClr val="bg1"/>
                          </a:solidFill>
                        </a:rPr>
                        <a:t>2</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000">
                          <a:solidFill>
                            <a:schemeClr val="bg1"/>
                          </a:solidFill>
                        </a:rPr>
                        <a:t>8</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50,208,768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0.0383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323,216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0.502088</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0.150367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3.926031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0.0192299704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7"/>
                  </a:ext>
                </a:extLst>
              </a:tr>
              <a:tr h="212450">
                <a:tc>
                  <a:txBody>
                    <a:bodyPr/>
                    <a:lstStyle/>
                    <a:p>
                      <a:pPr marL="0" lvl="0" indent="0" algn="ctr" rtl="0">
                        <a:spcBef>
                          <a:spcPts val="0"/>
                        </a:spcBef>
                        <a:spcAft>
                          <a:spcPts val="0"/>
                        </a:spcAft>
                        <a:buNone/>
                      </a:pPr>
                      <a:r>
                        <a:rPr lang="en" sz="1000">
                          <a:solidFill>
                            <a:schemeClr val="bg1"/>
                          </a:solidFill>
                        </a:rPr>
                        <a:t>2</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000">
                          <a:solidFill>
                            <a:schemeClr val="bg1"/>
                          </a:solidFill>
                        </a:rPr>
                        <a:t>16</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45,490,176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0.0711</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575,059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0.454902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0.165964</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2.334233</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0.0323435322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8"/>
                  </a:ext>
                </a:extLst>
              </a:tr>
              <a:tr h="212450">
                <a:tc>
                  <a:txBody>
                    <a:bodyPr/>
                    <a:lstStyle/>
                    <a:p>
                      <a:pPr marL="0" lvl="0" indent="0" algn="ctr" rtl="0">
                        <a:spcBef>
                          <a:spcPts val="0"/>
                        </a:spcBef>
                        <a:spcAft>
                          <a:spcPts val="0"/>
                        </a:spcAft>
                        <a:buNone/>
                      </a:pPr>
                      <a:r>
                        <a:rPr lang="en" sz="1000">
                          <a:solidFill>
                            <a:schemeClr val="bg1"/>
                          </a:solidFill>
                        </a:rPr>
                        <a:t>2</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000">
                          <a:solidFill>
                            <a:schemeClr val="bg1"/>
                          </a:solidFill>
                        </a:rPr>
                        <a:t>full-unroll</a:t>
                      </a:r>
                      <a:endParaRPr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43,057,152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0.166</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1,146,979</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0.430572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0.175342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1.056277</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algn="ctr"/>
                      <a:r>
                        <a:rPr lang="en-IN" sz="1000" dirty="0">
                          <a:solidFill>
                            <a:schemeClr val="bg1"/>
                          </a:solidFill>
                        </a:rPr>
                        <a:t>0.071474952</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graphicFrame>
        <p:nvGraphicFramePr>
          <p:cNvPr id="9" name="Diagram 8">
            <a:extLst>
              <a:ext uri="{FF2B5EF4-FFF2-40B4-BE49-F238E27FC236}">
                <a16:creationId xmlns:a16="http://schemas.microsoft.com/office/drawing/2014/main" id="{9512192A-A50C-04F3-6187-DD0297B7DA27}"/>
              </a:ext>
            </a:extLst>
          </p:cNvPr>
          <p:cNvGraphicFramePr/>
          <p:nvPr>
            <p:extLst>
              <p:ext uri="{D42A27DB-BD31-4B8C-83A1-F6EECF244321}">
                <p14:modId xmlns:p14="http://schemas.microsoft.com/office/powerpoint/2010/main" val="1229868496"/>
              </p:ext>
            </p:extLst>
          </p:nvPr>
        </p:nvGraphicFramePr>
        <p:xfrm>
          <a:off x="1387892" y="2006783"/>
          <a:ext cx="6368189" cy="678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045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sp>
        <p:nvSpPr>
          <p:cNvPr id="5070" name="Google Shape;5070;p16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Heuristics</a:t>
            </a:r>
            <a:endParaRPr dirty="0"/>
          </a:p>
        </p:txBody>
      </p:sp>
      <p:sp>
        <p:nvSpPr>
          <p:cNvPr id="14" name="Subtitle 13">
            <a:extLst>
              <a:ext uri="{FF2B5EF4-FFF2-40B4-BE49-F238E27FC236}">
                <a16:creationId xmlns:a16="http://schemas.microsoft.com/office/drawing/2014/main" id="{B7B600F5-086C-7956-E459-C96B2FD800A8}"/>
              </a:ext>
            </a:extLst>
          </p:cNvPr>
          <p:cNvSpPr>
            <a:spLocks noGrp="1"/>
          </p:cNvSpPr>
          <p:nvPr>
            <p:ph type="subTitle" idx="2"/>
          </p:nvPr>
        </p:nvSpPr>
        <p:spPr>
          <a:xfrm>
            <a:off x="424450" y="756623"/>
            <a:ext cx="8384700" cy="283154"/>
          </a:xfrm>
        </p:spPr>
        <p:txBody>
          <a:bodyPr/>
          <a:lstStyle/>
          <a:p>
            <a:r>
              <a:rPr lang="en-IN" dirty="0"/>
              <a:t>Convolution layer</a:t>
            </a:r>
          </a:p>
        </p:txBody>
      </p:sp>
      <p:graphicFrame>
        <p:nvGraphicFramePr>
          <p:cNvPr id="3" name="Google Shape;4918;p146">
            <a:extLst>
              <a:ext uri="{FF2B5EF4-FFF2-40B4-BE49-F238E27FC236}">
                <a16:creationId xmlns:a16="http://schemas.microsoft.com/office/drawing/2014/main" id="{564BE01C-0815-DD86-9E9F-B515999DDEE6}"/>
              </a:ext>
            </a:extLst>
          </p:cNvPr>
          <p:cNvGraphicFramePr/>
          <p:nvPr>
            <p:extLst>
              <p:ext uri="{D42A27DB-BD31-4B8C-83A1-F6EECF244321}">
                <p14:modId xmlns:p14="http://schemas.microsoft.com/office/powerpoint/2010/main" val="1967329700"/>
              </p:ext>
            </p:extLst>
          </p:nvPr>
        </p:nvGraphicFramePr>
        <p:xfrm>
          <a:off x="443500" y="1469826"/>
          <a:ext cx="8411400" cy="1828650"/>
        </p:xfrm>
        <a:graphic>
          <a:graphicData uri="http://schemas.openxmlformats.org/drawingml/2006/table">
            <a:tbl>
              <a:tblPr>
                <a:noFill/>
              </a:tblPr>
              <a:tblGrid>
                <a:gridCol w="2102850">
                  <a:extLst>
                    <a:ext uri="{9D8B030D-6E8A-4147-A177-3AD203B41FA5}">
                      <a16:colId xmlns:a16="http://schemas.microsoft.com/office/drawing/2014/main" val="20000"/>
                    </a:ext>
                  </a:extLst>
                </a:gridCol>
                <a:gridCol w="1296858">
                  <a:extLst>
                    <a:ext uri="{9D8B030D-6E8A-4147-A177-3AD203B41FA5}">
                      <a16:colId xmlns:a16="http://schemas.microsoft.com/office/drawing/2014/main" val="20001"/>
                    </a:ext>
                  </a:extLst>
                </a:gridCol>
                <a:gridCol w="3525865">
                  <a:extLst>
                    <a:ext uri="{9D8B030D-6E8A-4147-A177-3AD203B41FA5}">
                      <a16:colId xmlns:a16="http://schemas.microsoft.com/office/drawing/2014/main" val="3395558624"/>
                    </a:ext>
                  </a:extLst>
                </a:gridCol>
                <a:gridCol w="1485827">
                  <a:extLst>
                    <a:ext uri="{9D8B030D-6E8A-4147-A177-3AD203B41FA5}">
                      <a16:colId xmlns:a16="http://schemas.microsoft.com/office/drawing/2014/main" val="1675414900"/>
                    </a:ext>
                  </a:extLst>
                </a:gridCol>
              </a:tblGrid>
              <a:tr h="0">
                <a:tc>
                  <a:txBody>
                    <a:bodyPr/>
                    <a:lstStyle/>
                    <a:p>
                      <a:pPr marL="0" lvl="0" indent="0" algn="ctr" rtl="0">
                        <a:spcBef>
                          <a:spcPts val="0"/>
                        </a:spcBef>
                        <a:spcAft>
                          <a:spcPts val="0"/>
                        </a:spcAft>
                        <a:buNone/>
                      </a:pPr>
                      <a:r>
                        <a:rPr lang="en" sz="1000" b="1" dirty="0">
                          <a:latin typeface="+mn-lt"/>
                        </a:rPr>
                        <a:t>I/p feature map height/width</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 sz="1000" b="1" dirty="0">
                          <a:latin typeface="+mn-lt"/>
                        </a:rPr>
                        <a:t> Loop permutation</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US" sz="1000" b="1" dirty="0">
                          <a:latin typeface="+mn-lt"/>
                        </a:rPr>
                        <a:t>Loop tiling</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US" sz="1000" b="1" dirty="0">
                          <a:latin typeface="+mn-lt"/>
                        </a:rPr>
                        <a:t>Loop unrolling</a:t>
                      </a:r>
                      <a:endParaRPr sz="1000" b="1" dirty="0">
                        <a:latin typeface="+mn-lt"/>
                      </a:endParaRPr>
                    </a:p>
                  </a:txBody>
                  <a:tcPr marL="91425" marR="91425" marT="91425" marB="91425" anchor="ctr">
                    <a:solidFill>
                      <a:schemeClr val="tx2"/>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IN" sz="1000" b="1" dirty="0">
                          <a:solidFill>
                            <a:schemeClr val="bg1"/>
                          </a:solidFill>
                          <a:latin typeface="+mn-lt"/>
                        </a:rPr>
                        <a:t>s</a:t>
                      </a:r>
                      <a:r>
                        <a:rPr lang="en" sz="1000" b="1" dirty="0">
                          <a:solidFill>
                            <a:schemeClr val="bg1"/>
                          </a:solidFill>
                          <a:latin typeface="+mn-lt"/>
                        </a:rPr>
                        <a:t>ize &lt;=16</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0,1,2,3,5,6,4</a:t>
                      </a:r>
                    </a:p>
                  </a:txBody>
                  <a:tcPr marL="91425" marR="91425" marT="91425" marB="91425" anchor="ctr"/>
                </a:tc>
                <a:tc>
                  <a:txBody>
                    <a:bodyPr/>
                    <a:lstStyle/>
                    <a:p>
                      <a:pPr algn="ctr" fontAlgn="ctr"/>
                      <a:r>
                        <a:rPr lang="en-IN" sz="1000" u="none" strike="noStrike" dirty="0">
                          <a:effectLst/>
                          <a:latin typeface="+mn-lt"/>
                        </a:rPr>
                        <a:t>1,&lt;actual o/p height&gt;,&lt;actual o/p width&gt;,1,                                &lt;actual kernel height&gt;,&lt;actual kernel width&gt;,16</a:t>
                      </a:r>
                      <a:endParaRPr lang="en-IN" sz="1000" b="0" i="0" u="none" strike="noStrike" dirty="0">
                        <a:solidFill>
                          <a:srgbClr val="000000"/>
                        </a:solidFill>
                        <a:effectLst/>
                        <a:latin typeface="+mn-lt"/>
                      </a:endParaRPr>
                    </a:p>
                  </a:txBody>
                  <a:tcPr marL="5372" marR="5372" marT="5372" marB="0" anchor="ctr"/>
                </a:tc>
                <a:tc>
                  <a:txBody>
                    <a:bodyPr/>
                    <a:lstStyle/>
                    <a:p>
                      <a:pPr marL="0" lvl="0" indent="0" algn="ctr" rtl="0">
                        <a:spcBef>
                          <a:spcPts val="0"/>
                        </a:spcBef>
                        <a:spcAft>
                          <a:spcPts val="0"/>
                        </a:spcAft>
                        <a:buNone/>
                      </a:pPr>
                      <a:r>
                        <a:rPr lang="en-US" sz="1000" dirty="0">
                          <a:latin typeface="+mn-lt"/>
                        </a:rPr>
                        <a:t>Unroll 3 - Full unroll</a:t>
                      </a:r>
                      <a:endParaRPr sz="1000" dirty="0">
                        <a:latin typeface="+mn-lt"/>
                      </a:endParaRPr>
                    </a:p>
                  </a:txBody>
                  <a:tcPr marL="91425" marR="91425" marT="91425" marB="91425" anchor="ct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000" b="1" dirty="0">
                          <a:solidFill>
                            <a:schemeClr val="bg1"/>
                          </a:solidFill>
                          <a:latin typeface="+mn-lt"/>
                        </a:rPr>
                        <a:t>16 &lt; size &lt;=32</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0,1,2,3,5,6,4</a:t>
                      </a:r>
                      <a:endParaRPr lang="en-IN" sz="1000" b="0" i="0" u="none" strike="noStrike" dirty="0">
                        <a:solidFill>
                          <a:srgbClr val="000000"/>
                        </a:solidFill>
                        <a:effectLst/>
                        <a:latin typeface="+mn-lt"/>
                      </a:endParaRPr>
                    </a:p>
                  </a:txBody>
                  <a:tcPr marL="91425" marR="91425" marT="91425" marB="91425" anchor="ctr"/>
                </a:tc>
                <a:tc>
                  <a:txBody>
                    <a:bodyPr/>
                    <a:lstStyle/>
                    <a:p>
                      <a:pPr algn="ctr" fontAlgn="ctr"/>
                      <a:r>
                        <a:rPr lang="en-IN" sz="1000" u="none" strike="noStrike" dirty="0">
                          <a:effectLst/>
                          <a:latin typeface="+mn-lt"/>
                        </a:rPr>
                        <a:t>1,8,8,1,&lt;actual kernel height&gt;,&lt;actual kernel width&gt;,16</a:t>
                      </a:r>
                      <a:endParaRPr lang="en-IN" sz="1000" b="0" i="0" u="none" strike="noStrike" dirty="0">
                        <a:solidFill>
                          <a:srgbClr val="000000"/>
                        </a:solidFill>
                        <a:effectLst/>
                        <a:latin typeface="+mn-lt"/>
                      </a:endParaRPr>
                    </a:p>
                  </a:txBody>
                  <a:tcPr marL="5372" marR="5372" marT="5372"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3 - Full unroll</a:t>
                      </a:r>
                    </a:p>
                  </a:txBody>
                  <a:tcPr marL="91425" marR="91425" marT="91425" marB="91425" anchor="ct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000" b="1" dirty="0">
                          <a:solidFill>
                            <a:schemeClr val="bg1"/>
                          </a:solidFill>
                          <a:latin typeface="+mn-lt"/>
                        </a:rPr>
                        <a:t> 32 &lt; size &lt;=64</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0,1,2,3,5,6,4</a:t>
                      </a:r>
                      <a:endParaRPr lang="en-IN" sz="1000" b="0" i="0" u="none" strike="noStrike" dirty="0">
                        <a:solidFill>
                          <a:srgbClr val="000000"/>
                        </a:solidFill>
                        <a:effectLst/>
                        <a:latin typeface="+mn-lt"/>
                      </a:endParaRPr>
                    </a:p>
                  </a:txBody>
                  <a:tcPr marL="91425" marR="91425" marT="91425" marB="91425" anchor="ctr"/>
                </a:tc>
                <a:tc>
                  <a:txBody>
                    <a:bodyPr/>
                    <a:lstStyle/>
                    <a:p>
                      <a:pPr algn="ctr" fontAlgn="ctr"/>
                      <a:r>
                        <a:rPr lang="en-US" sz="1000" b="0" i="0" u="none" strike="noStrike" dirty="0">
                          <a:solidFill>
                            <a:srgbClr val="000000"/>
                          </a:solidFill>
                          <a:effectLst/>
                          <a:latin typeface="+mn-lt"/>
                        </a:rPr>
                        <a:t>Baseline</a:t>
                      </a:r>
                    </a:p>
                  </a:txBody>
                  <a:tcPr marL="5372" marR="5372" marT="5372"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3 - Full unroll</a:t>
                      </a:r>
                    </a:p>
                  </a:txBody>
                  <a:tcPr marL="91425" marR="91425" marT="91425" marB="91425" anchor="ct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IN" sz="1000" b="1" dirty="0">
                          <a:solidFill>
                            <a:schemeClr val="bg1"/>
                          </a:solidFill>
                          <a:latin typeface="+mn-lt"/>
                        </a:rPr>
                        <a:t>s</a:t>
                      </a:r>
                      <a:r>
                        <a:rPr lang="en" sz="1000" b="1" dirty="0">
                          <a:solidFill>
                            <a:schemeClr val="bg1"/>
                          </a:solidFill>
                          <a:latin typeface="+mn-lt"/>
                        </a:rPr>
                        <a:t>ize &gt; 64</a:t>
                      </a:r>
                      <a:endParaRPr sz="1000" b="1" dirty="0">
                        <a:solidFill>
                          <a:schemeClr val="bg1"/>
                        </a:solidFill>
                        <a:latin typeface="+mn-lt"/>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sz="1000" dirty="0">
                          <a:latin typeface="+mn-lt"/>
                        </a:rPr>
                        <a:t>Baseline</a:t>
                      </a:r>
                      <a:endParaRPr sz="1000" dirty="0">
                        <a:latin typeface="+mn-lt"/>
                      </a:endParaRPr>
                    </a:p>
                  </a:txBody>
                  <a:tcPr marL="91425" marR="91425" marT="91425" marB="91425" anchor="ctr"/>
                </a:tc>
                <a:tc>
                  <a:txBody>
                    <a:bodyPr/>
                    <a:lstStyle/>
                    <a:p>
                      <a:pPr marL="0" lvl="0" indent="0" algn="ctr" rtl="0">
                        <a:spcBef>
                          <a:spcPts val="0"/>
                        </a:spcBef>
                        <a:spcAft>
                          <a:spcPts val="0"/>
                        </a:spcAft>
                        <a:buNone/>
                      </a:pPr>
                      <a:r>
                        <a:rPr lang="en-US" sz="1000" dirty="0">
                          <a:latin typeface="+mn-lt"/>
                        </a:rPr>
                        <a:t>Baseline</a:t>
                      </a:r>
                      <a:endParaRPr sz="1000" dirty="0">
                        <a:latin typeface="+mn-lt"/>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Baseline</a:t>
                      </a:r>
                    </a:p>
                  </a:txBody>
                  <a:tcPr marL="91425" marR="91425" marT="91425" marB="91425" anchor="ctr"/>
                </a:tc>
                <a:extLst>
                  <a:ext uri="{0D108BD9-81ED-4DB2-BD59-A6C34878D82A}">
                    <a16:rowId xmlns:a16="http://schemas.microsoft.com/office/drawing/2014/main" val="10004"/>
                  </a:ext>
                </a:extLst>
              </a:tr>
            </a:tbl>
          </a:graphicData>
        </a:graphic>
      </p:graphicFrame>
      <p:graphicFrame>
        <p:nvGraphicFramePr>
          <p:cNvPr id="10" name="Diagram 9">
            <a:extLst>
              <a:ext uri="{FF2B5EF4-FFF2-40B4-BE49-F238E27FC236}">
                <a16:creationId xmlns:a16="http://schemas.microsoft.com/office/drawing/2014/main" id="{256E5003-677A-2BAF-DD9F-66D8C3A72E31}"/>
              </a:ext>
            </a:extLst>
          </p:cNvPr>
          <p:cNvGraphicFramePr/>
          <p:nvPr>
            <p:extLst>
              <p:ext uri="{D42A27DB-BD31-4B8C-83A1-F6EECF244321}">
                <p14:modId xmlns:p14="http://schemas.microsoft.com/office/powerpoint/2010/main" val="1544461004"/>
              </p:ext>
            </p:extLst>
          </p:nvPr>
        </p:nvGraphicFramePr>
        <p:xfrm>
          <a:off x="443500" y="3825575"/>
          <a:ext cx="8388525" cy="522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601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sp>
        <p:nvSpPr>
          <p:cNvPr id="5070" name="Google Shape;5070;p16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Heuristics</a:t>
            </a:r>
            <a:endParaRPr dirty="0"/>
          </a:p>
        </p:txBody>
      </p:sp>
      <p:sp>
        <p:nvSpPr>
          <p:cNvPr id="4" name="Subtitle 3">
            <a:extLst>
              <a:ext uri="{FF2B5EF4-FFF2-40B4-BE49-F238E27FC236}">
                <a16:creationId xmlns:a16="http://schemas.microsoft.com/office/drawing/2014/main" id="{527F2850-BE54-BF2A-B7EC-241A1B7B4A47}"/>
              </a:ext>
            </a:extLst>
          </p:cNvPr>
          <p:cNvSpPr>
            <a:spLocks noGrp="1"/>
          </p:cNvSpPr>
          <p:nvPr>
            <p:ph type="subTitle" idx="2"/>
          </p:nvPr>
        </p:nvSpPr>
        <p:spPr>
          <a:xfrm>
            <a:off x="424450" y="756623"/>
            <a:ext cx="8384700" cy="283154"/>
          </a:xfrm>
        </p:spPr>
        <p:txBody>
          <a:bodyPr/>
          <a:lstStyle/>
          <a:p>
            <a:r>
              <a:rPr lang="en-IN" dirty="0"/>
              <a:t>Depth-wise Convolution layer</a:t>
            </a:r>
          </a:p>
        </p:txBody>
      </p:sp>
      <p:graphicFrame>
        <p:nvGraphicFramePr>
          <p:cNvPr id="3" name="Google Shape;4918;p146">
            <a:extLst>
              <a:ext uri="{FF2B5EF4-FFF2-40B4-BE49-F238E27FC236}">
                <a16:creationId xmlns:a16="http://schemas.microsoft.com/office/drawing/2014/main" id="{564BE01C-0815-DD86-9E9F-B515999DDEE6}"/>
              </a:ext>
            </a:extLst>
          </p:cNvPr>
          <p:cNvGraphicFramePr/>
          <p:nvPr>
            <p:extLst>
              <p:ext uri="{D42A27DB-BD31-4B8C-83A1-F6EECF244321}">
                <p14:modId xmlns:p14="http://schemas.microsoft.com/office/powerpoint/2010/main" val="1804055691"/>
              </p:ext>
            </p:extLst>
          </p:nvPr>
        </p:nvGraphicFramePr>
        <p:xfrm>
          <a:off x="445299" y="1540365"/>
          <a:ext cx="8255025" cy="1687990"/>
        </p:xfrm>
        <a:graphic>
          <a:graphicData uri="http://schemas.openxmlformats.org/drawingml/2006/table">
            <a:tbl>
              <a:tblPr>
                <a:noFill/>
              </a:tblPr>
              <a:tblGrid>
                <a:gridCol w="2751675">
                  <a:extLst>
                    <a:ext uri="{9D8B030D-6E8A-4147-A177-3AD203B41FA5}">
                      <a16:colId xmlns:a16="http://schemas.microsoft.com/office/drawing/2014/main" val="20000"/>
                    </a:ext>
                  </a:extLst>
                </a:gridCol>
                <a:gridCol w="2751675">
                  <a:extLst>
                    <a:ext uri="{9D8B030D-6E8A-4147-A177-3AD203B41FA5}">
                      <a16:colId xmlns:a16="http://schemas.microsoft.com/office/drawing/2014/main" val="20001"/>
                    </a:ext>
                  </a:extLst>
                </a:gridCol>
                <a:gridCol w="2751675">
                  <a:extLst>
                    <a:ext uri="{9D8B030D-6E8A-4147-A177-3AD203B41FA5}">
                      <a16:colId xmlns:a16="http://schemas.microsoft.com/office/drawing/2014/main" val="1675414900"/>
                    </a:ext>
                  </a:extLst>
                </a:gridCol>
              </a:tblGrid>
              <a:tr h="337598">
                <a:tc>
                  <a:txBody>
                    <a:bodyPr/>
                    <a:lstStyle/>
                    <a:p>
                      <a:pPr marL="0" lvl="0" indent="0" algn="ctr" rtl="0">
                        <a:spcBef>
                          <a:spcPts val="0"/>
                        </a:spcBef>
                        <a:spcAft>
                          <a:spcPts val="0"/>
                        </a:spcAft>
                        <a:buNone/>
                      </a:pPr>
                      <a:r>
                        <a:rPr lang="en" sz="1000" b="1" dirty="0">
                          <a:latin typeface="+mn-lt"/>
                        </a:rPr>
                        <a:t>I/p feature map height/width</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 sz="1000" b="1" dirty="0">
                          <a:latin typeface="+mn-lt"/>
                        </a:rPr>
                        <a:t> Loop permutation</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US" sz="1000" b="1" dirty="0">
                          <a:latin typeface="+mn-lt"/>
                        </a:rPr>
                        <a:t>Loop unrolling</a:t>
                      </a:r>
                      <a:endParaRPr sz="1000" b="1" dirty="0">
                        <a:latin typeface="+mn-lt"/>
                      </a:endParaRPr>
                    </a:p>
                  </a:txBody>
                  <a:tcPr marL="91425" marR="91425" marT="91425" marB="91425" anchor="ctr">
                    <a:solidFill>
                      <a:schemeClr val="tx2"/>
                    </a:solidFill>
                  </a:tcPr>
                </a:tc>
                <a:extLst>
                  <a:ext uri="{0D108BD9-81ED-4DB2-BD59-A6C34878D82A}">
                    <a16:rowId xmlns:a16="http://schemas.microsoft.com/office/drawing/2014/main" val="10000"/>
                  </a:ext>
                </a:extLst>
              </a:tr>
              <a:tr h="337598">
                <a:tc>
                  <a:txBody>
                    <a:bodyPr/>
                    <a:lstStyle/>
                    <a:p>
                      <a:pPr marL="0" lvl="0" indent="0" algn="ctr" rtl="0">
                        <a:spcBef>
                          <a:spcPts val="0"/>
                        </a:spcBef>
                        <a:spcAft>
                          <a:spcPts val="0"/>
                        </a:spcAft>
                        <a:buNone/>
                      </a:pPr>
                      <a:r>
                        <a:rPr lang="en-IN" sz="1000" b="1" dirty="0">
                          <a:solidFill>
                            <a:schemeClr val="bg1"/>
                          </a:solidFill>
                          <a:latin typeface="+mn-lt"/>
                        </a:rPr>
                        <a:t>s</a:t>
                      </a:r>
                      <a:r>
                        <a:rPr lang="en" sz="1000" b="1" dirty="0">
                          <a:solidFill>
                            <a:schemeClr val="bg1"/>
                          </a:solidFill>
                          <a:latin typeface="+mn-lt"/>
                        </a:rPr>
                        <a:t>ize &lt;=16</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0,3,2,1,5,4</a:t>
                      </a:r>
                      <a:endParaRPr lang="en-IN" sz="1000" b="0" i="0" u="none" strike="noStrike" dirty="0">
                        <a:solidFill>
                          <a:srgbClr val="000000"/>
                        </a:solidFill>
                        <a:effectLst/>
                        <a:latin typeface="+mn-lt"/>
                      </a:endParaRPr>
                    </a:p>
                  </a:txBody>
                  <a:tcPr marL="91425" marR="91425" marT="91425" marB="91425" anchor="ctr"/>
                </a:tc>
                <a:tc>
                  <a:txBody>
                    <a:bodyPr/>
                    <a:lstStyle/>
                    <a:p>
                      <a:pPr marL="0" lvl="0" indent="0" algn="ctr" rtl="0">
                        <a:spcBef>
                          <a:spcPts val="0"/>
                        </a:spcBef>
                        <a:spcAft>
                          <a:spcPts val="0"/>
                        </a:spcAft>
                        <a:buNone/>
                      </a:pPr>
                      <a:r>
                        <a:rPr lang="en-US" sz="1000" dirty="0">
                          <a:latin typeface="+mn-lt"/>
                        </a:rPr>
                        <a:t>Unroll 3 - Full unroll</a:t>
                      </a:r>
                      <a:endParaRPr sz="1000" dirty="0">
                        <a:latin typeface="+mn-lt"/>
                      </a:endParaRPr>
                    </a:p>
                  </a:txBody>
                  <a:tcPr marL="91425" marR="91425" marT="91425" marB="91425" anchor="ctr"/>
                </a:tc>
                <a:extLst>
                  <a:ext uri="{0D108BD9-81ED-4DB2-BD59-A6C34878D82A}">
                    <a16:rowId xmlns:a16="http://schemas.microsoft.com/office/drawing/2014/main" val="10001"/>
                  </a:ext>
                </a:extLst>
              </a:tr>
              <a:tr h="337598">
                <a:tc>
                  <a:txBody>
                    <a:bodyPr/>
                    <a:lstStyle/>
                    <a:p>
                      <a:pPr marL="0" lvl="0" indent="0" algn="ctr" rtl="0">
                        <a:spcBef>
                          <a:spcPts val="0"/>
                        </a:spcBef>
                        <a:spcAft>
                          <a:spcPts val="0"/>
                        </a:spcAft>
                        <a:buNone/>
                      </a:pPr>
                      <a:r>
                        <a:rPr lang="en" sz="1000" b="1" dirty="0">
                          <a:solidFill>
                            <a:schemeClr val="bg1"/>
                          </a:solidFill>
                          <a:latin typeface="+mn-lt"/>
                        </a:rPr>
                        <a:t>16 &lt; size &lt;=32</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0,3,2,1,5,4</a:t>
                      </a:r>
                      <a:endParaRPr lang="en-IN" sz="1000" b="0" i="0" u="none" strike="noStrike" dirty="0">
                        <a:solidFill>
                          <a:srgbClr val="000000"/>
                        </a:solidFill>
                        <a:effectLst/>
                        <a:latin typeface="+mn-lt"/>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3 - Full unroll</a:t>
                      </a:r>
                    </a:p>
                  </a:txBody>
                  <a:tcPr marL="91425" marR="91425" marT="91425" marB="91425" anchor="ctr"/>
                </a:tc>
                <a:extLst>
                  <a:ext uri="{0D108BD9-81ED-4DB2-BD59-A6C34878D82A}">
                    <a16:rowId xmlns:a16="http://schemas.microsoft.com/office/drawing/2014/main" val="10002"/>
                  </a:ext>
                </a:extLst>
              </a:tr>
              <a:tr h="337598">
                <a:tc>
                  <a:txBody>
                    <a:bodyPr/>
                    <a:lstStyle/>
                    <a:p>
                      <a:pPr marL="0" lvl="0" indent="0" algn="ctr" rtl="0">
                        <a:spcBef>
                          <a:spcPts val="0"/>
                        </a:spcBef>
                        <a:spcAft>
                          <a:spcPts val="0"/>
                        </a:spcAft>
                        <a:buNone/>
                      </a:pPr>
                      <a:r>
                        <a:rPr lang="en" sz="1000" b="1" dirty="0">
                          <a:solidFill>
                            <a:schemeClr val="bg1"/>
                          </a:solidFill>
                          <a:latin typeface="+mn-lt"/>
                        </a:rPr>
                        <a:t>32 &lt; size &lt;=64</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1000" u="none" strike="noStrike" dirty="0">
                          <a:effectLst/>
                          <a:latin typeface="+mn-lt"/>
                        </a:rPr>
                        <a:t>0,3,2,1,5,4</a:t>
                      </a:r>
                      <a:endParaRPr lang="en-IN" sz="1000" b="0" i="0" u="none" strike="noStrike" dirty="0">
                        <a:solidFill>
                          <a:srgbClr val="000000"/>
                        </a:solidFill>
                        <a:effectLst/>
                        <a:latin typeface="+mn-lt"/>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3 - Full unroll</a:t>
                      </a:r>
                    </a:p>
                  </a:txBody>
                  <a:tcPr marL="91425" marR="91425" marT="91425" marB="91425" anchor="ctr"/>
                </a:tc>
                <a:extLst>
                  <a:ext uri="{0D108BD9-81ED-4DB2-BD59-A6C34878D82A}">
                    <a16:rowId xmlns:a16="http://schemas.microsoft.com/office/drawing/2014/main" val="10003"/>
                  </a:ext>
                </a:extLst>
              </a:tr>
              <a:tr h="337598">
                <a:tc>
                  <a:txBody>
                    <a:bodyPr/>
                    <a:lstStyle/>
                    <a:p>
                      <a:pPr marL="0" lvl="0" indent="0" algn="ctr" rtl="0">
                        <a:spcBef>
                          <a:spcPts val="0"/>
                        </a:spcBef>
                        <a:spcAft>
                          <a:spcPts val="0"/>
                        </a:spcAft>
                        <a:buNone/>
                      </a:pPr>
                      <a:r>
                        <a:rPr lang="en-IN" sz="1000" b="1" dirty="0">
                          <a:solidFill>
                            <a:schemeClr val="bg1"/>
                          </a:solidFill>
                          <a:latin typeface="+mn-lt"/>
                        </a:rPr>
                        <a:t>s</a:t>
                      </a:r>
                      <a:r>
                        <a:rPr lang="en" sz="1000" b="1" dirty="0">
                          <a:solidFill>
                            <a:schemeClr val="bg1"/>
                          </a:solidFill>
                          <a:latin typeface="+mn-lt"/>
                        </a:rPr>
                        <a:t>ize &gt; 64</a:t>
                      </a:r>
                      <a:endParaRPr sz="1000" b="1" dirty="0">
                        <a:solidFill>
                          <a:schemeClr val="bg1"/>
                        </a:solidFill>
                        <a:latin typeface="+mn-lt"/>
                      </a:endParaRPr>
                    </a:p>
                  </a:txBody>
                  <a:tcPr marL="91425" marR="91425" marT="91425" marB="91425" anchor="ctr">
                    <a:solidFill>
                      <a:schemeClr val="accent2"/>
                    </a:solidFill>
                  </a:tcPr>
                </a:tc>
                <a:tc>
                  <a:txBody>
                    <a:bodyPr/>
                    <a:lstStyle/>
                    <a:p>
                      <a:pPr marL="0" lvl="0" indent="0" algn="ctr" rtl="0">
                        <a:spcBef>
                          <a:spcPts val="0"/>
                        </a:spcBef>
                        <a:spcAft>
                          <a:spcPts val="0"/>
                        </a:spcAft>
                        <a:buNone/>
                      </a:pPr>
                      <a:r>
                        <a:rPr lang="en" sz="1000" dirty="0">
                          <a:latin typeface="+mn-lt"/>
                        </a:rPr>
                        <a:t>Baseline</a:t>
                      </a:r>
                      <a:endParaRPr sz="1000" dirty="0">
                        <a:latin typeface="+mn-lt"/>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Baseline</a:t>
                      </a:r>
                    </a:p>
                  </a:txBody>
                  <a:tcPr marL="91425" marR="91425" marT="91425" marB="91425" anchor="ct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BC5630A6-54E8-6F97-E112-1626058068EF}"/>
              </a:ext>
            </a:extLst>
          </p:cNvPr>
          <p:cNvGrpSpPr/>
          <p:nvPr/>
        </p:nvGrpSpPr>
        <p:grpSpPr>
          <a:xfrm>
            <a:off x="420625" y="3833405"/>
            <a:ext cx="8388525" cy="505440"/>
            <a:chOff x="0" y="17532"/>
            <a:chExt cx="8388525" cy="505440"/>
          </a:xfrm>
        </p:grpSpPr>
        <p:sp>
          <p:nvSpPr>
            <p:cNvPr id="9" name="Rectangle: Rounded Corners 8">
              <a:extLst>
                <a:ext uri="{FF2B5EF4-FFF2-40B4-BE49-F238E27FC236}">
                  <a16:creationId xmlns:a16="http://schemas.microsoft.com/office/drawing/2014/main" id="{EFCAD9FD-858A-90F3-CEC9-61813A10FF00}"/>
                </a:ext>
              </a:extLst>
            </p:cNvPr>
            <p:cNvSpPr/>
            <p:nvPr/>
          </p:nvSpPr>
          <p:spPr>
            <a:xfrm>
              <a:off x="0" y="17532"/>
              <a:ext cx="8388525" cy="505440"/>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IN"/>
            </a:p>
          </p:txBody>
        </p:sp>
        <p:sp>
          <p:nvSpPr>
            <p:cNvPr id="10" name="Rectangle: Rounded Corners 4">
              <a:extLst>
                <a:ext uri="{FF2B5EF4-FFF2-40B4-BE49-F238E27FC236}">
                  <a16:creationId xmlns:a16="http://schemas.microsoft.com/office/drawing/2014/main" id="{44C01FCD-26FC-1A3C-4190-62C41759B8C9}"/>
                </a:ext>
              </a:extLst>
            </p:cNvPr>
            <p:cNvSpPr txBox="1"/>
            <p:nvPr/>
          </p:nvSpPr>
          <p:spPr>
            <a:xfrm>
              <a:off x="24674" y="42206"/>
              <a:ext cx="8339177" cy="4560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For input feature map sizes greater than 64, where both input and output channels are equal to one, no loop optimization techniques are effective. In this scenario, the baseline configuration provides the best performance.</a:t>
              </a:r>
              <a:endParaRPr lang="en-IN" sz="1000" kern="1200" dirty="0"/>
            </a:p>
          </p:txBody>
        </p:sp>
      </p:grpSp>
    </p:spTree>
    <p:extLst>
      <p:ext uri="{BB962C8B-B14F-4D97-AF65-F5344CB8AC3E}">
        <p14:creationId xmlns:p14="http://schemas.microsoft.com/office/powerpoint/2010/main" val="371363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51"/>
        <p:cNvGrpSpPr/>
        <p:nvPr/>
      </p:nvGrpSpPr>
      <p:grpSpPr>
        <a:xfrm>
          <a:off x="0" y="0"/>
          <a:ext cx="0" cy="0"/>
          <a:chOff x="0" y="0"/>
          <a:chExt cx="0" cy="0"/>
        </a:xfrm>
      </p:grpSpPr>
      <p:sp>
        <p:nvSpPr>
          <p:cNvPr id="4652" name="Google Shape;4652;p123"/>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Python to GDS Pipeline</a:t>
            </a:r>
            <a:endParaRPr dirty="0"/>
          </a:p>
        </p:txBody>
      </p:sp>
      <p:sp>
        <p:nvSpPr>
          <p:cNvPr id="4653" name="Google Shape;4653;p123"/>
          <p:cNvSpPr/>
          <p:nvPr/>
        </p:nvSpPr>
        <p:spPr>
          <a:xfrm>
            <a:off x="1477050" y="1800200"/>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tf-mlir-translate + </a:t>
            </a:r>
            <a:endParaRPr dirty="0"/>
          </a:p>
          <a:p>
            <a:pPr marL="0" lvl="0" indent="0" algn="ctr" rtl="0">
              <a:spcBef>
                <a:spcPts val="0"/>
              </a:spcBef>
              <a:spcAft>
                <a:spcPts val="0"/>
              </a:spcAft>
              <a:buNone/>
            </a:pPr>
            <a:r>
              <a:rPr lang="en"/>
              <a:t>tf-opt / torch-mlir </a:t>
            </a:r>
            <a:endParaRPr dirty="0"/>
          </a:p>
        </p:txBody>
      </p:sp>
      <p:sp>
        <p:nvSpPr>
          <p:cNvPr id="4654" name="Google Shape;4654;p123"/>
          <p:cNvSpPr/>
          <p:nvPr/>
        </p:nvSpPr>
        <p:spPr>
          <a:xfrm>
            <a:off x="1477050" y="2571750"/>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mlir-opt (protobuf to tosa and tosa to linalg)</a:t>
            </a:r>
            <a:endParaRPr dirty="0"/>
          </a:p>
        </p:txBody>
      </p:sp>
      <p:sp>
        <p:nvSpPr>
          <p:cNvPr id="4655" name="Google Shape;4655;p123"/>
          <p:cNvSpPr/>
          <p:nvPr/>
        </p:nvSpPr>
        <p:spPr>
          <a:xfrm>
            <a:off x="1484999" y="3301513"/>
            <a:ext cx="2356800" cy="436500"/>
          </a:xfrm>
          <a:prstGeom prst="roundRect">
            <a:avLst/>
          </a:prstGeom>
          <a:solidFill>
            <a:schemeClr val="accent2"/>
          </a:solidFill>
          <a:ln w="9525" cap="flat" cmpd="sng">
            <a:solidFill>
              <a:schemeClr val="accent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soda-opt</a:t>
            </a:r>
            <a:endParaRPr dirty="0">
              <a:solidFill>
                <a:schemeClr val="bg1"/>
              </a:solidFill>
            </a:endParaRPr>
          </a:p>
        </p:txBody>
      </p:sp>
      <p:sp>
        <p:nvSpPr>
          <p:cNvPr id="4656" name="Google Shape;4656;p123"/>
          <p:cNvSpPr/>
          <p:nvPr/>
        </p:nvSpPr>
        <p:spPr>
          <a:xfrm>
            <a:off x="1485000" y="4045150"/>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mlir-opt (.mlir in llvm dialect to .ll llvm file)</a:t>
            </a:r>
            <a:endParaRPr dirty="0"/>
          </a:p>
        </p:txBody>
      </p:sp>
      <p:sp>
        <p:nvSpPr>
          <p:cNvPr id="4657" name="Google Shape;4657;p123"/>
          <p:cNvSpPr/>
          <p:nvPr/>
        </p:nvSpPr>
        <p:spPr>
          <a:xfrm>
            <a:off x="1477050" y="1042550"/>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Python</a:t>
            </a:r>
            <a:endParaRPr dirty="0"/>
          </a:p>
        </p:txBody>
      </p:sp>
      <p:cxnSp>
        <p:nvCxnSpPr>
          <p:cNvPr id="4658" name="Google Shape;4658;p123"/>
          <p:cNvCxnSpPr/>
          <p:nvPr/>
        </p:nvCxnSpPr>
        <p:spPr>
          <a:xfrm>
            <a:off x="2655450" y="1479050"/>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4659" name="Google Shape;4659;p123"/>
          <p:cNvCxnSpPr>
            <a:cxnSpLocks/>
          </p:cNvCxnSpPr>
          <p:nvPr/>
        </p:nvCxnSpPr>
        <p:spPr>
          <a:xfrm>
            <a:off x="2655450" y="2236700"/>
            <a:ext cx="0" cy="335050"/>
          </a:xfrm>
          <a:prstGeom prst="straightConnector1">
            <a:avLst/>
          </a:prstGeom>
          <a:noFill/>
          <a:ln w="9525" cap="flat" cmpd="sng">
            <a:solidFill>
              <a:schemeClr val="dk2"/>
            </a:solidFill>
            <a:prstDash val="solid"/>
            <a:round/>
            <a:headEnd type="none" w="med" len="med"/>
            <a:tailEnd type="triangle" w="med" len="med"/>
          </a:ln>
        </p:spPr>
      </p:cxnSp>
      <p:cxnSp>
        <p:nvCxnSpPr>
          <p:cNvPr id="4660" name="Google Shape;4660;p123"/>
          <p:cNvCxnSpPr>
            <a:cxnSpLocks/>
            <a:stCxn id="4654" idx="2"/>
          </p:cNvCxnSpPr>
          <p:nvPr/>
        </p:nvCxnSpPr>
        <p:spPr>
          <a:xfrm>
            <a:off x="2655450" y="3008250"/>
            <a:ext cx="0" cy="296600"/>
          </a:xfrm>
          <a:prstGeom prst="straightConnector1">
            <a:avLst/>
          </a:prstGeom>
          <a:noFill/>
          <a:ln w="9525" cap="flat" cmpd="sng">
            <a:solidFill>
              <a:schemeClr val="dk2"/>
            </a:solidFill>
            <a:prstDash val="solid"/>
            <a:round/>
            <a:headEnd type="none" w="med" len="med"/>
            <a:tailEnd type="triangle" w="med" len="med"/>
          </a:ln>
        </p:spPr>
      </p:cxnSp>
      <p:cxnSp>
        <p:nvCxnSpPr>
          <p:cNvPr id="4661" name="Google Shape;4661;p123"/>
          <p:cNvCxnSpPr/>
          <p:nvPr/>
        </p:nvCxnSpPr>
        <p:spPr>
          <a:xfrm>
            <a:off x="2655450" y="3738013"/>
            <a:ext cx="0" cy="307200"/>
          </a:xfrm>
          <a:prstGeom prst="straightConnector1">
            <a:avLst/>
          </a:prstGeom>
          <a:noFill/>
          <a:ln w="9525" cap="flat" cmpd="sng">
            <a:solidFill>
              <a:schemeClr val="dk2"/>
            </a:solidFill>
            <a:prstDash val="solid"/>
            <a:round/>
            <a:headEnd type="none" w="med" len="med"/>
            <a:tailEnd type="triangle" w="med" len="med"/>
          </a:ln>
        </p:spPr>
      </p:cxnSp>
      <p:sp>
        <p:nvSpPr>
          <p:cNvPr id="4662" name="Google Shape;4662;p123"/>
          <p:cNvSpPr/>
          <p:nvPr/>
        </p:nvSpPr>
        <p:spPr>
          <a:xfrm>
            <a:off x="5358375" y="1810788"/>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Bambu</a:t>
            </a:r>
            <a:endParaRPr dirty="0"/>
          </a:p>
        </p:txBody>
      </p:sp>
      <p:sp>
        <p:nvSpPr>
          <p:cNvPr id="4663" name="Google Shape;4663;p123"/>
          <p:cNvSpPr/>
          <p:nvPr/>
        </p:nvSpPr>
        <p:spPr>
          <a:xfrm>
            <a:off x="5373075" y="3301550"/>
            <a:ext cx="2356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OpenRoad</a:t>
            </a:r>
            <a:endParaRPr dirty="0"/>
          </a:p>
        </p:txBody>
      </p:sp>
      <p:cxnSp>
        <p:nvCxnSpPr>
          <p:cNvPr id="4664" name="Google Shape;4664;p123"/>
          <p:cNvCxnSpPr/>
          <p:nvPr/>
        </p:nvCxnSpPr>
        <p:spPr>
          <a:xfrm>
            <a:off x="6536775" y="2247288"/>
            <a:ext cx="14700" cy="1054200"/>
          </a:xfrm>
          <a:prstGeom prst="straightConnector1">
            <a:avLst/>
          </a:prstGeom>
          <a:noFill/>
          <a:ln w="9525" cap="flat" cmpd="sng">
            <a:solidFill>
              <a:schemeClr val="dk2"/>
            </a:solidFill>
            <a:prstDash val="solid"/>
            <a:round/>
            <a:headEnd type="none" w="med" len="med"/>
            <a:tailEnd type="triangle" w="med" len="med"/>
          </a:ln>
        </p:spPr>
      </p:cxnSp>
      <p:sp>
        <p:nvSpPr>
          <p:cNvPr id="4665" name="Google Shape;4665;p123"/>
          <p:cNvSpPr txBox="1"/>
          <p:nvPr/>
        </p:nvSpPr>
        <p:spPr>
          <a:xfrm>
            <a:off x="6551475" y="2574325"/>
            <a:ext cx="111547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Verilog</a:t>
            </a:r>
            <a:endParaRPr dirty="0">
              <a:solidFill>
                <a:schemeClr val="dk1"/>
              </a:solidFill>
            </a:endParaRPr>
          </a:p>
        </p:txBody>
      </p:sp>
      <p:cxnSp>
        <p:nvCxnSpPr>
          <p:cNvPr id="4666" name="Google Shape;4666;p123"/>
          <p:cNvCxnSpPr/>
          <p:nvPr/>
        </p:nvCxnSpPr>
        <p:spPr>
          <a:xfrm>
            <a:off x="6551475" y="3738050"/>
            <a:ext cx="0" cy="413400"/>
          </a:xfrm>
          <a:prstGeom prst="straightConnector1">
            <a:avLst/>
          </a:prstGeom>
          <a:noFill/>
          <a:ln w="9525" cap="flat" cmpd="sng">
            <a:solidFill>
              <a:schemeClr val="dk2"/>
            </a:solidFill>
            <a:prstDash val="solid"/>
            <a:round/>
            <a:headEnd type="none" w="med" len="med"/>
            <a:tailEnd type="triangle" w="med" len="med"/>
          </a:ln>
        </p:spPr>
      </p:cxnSp>
      <p:sp>
        <p:nvSpPr>
          <p:cNvPr id="4667" name="Google Shape;4667;p123"/>
          <p:cNvSpPr txBox="1"/>
          <p:nvPr/>
        </p:nvSpPr>
        <p:spPr>
          <a:xfrm>
            <a:off x="5358300" y="4151450"/>
            <a:ext cx="239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GDS II Files</a:t>
            </a:r>
            <a:endParaRPr dirty="0">
              <a:solidFill>
                <a:schemeClr val="dk1"/>
              </a:solidFill>
            </a:endParaRPr>
          </a:p>
        </p:txBody>
      </p:sp>
      <p:cxnSp>
        <p:nvCxnSpPr>
          <p:cNvPr id="4668" name="Google Shape;4668;p123"/>
          <p:cNvCxnSpPr/>
          <p:nvPr/>
        </p:nvCxnSpPr>
        <p:spPr>
          <a:xfrm>
            <a:off x="6529575" y="1175088"/>
            <a:ext cx="7200" cy="635700"/>
          </a:xfrm>
          <a:prstGeom prst="straightConnector1">
            <a:avLst/>
          </a:prstGeom>
          <a:noFill/>
          <a:ln w="9525" cap="flat" cmpd="sng">
            <a:solidFill>
              <a:schemeClr val="dk2"/>
            </a:solidFill>
            <a:prstDash val="solid"/>
            <a:round/>
            <a:headEnd type="none" w="med" len="med"/>
            <a:tailEnd type="triangle" w="med" len="med"/>
          </a:ln>
        </p:spPr>
      </p:cxnSp>
      <p:cxnSp>
        <p:nvCxnSpPr>
          <p:cNvPr id="4669" name="Google Shape;4669;p123"/>
          <p:cNvCxnSpPr/>
          <p:nvPr/>
        </p:nvCxnSpPr>
        <p:spPr>
          <a:xfrm rot="-5400000">
            <a:off x="1963350" y="1869400"/>
            <a:ext cx="3312300" cy="1912200"/>
          </a:xfrm>
          <a:prstGeom prst="bentConnector3">
            <a:avLst>
              <a:gd name="adj1" fmla="val -7189"/>
            </a:avLst>
          </a:prstGeom>
          <a:noFill/>
          <a:ln w="9525" cap="flat" cmpd="sng">
            <a:solidFill>
              <a:schemeClr val="dk2"/>
            </a:solidFill>
            <a:prstDash val="solid"/>
            <a:round/>
            <a:headEnd type="none" w="med" len="med"/>
            <a:tailEnd type="none" w="med" len="med"/>
          </a:ln>
        </p:spPr>
      </p:cxnSp>
      <p:sp>
        <p:nvSpPr>
          <p:cNvPr id="4671" name="Google Shape;4671;p123"/>
          <p:cNvSpPr txBox="1"/>
          <p:nvPr/>
        </p:nvSpPr>
        <p:spPr>
          <a:xfrm>
            <a:off x="6719325" y="1203888"/>
            <a:ext cx="10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LLVM file</a:t>
            </a:r>
            <a:endParaRPr dirty="0">
              <a:solidFill>
                <a:schemeClr val="dk1"/>
              </a:solidFill>
            </a:endParaRPr>
          </a:p>
        </p:txBody>
      </p:sp>
      <p:cxnSp>
        <p:nvCxnSpPr>
          <p:cNvPr id="7" name="Straight Connector 6">
            <a:extLst>
              <a:ext uri="{FF2B5EF4-FFF2-40B4-BE49-F238E27FC236}">
                <a16:creationId xmlns:a16="http://schemas.microsoft.com/office/drawing/2014/main" id="{C50D7376-0E10-1418-E0B3-CF151440B39F}"/>
              </a:ext>
            </a:extLst>
          </p:cNvPr>
          <p:cNvCxnSpPr/>
          <p:nvPr/>
        </p:nvCxnSpPr>
        <p:spPr>
          <a:xfrm>
            <a:off x="4572000" y="1169350"/>
            <a:ext cx="19647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53"/>
                                        </p:tgtEl>
                                        <p:attrNameLst>
                                          <p:attrName>style.visibility</p:attrName>
                                        </p:attrNameLst>
                                      </p:cBhvr>
                                      <p:to>
                                        <p:strVal val="visible"/>
                                      </p:to>
                                    </p:set>
                                    <p:animEffect transition="in" filter="fade">
                                      <p:cBhvr>
                                        <p:cTn id="7" dur="500"/>
                                        <p:tgtEl>
                                          <p:spTgt spid="46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54"/>
                                        </p:tgtEl>
                                        <p:attrNameLst>
                                          <p:attrName>style.visibility</p:attrName>
                                        </p:attrNameLst>
                                      </p:cBhvr>
                                      <p:to>
                                        <p:strVal val="visible"/>
                                      </p:to>
                                    </p:set>
                                    <p:animEffect transition="in" filter="fade">
                                      <p:cBhvr>
                                        <p:cTn id="10" dur="500"/>
                                        <p:tgtEl>
                                          <p:spTgt spid="46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57"/>
                                        </p:tgtEl>
                                        <p:attrNameLst>
                                          <p:attrName>style.visibility</p:attrName>
                                        </p:attrNameLst>
                                      </p:cBhvr>
                                      <p:to>
                                        <p:strVal val="visible"/>
                                      </p:to>
                                    </p:set>
                                    <p:animEffect transition="in" filter="fade">
                                      <p:cBhvr>
                                        <p:cTn id="13" dur="500"/>
                                        <p:tgtEl>
                                          <p:spTgt spid="4657"/>
                                        </p:tgtEl>
                                      </p:cBhvr>
                                    </p:animEffect>
                                  </p:childTnLst>
                                </p:cTn>
                              </p:par>
                              <p:par>
                                <p:cTn id="14" presetID="10" presetClass="entr" presetSubtype="0" fill="hold" nodeType="withEffect">
                                  <p:stCondLst>
                                    <p:cond delay="0"/>
                                  </p:stCondLst>
                                  <p:childTnLst>
                                    <p:set>
                                      <p:cBhvr>
                                        <p:cTn id="15" dur="1" fill="hold">
                                          <p:stCondLst>
                                            <p:cond delay="0"/>
                                          </p:stCondLst>
                                        </p:cTn>
                                        <p:tgtEl>
                                          <p:spTgt spid="4658"/>
                                        </p:tgtEl>
                                        <p:attrNameLst>
                                          <p:attrName>style.visibility</p:attrName>
                                        </p:attrNameLst>
                                      </p:cBhvr>
                                      <p:to>
                                        <p:strVal val="visible"/>
                                      </p:to>
                                    </p:set>
                                    <p:animEffect transition="in" filter="fade">
                                      <p:cBhvr>
                                        <p:cTn id="16" dur="500"/>
                                        <p:tgtEl>
                                          <p:spTgt spid="4658"/>
                                        </p:tgtEl>
                                      </p:cBhvr>
                                    </p:animEffect>
                                  </p:childTnLst>
                                </p:cTn>
                              </p:par>
                              <p:par>
                                <p:cTn id="17" presetID="10" presetClass="entr" presetSubtype="0" fill="hold" nodeType="withEffect">
                                  <p:stCondLst>
                                    <p:cond delay="0"/>
                                  </p:stCondLst>
                                  <p:childTnLst>
                                    <p:set>
                                      <p:cBhvr>
                                        <p:cTn id="18" dur="1" fill="hold">
                                          <p:stCondLst>
                                            <p:cond delay="0"/>
                                          </p:stCondLst>
                                        </p:cTn>
                                        <p:tgtEl>
                                          <p:spTgt spid="4659"/>
                                        </p:tgtEl>
                                        <p:attrNameLst>
                                          <p:attrName>style.visibility</p:attrName>
                                        </p:attrNameLst>
                                      </p:cBhvr>
                                      <p:to>
                                        <p:strVal val="visible"/>
                                      </p:to>
                                    </p:set>
                                    <p:animEffect transition="in" filter="fade">
                                      <p:cBhvr>
                                        <p:cTn id="19" dur="500"/>
                                        <p:tgtEl>
                                          <p:spTgt spid="46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55"/>
                                        </p:tgtEl>
                                        <p:attrNameLst>
                                          <p:attrName>style.visibility</p:attrName>
                                        </p:attrNameLst>
                                      </p:cBhvr>
                                      <p:to>
                                        <p:strVal val="visible"/>
                                      </p:to>
                                    </p:set>
                                    <p:animEffect transition="in" filter="fade">
                                      <p:cBhvr>
                                        <p:cTn id="24" dur="500"/>
                                        <p:tgtEl>
                                          <p:spTgt spid="4655"/>
                                        </p:tgtEl>
                                      </p:cBhvr>
                                    </p:animEffect>
                                  </p:childTnLst>
                                </p:cTn>
                              </p:par>
                              <p:par>
                                <p:cTn id="25" presetID="10" presetClass="entr" presetSubtype="0" fill="hold" nodeType="withEffect">
                                  <p:stCondLst>
                                    <p:cond delay="0"/>
                                  </p:stCondLst>
                                  <p:childTnLst>
                                    <p:set>
                                      <p:cBhvr>
                                        <p:cTn id="26" dur="1" fill="hold">
                                          <p:stCondLst>
                                            <p:cond delay="0"/>
                                          </p:stCondLst>
                                        </p:cTn>
                                        <p:tgtEl>
                                          <p:spTgt spid="4660"/>
                                        </p:tgtEl>
                                        <p:attrNameLst>
                                          <p:attrName>style.visibility</p:attrName>
                                        </p:attrNameLst>
                                      </p:cBhvr>
                                      <p:to>
                                        <p:strVal val="visible"/>
                                      </p:to>
                                    </p:set>
                                    <p:animEffect transition="in" filter="fade">
                                      <p:cBhvr>
                                        <p:cTn id="27" dur="500"/>
                                        <p:tgtEl>
                                          <p:spTgt spid="46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61"/>
                                        </p:tgtEl>
                                        <p:attrNameLst>
                                          <p:attrName>style.visibility</p:attrName>
                                        </p:attrNameLst>
                                      </p:cBhvr>
                                      <p:to>
                                        <p:strVal val="visible"/>
                                      </p:to>
                                    </p:set>
                                    <p:animEffect transition="in" filter="fade">
                                      <p:cBhvr>
                                        <p:cTn id="32" dur="500"/>
                                        <p:tgtEl>
                                          <p:spTgt spid="466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56"/>
                                        </p:tgtEl>
                                        <p:attrNameLst>
                                          <p:attrName>style.visibility</p:attrName>
                                        </p:attrNameLst>
                                      </p:cBhvr>
                                      <p:to>
                                        <p:strVal val="visible"/>
                                      </p:to>
                                    </p:set>
                                    <p:animEffect transition="in" filter="fade">
                                      <p:cBhvr>
                                        <p:cTn id="35" dur="500"/>
                                        <p:tgtEl>
                                          <p:spTgt spid="4656"/>
                                        </p:tgtEl>
                                      </p:cBhvr>
                                    </p:animEffect>
                                  </p:childTnLst>
                                </p:cTn>
                              </p:par>
                              <p:par>
                                <p:cTn id="36" presetID="10" presetClass="entr" presetSubtype="0" fill="hold" nodeType="withEffect">
                                  <p:stCondLst>
                                    <p:cond delay="0"/>
                                  </p:stCondLst>
                                  <p:childTnLst>
                                    <p:set>
                                      <p:cBhvr>
                                        <p:cTn id="37" dur="1" fill="hold">
                                          <p:stCondLst>
                                            <p:cond delay="0"/>
                                          </p:stCondLst>
                                        </p:cTn>
                                        <p:tgtEl>
                                          <p:spTgt spid="4669"/>
                                        </p:tgtEl>
                                        <p:attrNameLst>
                                          <p:attrName>style.visibility</p:attrName>
                                        </p:attrNameLst>
                                      </p:cBhvr>
                                      <p:to>
                                        <p:strVal val="visible"/>
                                      </p:to>
                                    </p:set>
                                    <p:animEffect transition="in" filter="fade">
                                      <p:cBhvr>
                                        <p:cTn id="38" dur="500"/>
                                        <p:tgtEl>
                                          <p:spTgt spid="46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671"/>
                                        </p:tgtEl>
                                        <p:attrNameLst>
                                          <p:attrName>style.visibility</p:attrName>
                                        </p:attrNameLst>
                                      </p:cBhvr>
                                      <p:to>
                                        <p:strVal val="visible"/>
                                      </p:to>
                                    </p:set>
                                    <p:animEffect transition="in" filter="fade">
                                      <p:cBhvr>
                                        <p:cTn id="41" dur="500"/>
                                        <p:tgtEl>
                                          <p:spTgt spid="4671"/>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nodeType="withEffect">
                                  <p:stCondLst>
                                    <p:cond delay="0"/>
                                  </p:stCondLst>
                                  <p:childTnLst>
                                    <p:set>
                                      <p:cBhvr>
                                        <p:cTn id="46" dur="1" fill="hold">
                                          <p:stCondLst>
                                            <p:cond delay="0"/>
                                          </p:stCondLst>
                                        </p:cTn>
                                        <p:tgtEl>
                                          <p:spTgt spid="4668"/>
                                        </p:tgtEl>
                                        <p:attrNameLst>
                                          <p:attrName>style.visibility</p:attrName>
                                        </p:attrNameLst>
                                      </p:cBhvr>
                                      <p:to>
                                        <p:strVal val="visible"/>
                                      </p:to>
                                    </p:set>
                                    <p:animEffect transition="in" filter="fade">
                                      <p:cBhvr>
                                        <p:cTn id="47" dur="500"/>
                                        <p:tgtEl>
                                          <p:spTgt spid="46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62"/>
                                        </p:tgtEl>
                                        <p:attrNameLst>
                                          <p:attrName>style.visibility</p:attrName>
                                        </p:attrNameLst>
                                      </p:cBhvr>
                                      <p:to>
                                        <p:strVal val="visible"/>
                                      </p:to>
                                    </p:set>
                                    <p:animEffect transition="in" filter="fade">
                                      <p:cBhvr>
                                        <p:cTn id="52" dur="500"/>
                                        <p:tgtEl>
                                          <p:spTgt spid="46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65"/>
                                        </p:tgtEl>
                                        <p:attrNameLst>
                                          <p:attrName>style.visibility</p:attrName>
                                        </p:attrNameLst>
                                      </p:cBhvr>
                                      <p:to>
                                        <p:strVal val="visible"/>
                                      </p:to>
                                    </p:set>
                                    <p:animEffect transition="in" filter="fade">
                                      <p:cBhvr>
                                        <p:cTn id="55" dur="500"/>
                                        <p:tgtEl>
                                          <p:spTgt spid="4665"/>
                                        </p:tgtEl>
                                      </p:cBhvr>
                                    </p:animEffect>
                                  </p:childTnLst>
                                </p:cTn>
                              </p:par>
                              <p:par>
                                <p:cTn id="56" presetID="10" presetClass="entr" presetSubtype="0" fill="hold" nodeType="withEffect">
                                  <p:stCondLst>
                                    <p:cond delay="0"/>
                                  </p:stCondLst>
                                  <p:childTnLst>
                                    <p:set>
                                      <p:cBhvr>
                                        <p:cTn id="57" dur="1" fill="hold">
                                          <p:stCondLst>
                                            <p:cond delay="0"/>
                                          </p:stCondLst>
                                        </p:cTn>
                                        <p:tgtEl>
                                          <p:spTgt spid="4664"/>
                                        </p:tgtEl>
                                        <p:attrNameLst>
                                          <p:attrName>style.visibility</p:attrName>
                                        </p:attrNameLst>
                                      </p:cBhvr>
                                      <p:to>
                                        <p:strVal val="visible"/>
                                      </p:to>
                                    </p:set>
                                    <p:animEffect transition="in" filter="fade">
                                      <p:cBhvr>
                                        <p:cTn id="58" dur="500"/>
                                        <p:tgtEl>
                                          <p:spTgt spid="466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663"/>
                                        </p:tgtEl>
                                        <p:attrNameLst>
                                          <p:attrName>style.visibility</p:attrName>
                                        </p:attrNameLst>
                                      </p:cBhvr>
                                      <p:to>
                                        <p:strVal val="visible"/>
                                      </p:to>
                                    </p:set>
                                    <p:animEffect transition="in" filter="fade">
                                      <p:cBhvr>
                                        <p:cTn id="63" dur="500"/>
                                        <p:tgtEl>
                                          <p:spTgt spid="4663"/>
                                        </p:tgtEl>
                                      </p:cBhvr>
                                    </p:animEffect>
                                  </p:childTnLst>
                                </p:cTn>
                              </p:par>
                              <p:par>
                                <p:cTn id="64" presetID="10" presetClass="entr" presetSubtype="0" fill="hold" nodeType="withEffect">
                                  <p:stCondLst>
                                    <p:cond delay="0"/>
                                  </p:stCondLst>
                                  <p:childTnLst>
                                    <p:set>
                                      <p:cBhvr>
                                        <p:cTn id="65" dur="1" fill="hold">
                                          <p:stCondLst>
                                            <p:cond delay="0"/>
                                          </p:stCondLst>
                                        </p:cTn>
                                        <p:tgtEl>
                                          <p:spTgt spid="4666"/>
                                        </p:tgtEl>
                                        <p:attrNameLst>
                                          <p:attrName>style.visibility</p:attrName>
                                        </p:attrNameLst>
                                      </p:cBhvr>
                                      <p:to>
                                        <p:strVal val="visible"/>
                                      </p:to>
                                    </p:set>
                                    <p:animEffect transition="in" filter="fade">
                                      <p:cBhvr>
                                        <p:cTn id="66" dur="500"/>
                                        <p:tgtEl>
                                          <p:spTgt spid="46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67"/>
                                        </p:tgtEl>
                                        <p:attrNameLst>
                                          <p:attrName>style.visibility</p:attrName>
                                        </p:attrNameLst>
                                      </p:cBhvr>
                                      <p:to>
                                        <p:strVal val="visible"/>
                                      </p:to>
                                    </p:set>
                                    <p:animEffect transition="in" filter="fade">
                                      <p:cBhvr>
                                        <p:cTn id="69" dur="500"/>
                                        <p:tgtEl>
                                          <p:spTgt spid="4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3" grpId="0" animBg="1"/>
      <p:bldP spid="4654" grpId="0" animBg="1"/>
      <p:bldP spid="4655" grpId="0" animBg="1"/>
      <p:bldP spid="4656" grpId="0" animBg="1"/>
      <p:bldP spid="4657" grpId="0" animBg="1"/>
      <p:bldP spid="4662" grpId="0" animBg="1"/>
      <p:bldP spid="4663" grpId="0" animBg="1"/>
      <p:bldP spid="4665" grpId="0"/>
      <p:bldP spid="4667" grpId="0"/>
      <p:bldP spid="46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69"/>
        <p:cNvGrpSpPr/>
        <p:nvPr/>
      </p:nvGrpSpPr>
      <p:grpSpPr>
        <a:xfrm>
          <a:off x="0" y="0"/>
          <a:ext cx="0" cy="0"/>
          <a:chOff x="0" y="0"/>
          <a:chExt cx="0" cy="0"/>
        </a:xfrm>
      </p:grpSpPr>
      <p:sp>
        <p:nvSpPr>
          <p:cNvPr id="5070" name="Google Shape;5070;p168"/>
          <p:cNvSpPr txBox="1">
            <a:spLocks noGrp="1"/>
          </p:cNvSpPr>
          <p:nvPr>
            <p:ph type="title"/>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Heuristics</a:t>
            </a:r>
            <a:endParaRPr dirty="0"/>
          </a:p>
        </p:txBody>
      </p:sp>
      <p:sp>
        <p:nvSpPr>
          <p:cNvPr id="3" name="Subtitle 2">
            <a:extLst>
              <a:ext uri="{FF2B5EF4-FFF2-40B4-BE49-F238E27FC236}">
                <a16:creationId xmlns:a16="http://schemas.microsoft.com/office/drawing/2014/main" id="{F9544B90-40A7-F4D1-3604-EEA20D225038}"/>
              </a:ext>
            </a:extLst>
          </p:cNvPr>
          <p:cNvSpPr>
            <a:spLocks noGrp="1"/>
          </p:cNvSpPr>
          <p:nvPr>
            <p:ph type="subTitle" idx="2"/>
          </p:nvPr>
        </p:nvSpPr>
        <p:spPr>
          <a:xfrm>
            <a:off x="424450" y="756623"/>
            <a:ext cx="8384700" cy="283154"/>
          </a:xfrm>
        </p:spPr>
        <p:txBody>
          <a:bodyPr/>
          <a:lstStyle/>
          <a:p>
            <a:r>
              <a:rPr lang="en-IN" dirty="0"/>
              <a:t>Fully Connected layer</a:t>
            </a:r>
          </a:p>
        </p:txBody>
      </p:sp>
      <p:graphicFrame>
        <p:nvGraphicFramePr>
          <p:cNvPr id="8" name="Google Shape;4918;p146">
            <a:extLst>
              <a:ext uri="{FF2B5EF4-FFF2-40B4-BE49-F238E27FC236}">
                <a16:creationId xmlns:a16="http://schemas.microsoft.com/office/drawing/2014/main" id="{C05ABEB9-6A44-24C1-9ECE-02E269D472B7}"/>
              </a:ext>
            </a:extLst>
          </p:cNvPr>
          <p:cNvGraphicFramePr/>
          <p:nvPr>
            <p:extLst>
              <p:ext uri="{D42A27DB-BD31-4B8C-83A1-F6EECF244321}">
                <p14:modId xmlns:p14="http://schemas.microsoft.com/office/powerpoint/2010/main" val="898541190"/>
              </p:ext>
            </p:extLst>
          </p:nvPr>
        </p:nvGraphicFramePr>
        <p:xfrm>
          <a:off x="420625" y="1726527"/>
          <a:ext cx="8411400" cy="1010966"/>
        </p:xfrm>
        <a:graphic>
          <a:graphicData uri="http://schemas.openxmlformats.org/drawingml/2006/table">
            <a:tbl>
              <a:tblPr>
                <a:noFill/>
              </a:tblPr>
              <a:tblGrid>
                <a:gridCol w="2102850">
                  <a:extLst>
                    <a:ext uri="{9D8B030D-6E8A-4147-A177-3AD203B41FA5}">
                      <a16:colId xmlns:a16="http://schemas.microsoft.com/office/drawing/2014/main" val="20000"/>
                    </a:ext>
                  </a:extLst>
                </a:gridCol>
                <a:gridCol w="2102850">
                  <a:extLst>
                    <a:ext uri="{9D8B030D-6E8A-4147-A177-3AD203B41FA5}">
                      <a16:colId xmlns:a16="http://schemas.microsoft.com/office/drawing/2014/main" val="20001"/>
                    </a:ext>
                  </a:extLst>
                </a:gridCol>
                <a:gridCol w="2102850">
                  <a:extLst>
                    <a:ext uri="{9D8B030D-6E8A-4147-A177-3AD203B41FA5}">
                      <a16:colId xmlns:a16="http://schemas.microsoft.com/office/drawing/2014/main" val="3395558624"/>
                    </a:ext>
                  </a:extLst>
                </a:gridCol>
                <a:gridCol w="2102850">
                  <a:extLst>
                    <a:ext uri="{9D8B030D-6E8A-4147-A177-3AD203B41FA5}">
                      <a16:colId xmlns:a16="http://schemas.microsoft.com/office/drawing/2014/main" val="1675414900"/>
                    </a:ext>
                  </a:extLst>
                </a:gridCol>
              </a:tblGrid>
              <a:tr h="0">
                <a:tc>
                  <a:txBody>
                    <a:bodyPr/>
                    <a:lstStyle/>
                    <a:p>
                      <a:pPr marL="0" lvl="0" indent="0" algn="ctr" rtl="0">
                        <a:spcBef>
                          <a:spcPts val="0"/>
                        </a:spcBef>
                        <a:spcAft>
                          <a:spcPts val="0"/>
                        </a:spcAft>
                        <a:buNone/>
                      </a:pPr>
                      <a:r>
                        <a:rPr lang="en" sz="1000" b="1" dirty="0">
                          <a:latin typeface="+mn-lt"/>
                        </a:rPr>
                        <a:t>Type</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 sz="1000" b="1" dirty="0">
                          <a:latin typeface="+mn-lt"/>
                        </a:rPr>
                        <a:t> Loop permutation</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US" sz="1000" b="1" dirty="0">
                          <a:latin typeface="+mn-lt"/>
                        </a:rPr>
                        <a:t>Loop tiling</a:t>
                      </a:r>
                      <a:endParaRPr sz="1000" b="1" dirty="0">
                        <a:latin typeface="+mn-lt"/>
                      </a:endParaRPr>
                    </a:p>
                  </a:txBody>
                  <a:tcPr marL="91425" marR="91425" marT="91425" marB="91425" anchor="ctr">
                    <a:solidFill>
                      <a:schemeClr val="tx2"/>
                    </a:solidFill>
                  </a:tcPr>
                </a:tc>
                <a:tc>
                  <a:txBody>
                    <a:bodyPr/>
                    <a:lstStyle/>
                    <a:p>
                      <a:pPr marL="0" lvl="0" indent="0" algn="ctr" rtl="0">
                        <a:spcBef>
                          <a:spcPts val="0"/>
                        </a:spcBef>
                        <a:spcAft>
                          <a:spcPts val="0"/>
                        </a:spcAft>
                        <a:buNone/>
                      </a:pPr>
                      <a:r>
                        <a:rPr lang="en-US" sz="1000" b="1" dirty="0">
                          <a:latin typeface="+mn-lt"/>
                        </a:rPr>
                        <a:t>Loop unrolling</a:t>
                      </a:r>
                      <a:endParaRPr sz="1000" b="1" dirty="0">
                        <a:latin typeface="+mn-lt"/>
                      </a:endParaRPr>
                    </a:p>
                  </a:txBody>
                  <a:tcPr marL="91425" marR="91425" marT="91425" marB="91425" anchor="ctr">
                    <a:solidFill>
                      <a:schemeClr val="tx2"/>
                    </a:solidFill>
                  </a:tcPr>
                </a:tc>
                <a:extLst>
                  <a:ext uri="{0D108BD9-81ED-4DB2-BD59-A6C34878D82A}">
                    <a16:rowId xmlns:a16="http://schemas.microsoft.com/office/drawing/2014/main" val="10000"/>
                  </a:ext>
                </a:extLst>
              </a:tr>
              <a:tr h="337858">
                <a:tc>
                  <a:txBody>
                    <a:bodyPr/>
                    <a:lstStyle/>
                    <a:p>
                      <a:pPr marL="0" lvl="0" indent="0" algn="ctr" rtl="0">
                        <a:spcBef>
                          <a:spcPts val="0"/>
                        </a:spcBef>
                        <a:spcAft>
                          <a:spcPts val="0"/>
                        </a:spcAft>
                        <a:buNone/>
                      </a:pPr>
                      <a:r>
                        <a:rPr lang="en-US" sz="1000" b="1">
                          <a:solidFill>
                            <a:schemeClr val="bg1"/>
                          </a:solidFill>
                          <a:latin typeface="+mn-lt"/>
                        </a:rPr>
                        <a:t>Hidden layer</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000" b="0" i="0" u="none" strike="noStrike" dirty="0">
                          <a:solidFill>
                            <a:srgbClr val="000000"/>
                          </a:solidFill>
                          <a:effectLst/>
                          <a:latin typeface="+mn-lt"/>
                        </a:rPr>
                        <a:t>Baseline</a:t>
                      </a:r>
                      <a:endParaRPr lang="en-IN" sz="1000" b="0" i="0" u="none" strike="noStrike" dirty="0">
                        <a:solidFill>
                          <a:srgbClr val="000000"/>
                        </a:solidFill>
                        <a:effectLst/>
                        <a:latin typeface="+mn-lt"/>
                      </a:endParaRPr>
                    </a:p>
                  </a:txBody>
                  <a:tcPr marL="91425" marR="91425" marT="91425" marB="91425" anchor="ctr"/>
                </a:tc>
                <a:tc>
                  <a:txBody>
                    <a:bodyPr/>
                    <a:lstStyle/>
                    <a:p>
                      <a:pPr algn="ctr" fontAlgn="ctr"/>
                      <a:r>
                        <a:rPr lang="en-US" sz="1000" b="0" i="0" u="none" strike="noStrike" dirty="0">
                          <a:solidFill>
                            <a:srgbClr val="000000"/>
                          </a:solidFill>
                          <a:effectLst/>
                          <a:latin typeface="+mn-lt"/>
                        </a:rPr>
                        <a:t>1,1,4,4</a:t>
                      </a:r>
                      <a:endParaRPr lang="en-IN" sz="1000" b="0" i="0" u="none" strike="noStrike" dirty="0">
                        <a:solidFill>
                          <a:srgbClr val="000000"/>
                        </a:solidFill>
                        <a:effectLst/>
                        <a:latin typeface="+mn-lt"/>
                      </a:endParaRPr>
                    </a:p>
                  </a:txBody>
                  <a:tcPr marL="5372" marR="5372" marT="5372"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2 - Full unroll</a:t>
                      </a:r>
                    </a:p>
                  </a:txBody>
                  <a:tcPr marL="91425" marR="91425" marT="91425" marB="91425" anchor="ctr"/>
                </a:tc>
                <a:extLst>
                  <a:ext uri="{0D108BD9-81ED-4DB2-BD59-A6C34878D82A}">
                    <a16:rowId xmlns:a16="http://schemas.microsoft.com/office/drawing/2014/main" val="10001"/>
                  </a:ext>
                </a:extLst>
              </a:tr>
              <a:tr h="337858">
                <a:tc>
                  <a:txBody>
                    <a:bodyPr/>
                    <a:lstStyle/>
                    <a:p>
                      <a:pPr marL="0" lvl="0" indent="0" algn="ctr" rtl="0">
                        <a:spcBef>
                          <a:spcPts val="0"/>
                        </a:spcBef>
                        <a:spcAft>
                          <a:spcPts val="0"/>
                        </a:spcAft>
                        <a:buNone/>
                      </a:pPr>
                      <a:r>
                        <a:rPr lang="en-US" sz="1000" b="1" dirty="0">
                          <a:solidFill>
                            <a:schemeClr val="bg1"/>
                          </a:solidFill>
                          <a:latin typeface="+mn-lt"/>
                        </a:rPr>
                        <a:t>Output layer</a:t>
                      </a:r>
                      <a:endParaRPr sz="1000" b="1" dirty="0">
                        <a:solidFill>
                          <a:schemeClr val="bg1"/>
                        </a:solidFill>
                        <a:latin typeface="+mn-lt"/>
                      </a:endParaRPr>
                    </a:p>
                  </a:txBody>
                  <a:tcPr marL="91425" marR="91425" marT="91425" marB="91425" anchor="c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dirty="0">
                          <a:solidFill>
                            <a:srgbClr val="000000"/>
                          </a:solidFill>
                          <a:effectLst/>
                          <a:latin typeface="+mn-lt"/>
                        </a:rPr>
                        <a:t>Baseline</a:t>
                      </a:r>
                      <a:endParaRPr lang="en-IN" sz="1000" b="0" i="0" u="none" strike="noStrike" dirty="0">
                        <a:solidFill>
                          <a:srgbClr val="000000"/>
                        </a:solidFill>
                        <a:effectLst/>
                        <a:latin typeface="+mn-lt"/>
                      </a:endParaRPr>
                    </a:p>
                  </a:txBody>
                  <a:tcPr marL="91425" marR="91425" marT="91425" marB="91425"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00" b="0" i="0" u="none" strike="noStrike">
                          <a:solidFill>
                            <a:srgbClr val="000000"/>
                          </a:solidFill>
                          <a:effectLst/>
                          <a:latin typeface="+mn-lt"/>
                        </a:rPr>
                        <a:t>1,1,64,16</a:t>
                      </a:r>
                      <a:endParaRPr lang="en-IN" sz="1000" b="0" i="0" u="none" strike="noStrike" dirty="0">
                        <a:solidFill>
                          <a:srgbClr val="000000"/>
                        </a:solidFill>
                        <a:effectLst/>
                        <a:latin typeface="+mn-lt"/>
                      </a:endParaRPr>
                    </a:p>
                  </a:txBody>
                  <a:tcPr marL="5372" marR="5372" marT="5372"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latin typeface="+mn-lt"/>
                        </a:rPr>
                        <a:t>Unroll 2 - Full unroll</a:t>
                      </a:r>
                    </a:p>
                  </a:txBody>
                  <a:tcPr marL="91425" marR="91425" marT="91425" marB="91425" anchor="ctr"/>
                </a:tc>
                <a:extLst>
                  <a:ext uri="{0D108BD9-81ED-4DB2-BD59-A6C34878D82A}">
                    <a16:rowId xmlns:a16="http://schemas.microsoft.com/office/drawing/2014/main" val="10002"/>
                  </a:ext>
                </a:extLst>
              </a:tr>
            </a:tbl>
          </a:graphicData>
        </a:graphic>
      </p:graphicFrame>
      <p:graphicFrame>
        <p:nvGraphicFramePr>
          <p:cNvPr id="5" name="Diagram 4">
            <a:extLst>
              <a:ext uri="{FF2B5EF4-FFF2-40B4-BE49-F238E27FC236}">
                <a16:creationId xmlns:a16="http://schemas.microsoft.com/office/drawing/2014/main" id="{71FAFA3C-A9A0-608E-982B-F6A75E461130}"/>
              </a:ext>
            </a:extLst>
          </p:cNvPr>
          <p:cNvGraphicFramePr/>
          <p:nvPr>
            <p:extLst>
              <p:ext uri="{D42A27DB-BD31-4B8C-83A1-F6EECF244321}">
                <p14:modId xmlns:p14="http://schemas.microsoft.com/office/powerpoint/2010/main" val="1840129111"/>
              </p:ext>
            </p:extLst>
          </p:nvPr>
        </p:nvGraphicFramePr>
        <p:xfrm>
          <a:off x="1699258" y="3552580"/>
          <a:ext cx="5745484" cy="429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499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9205335-AA9B-0102-7754-4BA2453C0A38}"/>
              </a:ext>
            </a:extLst>
          </p:cNvPr>
          <p:cNvGraphicFramePr>
            <a:graphicFrameLocks noGrp="1"/>
          </p:cNvGraphicFramePr>
          <p:nvPr>
            <p:extLst>
              <p:ext uri="{D42A27DB-BD31-4B8C-83A1-F6EECF244321}">
                <p14:modId xmlns:p14="http://schemas.microsoft.com/office/powerpoint/2010/main" val="1570192665"/>
              </p:ext>
            </p:extLst>
          </p:nvPr>
        </p:nvGraphicFramePr>
        <p:xfrm>
          <a:off x="4895455" y="1170125"/>
          <a:ext cx="3936570" cy="1642822"/>
        </p:xfrm>
        <a:graphic>
          <a:graphicData uri="http://schemas.openxmlformats.org/drawingml/2006/table">
            <a:tbl>
              <a:tblPr>
                <a:tableStyleId>{288A5F20-7F93-40CB-B5C7-FE14FEC1B65C}</a:tableStyleId>
              </a:tblPr>
              <a:tblGrid>
                <a:gridCol w="704633">
                  <a:extLst>
                    <a:ext uri="{9D8B030D-6E8A-4147-A177-3AD203B41FA5}">
                      <a16:colId xmlns:a16="http://schemas.microsoft.com/office/drawing/2014/main" val="3388322613"/>
                    </a:ext>
                  </a:extLst>
                </a:gridCol>
                <a:gridCol w="986483">
                  <a:extLst>
                    <a:ext uri="{9D8B030D-6E8A-4147-A177-3AD203B41FA5}">
                      <a16:colId xmlns:a16="http://schemas.microsoft.com/office/drawing/2014/main" val="1604213135"/>
                    </a:ext>
                  </a:extLst>
                </a:gridCol>
                <a:gridCol w="1122727">
                  <a:extLst>
                    <a:ext uri="{9D8B030D-6E8A-4147-A177-3AD203B41FA5}">
                      <a16:colId xmlns:a16="http://schemas.microsoft.com/office/drawing/2014/main" val="947648744"/>
                    </a:ext>
                  </a:extLst>
                </a:gridCol>
                <a:gridCol w="1122727">
                  <a:extLst>
                    <a:ext uri="{9D8B030D-6E8A-4147-A177-3AD203B41FA5}">
                      <a16:colId xmlns:a16="http://schemas.microsoft.com/office/drawing/2014/main" val="3038495416"/>
                    </a:ext>
                  </a:extLst>
                </a:gridCol>
              </a:tblGrid>
              <a:tr h="327161">
                <a:tc gridSpan="4">
                  <a:txBody>
                    <a:bodyPr/>
                    <a:lstStyle/>
                    <a:p>
                      <a:pPr algn="ctr" fontAlgn="b"/>
                      <a:r>
                        <a:rPr lang="en-IN" sz="800" b="1" u="none" strike="noStrike" dirty="0">
                          <a:effectLst/>
                          <a:latin typeface="+mn-lt"/>
                        </a:rPr>
                        <a:t>VGG-19</a:t>
                      </a:r>
                      <a:endParaRPr lang="en-IN" sz="800" b="1" i="0" u="none" strike="noStrike" dirty="0">
                        <a:solidFill>
                          <a:srgbClr val="000000"/>
                        </a:solidFill>
                        <a:effectLst/>
                        <a:latin typeface="+mn-lt"/>
                      </a:endParaRP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334178">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Best permutation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i="0" u="none" strike="noStrike" dirty="0">
                          <a:solidFill>
                            <a:schemeClr val="bg1"/>
                          </a:solidFill>
                          <a:effectLst/>
                          <a:latin typeface="+mn-lt"/>
                        </a:rPr>
                        <a:t>Heuristic</a:t>
                      </a:r>
                    </a:p>
                  </a:txBody>
                  <a:tcPr marL="7270" marR="7270" marT="7270" marB="0" anchor="ctr">
                    <a:solidFill>
                      <a:schemeClr val="accent2"/>
                    </a:solidFill>
                  </a:tcPr>
                </a:tc>
                <a:extLst>
                  <a:ext uri="{0D108BD9-81ED-4DB2-BD59-A6C34878D82A}">
                    <a16:rowId xmlns:a16="http://schemas.microsoft.com/office/drawing/2014/main" val="1257478352"/>
                  </a:ext>
                </a:extLst>
              </a:tr>
              <a:tr h="327161">
                <a:tc>
                  <a:txBody>
                    <a:bodyPr/>
                    <a:lstStyle/>
                    <a:p>
                      <a:pPr algn="ctr" fontAlgn="b"/>
                      <a:r>
                        <a:rPr lang="en-IN" sz="800" b="1" u="none" strike="noStrike" dirty="0">
                          <a:effectLst/>
                          <a:latin typeface="+mn-lt"/>
                        </a:rPr>
                        <a:t>1 - 4</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a:solidFill>
                            <a:srgbClr val="000000"/>
                          </a:solidFill>
                          <a:effectLst/>
                          <a:latin typeface="+mn-lt"/>
                        </a:rPr>
                        <a:t>Baseline</a:t>
                      </a:r>
                    </a:p>
                  </a:txBody>
                  <a:tcPr marL="7620" marR="7620" marT="7620" marB="0" anchor="ctr"/>
                </a:tc>
                <a:tc>
                  <a:txBody>
                    <a:bodyPr/>
                    <a:lstStyle/>
                    <a:p>
                      <a:pPr algn="ctr" fontAlgn="b"/>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659269034"/>
                  </a:ext>
                </a:extLst>
              </a:tr>
              <a:tr h="327161">
                <a:tc>
                  <a:txBody>
                    <a:bodyPr/>
                    <a:lstStyle/>
                    <a:p>
                      <a:pPr algn="ctr" fontAlgn="b"/>
                      <a:r>
                        <a:rPr lang="en-IN" sz="800" b="1" u="none" strike="noStrike" dirty="0">
                          <a:effectLst/>
                          <a:latin typeface="+mn-lt"/>
                        </a:rPr>
                        <a:t>5 - 16</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0,1,2,3,5,6,4</a:t>
                      </a:r>
                    </a:p>
                  </a:txBody>
                  <a:tcPr marL="7620" marR="7620" marT="7620"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077717672"/>
                  </a:ext>
                </a:extLst>
              </a:tr>
              <a:tr h="327161">
                <a:tc>
                  <a:txBody>
                    <a:bodyPr/>
                    <a:lstStyle/>
                    <a:p>
                      <a:pPr algn="ctr" fontAlgn="b"/>
                      <a:r>
                        <a:rPr lang="en-IN" sz="800" b="1" i="0" u="none" strike="noStrike" dirty="0">
                          <a:solidFill>
                            <a:srgbClr val="000000"/>
                          </a:solidFill>
                          <a:effectLst/>
                          <a:latin typeface="+mn-lt"/>
                        </a:rPr>
                        <a:t>17 - 19</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80505761"/>
                  </a:ext>
                </a:extLst>
              </a:tr>
            </a:tbl>
          </a:graphicData>
        </a:graphic>
      </p:graphicFrame>
      <p:graphicFrame>
        <p:nvGraphicFramePr>
          <p:cNvPr id="5" name="Table 4">
            <a:extLst>
              <a:ext uri="{FF2B5EF4-FFF2-40B4-BE49-F238E27FC236}">
                <a16:creationId xmlns:a16="http://schemas.microsoft.com/office/drawing/2014/main" id="{EEA8D111-5B2C-FE8F-F1FA-764E1E4980E8}"/>
              </a:ext>
            </a:extLst>
          </p:cNvPr>
          <p:cNvGraphicFramePr>
            <a:graphicFrameLocks noGrp="1"/>
          </p:cNvGraphicFramePr>
          <p:nvPr>
            <p:extLst>
              <p:ext uri="{D42A27DB-BD31-4B8C-83A1-F6EECF244321}">
                <p14:modId xmlns:p14="http://schemas.microsoft.com/office/powerpoint/2010/main" val="285359534"/>
              </p:ext>
            </p:extLst>
          </p:nvPr>
        </p:nvGraphicFramePr>
        <p:xfrm>
          <a:off x="420625" y="1170125"/>
          <a:ext cx="4006312" cy="3463865"/>
        </p:xfrm>
        <a:graphic>
          <a:graphicData uri="http://schemas.openxmlformats.org/drawingml/2006/table">
            <a:tbl>
              <a:tblPr>
                <a:tableStyleId>{288A5F20-7F93-40CB-B5C7-FE14FEC1B65C}</a:tableStyleId>
              </a:tblPr>
              <a:tblGrid>
                <a:gridCol w="717116">
                  <a:extLst>
                    <a:ext uri="{9D8B030D-6E8A-4147-A177-3AD203B41FA5}">
                      <a16:colId xmlns:a16="http://schemas.microsoft.com/office/drawing/2014/main" val="3388322613"/>
                    </a:ext>
                  </a:extLst>
                </a:gridCol>
                <a:gridCol w="1003960">
                  <a:extLst>
                    <a:ext uri="{9D8B030D-6E8A-4147-A177-3AD203B41FA5}">
                      <a16:colId xmlns:a16="http://schemas.microsoft.com/office/drawing/2014/main" val="1604213135"/>
                    </a:ext>
                  </a:extLst>
                </a:gridCol>
                <a:gridCol w="1142618">
                  <a:extLst>
                    <a:ext uri="{9D8B030D-6E8A-4147-A177-3AD203B41FA5}">
                      <a16:colId xmlns:a16="http://schemas.microsoft.com/office/drawing/2014/main" val="947648744"/>
                    </a:ext>
                  </a:extLst>
                </a:gridCol>
                <a:gridCol w="1142618">
                  <a:extLst>
                    <a:ext uri="{9D8B030D-6E8A-4147-A177-3AD203B41FA5}">
                      <a16:colId xmlns:a16="http://schemas.microsoft.com/office/drawing/2014/main" val="3020064714"/>
                    </a:ext>
                  </a:extLst>
                </a:gridCol>
              </a:tblGrid>
              <a:tr h="314284">
                <a:tc gridSpan="4">
                  <a:txBody>
                    <a:bodyPr/>
                    <a:lstStyle/>
                    <a:p>
                      <a:pPr algn="ctr" fontAlgn="b"/>
                      <a:r>
                        <a:rPr lang="en-IN" sz="800" b="1" i="0" u="none" strike="noStrike" dirty="0">
                          <a:solidFill>
                            <a:srgbClr val="000000"/>
                          </a:solidFill>
                          <a:effectLst/>
                          <a:latin typeface="+mn-lt"/>
                        </a:rPr>
                        <a:t>ResNet-18</a:t>
                      </a: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321025">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Best permutation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i="0" u="none" strike="noStrike" dirty="0">
                          <a:solidFill>
                            <a:schemeClr val="bg1"/>
                          </a:solidFill>
                          <a:effectLst/>
                          <a:latin typeface="+mn-lt"/>
                        </a:rPr>
                        <a:t>Heuristic</a:t>
                      </a:r>
                    </a:p>
                  </a:txBody>
                  <a:tcPr marL="7270" marR="7270" marT="7270" marB="0" anchor="ctr">
                    <a:solidFill>
                      <a:schemeClr val="accent2"/>
                    </a:solidFill>
                  </a:tcPr>
                </a:tc>
                <a:extLst>
                  <a:ext uri="{0D108BD9-81ED-4DB2-BD59-A6C34878D82A}">
                    <a16:rowId xmlns:a16="http://schemas.microsoft.com/office/drawing/2014/main" val="1257478352"/>
                  </a:ext>
                </a:extLst>
              </a:tr>
              <a:tr h="314284">
                <a:tc>
                  <a:txBody>
                    <a:bodyPr/>
                    <a:lstStyle/>
                    <a:p>
                      <a:pPr algn="ctr" fontAlgn="b"/>
                      <a:r>
                        <a:rPr lang="en-IN" sz="800" b="1" u="none" strike="noStrike" dirty="0">
                          <a:effectLst/>
                          <a:latin typeface="+mn-lt"/>
                        </a:rPr>
                        <a:t>1</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a:solidFill>
                            <a:srgbClr val="000000"/>
                          </a:solidFill>
                          <a:effectLst/>
                          <a:latin typeface="+mn-lt"/>
                        </a:rPr>
                        <a:t>Baseline</a:t>
                      </a:r>
                    </a:p>
                  </a:txBody>
                  <a:tcPr marL="7620" marR="7620" marT="7620"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659269034"/>
                  </a:ext>
                </a:extLst>
              </a:tr>
              <a:tr h="314284">
                <a:tc>
                  <a:txBody>
                    <a:bodyPr/>
                    <a:lstStyle/>
                    <a:p>
                      <a:pPr algn="ctr" fontAlgn="b"/>
                      <a:r>
                        <a:rPr lang="en-IN" sz="800" b="1" u="none" strike="noStrike" dirty="0">
                          <a:effectLst/>
                          <a:latin typeface="+mn-lt"/>
                        </a:rPr>
                        <a:t>2 - 7</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0,1,2,3,5,6,4</a:t>
                      </a:r>
                    </a:p>
                  </a:txBody>
                  <a:tcPr marL="7620" marR="7620" marT="7620"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077717672"/>
                  </a:ext>
                </a:extLst>
              </a:tr>
              <a:tr h="314284">
                <a:tc>
                  <a:txBody>
                    <a:bodyPr/>
                    <a:lstStyle/>
                    <a:p>
                      <a:pPr algn="ctr" fontAlgn="b"/>
                      <a:r>
                        <a:rPr lang="en-IN" sz="800" b="1" i="0" u="none" strike="noStrike" dirty="0">
                          <a:solidFill>
                            <a:srgbClr val="000000"/>
                          </a:solidFill>
                          <a:effectLst/>
                          <a:latin typeface="+mn-lt"/>
                        </a:rPr>
                        <a:t>8</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Baseline</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800" dirty="0">
                          <a:solidFill>
                            <a:schemeClr val="bg1"/>
                          </a:solidFill>
                          <a:latin typeface="+mn-lt"/>
                        </a:rPr>
                        <a:t>✘</a:t>
                      </a:r>
                    </a:p>
                  </a:txBody>
                  <a:tcPr marL="7620" marR="7620" marT="7620" marB="0" anchor="ctr">
                    <a:solidFill>
                      <a:schemeClr val="accent6"/>
                    </a:solidFill>
                  </a:tcPr>
                </a:tc>
                <a:extLst>
                  <a:ext uri="{0D108BD9-81ED-4DB2-BD59-A6C34878D82A}">
                    <a16:rowId xmlns:a16="http://schemas.microsoft.com/office/drawing/2014/main" val="795368478"/>
                  </a:ext>
                </a:extLst>
              </a:tr>
              <a:tr h="314284">
                <a:tc>
                  <a:txBody>
                    <a:bodyPr/>
                    <a:lstStyle/>
                    <a:p>
                      <a:pPr algn="ctr" fontAlgn="b"/>
                      <a:r>
                        <a:rPr lang="en-IN" sz="800" b="1" u="none" strike="noStrike" dirty="0">
                          <a:effectLst/>
                          <a:latin typeface="+mn-lt"/>
                        </a:rPr>
                        <a:t>9 - 12</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0,1,2,3,5,6,4</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937121539"/>
                  </a:ext>
                </a:extLst>
              </a:tr>
              <a:tr h="314284">
                <a:tc>
                  <a:txBody>
                    <a:bodyPr/>
                    <a:lstStyle/>
                    <a:p>
                      <a:pPr algn="ctr" fontAlgn="b"/>
                      <a:r>
                        <a:rPr lang="en-IN" sz="800" b="1" i="0" u="none" strike="noStrike" dirty="0">
                          <a:solidFill>
                            <a:srgbClr val="000000"/>
                          </a:solidFill>
                          <a:effectLst/>
                          <a:latin typeface="+mn-lt"/>
                        </a:rPr>
                        <a:t>13</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Baseline</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800" dirty="0">
                          <a:solidFill>
                            <a:schemeClr val="bg1"/>
                          </a:solidFill>
                          <a:latin typeface="+mn-lt"/>
                        </a:rPr>
                        <a:t>✘</a:t>
                      </a:r>
                    </a:p>
                  </a:txBody>
                  <a:tcPr marL="7620" marR="7620" marT="7620" marB="0" anchor="ctr">
                    <a:solidFill>
                      <a:schemeClr val="accent6"/>
                    </a:solidFill>
                  </a:tcPr>
                </a:tc>
                <a:extLst>
                  <a:ext uri="{0D108BD9-81ED-4DB2-BD59-A6C34878D82A}">
                    <a16:rowId xmlns:a16="http://schemas.microsoft.com/office/drawing/2014/main" val="334896127"/>
                  </a:ext>
                </a:extLst>
              </a:tr>
              <a:tr h="314284">
                <a:tc>
                  <a:txBody>
                    <a:bodyPr/>
                    <a:lstStyle/>
                    <a:p>
                      <a:pPr algn="ctr" fontAlgn="b"/>
                      <a:r>
                        <a:rPr lang="en-IN" sz="800" b="1" u="none" strike="noStrike" dirty="0">
                          <a:effectLst/>
                          <a:latin typeface="+mn-lt"/>
                        </a:rPr>
                        <a:t>14 - 17</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rtl="0" fontAlgn="ctr"/>
                      <a:r>
                        <a:rPr lang="en-IN" sz="800" b="0" i="0" u="none" strike="noStrike" dirty="0">
                          <a:solidFill>
                            <a:srgbClr val="191919"/>
                          </a:solidFill>
                          <a:effectLst/>
                          <a:latin typeface="+mn-lt"/>
                        </a:rPr>
                        <a:t>0,1,2,3,5,6,4</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3816794351"/>
                  </a:ext>
                </a:extLst>
              </a:tr>
              <a:tr h="314284">
                <a:tc>
                  <a:txBody>
                    <a:bodyPr/>
                    <a:lstStyle/>
                    <a:p>
                      <a:pPr algn="ctr" fontAlgn="b"/>
                      <a:r>
                        <a:rPr lang="en-IN" sz="800" b="1" i="0" u="none" strike="noStrike" dirty="0">
                          <a:solidFill>
                            <a:srgbClr val="000000"/>
                          </a:solidFill>
                          <a:effectLst/>
                          <a:latin typeface="+mn-lt"/>
                        </a:rPr>
                        <a:t>18</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800" dirty="0">
                          <a:solidFill>
                            <a:schemeClr val="bg1"/>
                          </a:solidFill>
                          <a:latin typeface="+mn-lt"/>
                        </a:rPr>
                        <a:t>✘</a:t>
                      </a:r>
                    </a:p>
                  </a:txBody>
                  <a:tcPr marL="7620" marR="7620" marT="7620" marB="0" anchor="ctr">
                    <a:solidFill>
                      <a:schemeClr val="accent6"/>
                    </a:solidFill>
                  </a:tcPr>
                </a:tc>
                <a:extLst>
                  <a:ext uri="{0D108BD9-81ED-4DB2-BD59-A6C34878D82A}">
                    <a16:rowId xmlns:a16="http://schemas.microsoft.com/office/drawing/2014/main" val="80505761"/>
                  </a:ext>
                </a:extLst>
              </a:tr>
              <a:tr h="314284">
                <a:tc>
                  <a:txBody>
                    <a:bodyPr/>
                    <a:lstStyle/>
                    <a:p>
                      <a:pPr algn="ctr" fontAlgn="b"/>
                      <a:r>
                        <a:rPr lang="en-IN" sz="800" b="1" i="0" u="none" strike="noStrike" dirty="0">
                          <a:solidFill>
                            <a:srgbClr val="000000"/>
                          </a:solidFill>
                          <a:effectLst/>
                          <a:latin typeface="+mn-lt"/>
                        </a:rPr>
                        <a:t>19-20</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0,1,2,3,5,6,4</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487790165"/>
                  </a:ext>
                </a:extLst>
              </a:tr>
              <a:tr h="314284">
                <a:tc>
                  <a:txBody>
                    <a:bodyPr/>
                    <a:lstStyle/>
                    <a:p>
                      <a:pPr algn="ctr" fontAlgn="b"/>
                      <a:r>
                        <a:rPr lang="en-IN" sz="800" b="1" i="0" u="none" strike="noStrike" dirty="0">
                          <a:solidFill>
                            <a:srgbClr val="000000"/>
                          </a:solidFill>
                          <a:effectLst/>
                          <a:latin typeface="+mn-lt"/>
                        </a:rPr>
                        <a:t>21</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3762071914"/>
                  </a:ext>
                </a:extLst>
              </a:tr>
            </a:tbl>
          </a:graphicData>
        </a:graphic>
      </p:graphicFrame>
      <p:sp>
        <p:nvSpPr>
          <p:cNvPr id="3" name="Title 2">
            <a:extLst>
              <a:ext uri="{FF2B5EF4-FFF2-40B4-BE49-F238E27FC236}">
                <a16:creationId xmlns:a16="http://schemas.microsoft.com/office/drawing/2014/main" id="{6E8249C4-82C9-A060-A7D5-BAF80D81E91D}"/>
              </a:ext>
            </a:extLst>
          </p:cNvPr>
          <p:cNvSpPr>
            <a:spLocks noGrp="1"/>
          </p:cNvSpPr>
          <p:nvPr>
            <p:ph type="title"/>
          </p:nvPr>
        </p:nvSpPr>
        <p:spPr/>
        <p:txBody>
          <a:bodyPr/>
          <a:lstStyle/>
          <a:p>
            <a:r>
              <a:rPr lang="en-IN" dirty="0"/>
              <a:t>Predicting on Test Architectures</a:t>
            </a:r>
          </a:p>
        </p:txBody>
      </p:sp>
      <p:sp>
        <p:nvSpPr>
          <p:cNvPr id="7" name="Subtitle 6">
            <a:extLst>
              <a:ext uri="{FF2B5EF4-FFF2-40B4-BE49-F238E27FC236}">
                <a16:creationId xmlns:a16="http://schemas.microsoft.com/office/drawing/2014/main" id="{DAD9B783-F611-ABDF-268B-E6E37DB8F95E}"/>
              </a:ext>
            </a:extLst>
          </p:cNvPr>
          <p:cNvSpPr>
            <a:spLocks noGrp="1"/>
          </p:cNvSpPr>
          <p:nvPr>
            <p:ph type="subTitle" idx="2"/>
          </p:nvPr>
        </p:nvSpPr>
        <p:spPr>
          <a:xfrm>
            <a:off x="424450" y="756623"/>
            <a:ext cx="8384700" cy="283154"/>
          </a:xfrm>
        </p:spPr>
        <p:txBody>
          <a:bodyPr/>
          <a:lstStyle/>
          <a:p>
            <a:r>
              <a:rPr lang="en-IN" dirty="0"/>
              <a:t>Loop permutation</a:t>
            </a:r>
          </a:p>
        </p:txBody>
      </p:sp>
      <p:graphicFrame>
        <p:nvGraphicFramePr>
          <p:cNvPr id="10" name="Table 9">
            <a:extLst>
              <a:ext uri="{FF2B5EF4-FFF2-40B4-BE49-F238E27FC236}">
                <a16:creationId xmlns:a16="http://schemas.microsoft.com/office/drawing/2014/main" id="{BEBE4117-E0A1-F379-D075-0A274124B42B}"/>
              </a:ext>
            </a:extLst>
          </p:cNvPr>
          <p:cNvGraphicFramePr>
            <a:graphicFrameLocks noGrp="1"/>
          </p:cNvGraphicFramePr>
          <p:nvPr>
            <p:extLst>
              <p:ext uri="{D42A27DB-BD31-4B8C-83A1-F6EECF244321}">
                <p14:modId xmlns:p14="http://schemas.microsoft.com/office/powerpoint/2010/main" val="4064465917"/>
              </p:ext>
            </p:extLst>
          </p:nvPr>
        </p:nvGraphicFramePr>
        <p:xfrm>
          <a:off x="4895454" y="3074457"/>
          <a:ext cx="3936571" cy="1273983"/>
        </p:xfrm>
        <a:graphic>
          <a:graphicData uri="http://schemas.openxmlformats.org/drawingml/2006/table">
            <a:tbl>
              <a:tblPr>
                <a:tableStyleId>{288A5F20-7F93-40CB-B5C7-FE14FEC1B65C}</a:tableStyleId>
              </a:tblPr>
              <a:tblGrid>
                <a:gridCol w="575003">
                  <a:extLst>
                    <a:ext uri="{9D8B030D-6E8A-4147-A177-3AD203B41FA5}">
                      <a16:colId xmlns:a16="http://schemas.microsoft.com/office/drawing/2014/main" val="2098486359"/>
                    </a:ext>
                  </a:extLst>
                </a:gridCol>
                <a:gridCol w="1043854">
                  <a:extLst>
                    <a:ext uri="{9D8B030D-6E8A-4147-A177-3AD203B41FA5}">
                      <a16:colId xmlns:a16="http://schemas.microsoft.com/office/drawing/2014/main" val="1882438176"/>
                    </a:ext>
                  </a:extLst>
                </a:gridCol>
                <a:gridCol w="1158857">
                  <a:extLst>
                    <a:ext uri="{9D8B030D-6E8A-4147-A177-3AD203B41FA5}">
                      <a16:colId xmlns:a16="http://schemas.microsoft.com/office/drawing/2014/main" val="1576217737"/>
                    </a:ext>
                  </a:extLst>
                </a:gridCol>
                <a:gridCol w="1158857">
                  <a:extLst>
                    <a:ext uri="{9D8B030D-6E8A-4147-A177-3AD203B41FA5}">
                      <a16:colId xmlns:a16="http://schemas.microsoft.com/office/drawing/2014/main" val="418387805"/>
                    </a:ext>
                  </a:extLst>
                </a:gridCol>
              </a:tblGrid>
              <a:tr h="298686">
                <a:tc gridSpan="4">
                  <a:txBody>
                    <a:bodyPr/>
                    <a:lstStyle/>
                    <a:p>
                      <a:pPr algn="ctr" fontAlgn="b"/>
                      <a:r>
                        <a:rPr lang="en-IN" sz="800" b="1" u="none" strike="noStrike" dirty="0">
                          <a:effectLst/>
                          <a:latin typeface="+mn-lt"/>
                        </a:rPr>
                        <a:t>MobileNetV3-Large</a:t>
                      </a:r>
                      <a:endParaRPr lang="en-IN" sz="800" b="1" i="0" u="none" strike="noStrike" dirty="0">
                        <a:solidFill>
                          <a:srgbClr val="000000"/>
                        </a:solidFill>
                        <a:effectLst/>
                        <a:latin typeface="+mn-lt"/>
                      </a:endParaRPr>
                    </a:p>
                  </a:txBody>
                  <a:tcPr marL="7249" marR="7249" marT="7249"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1000" b="1" i="0" u="none" strike="noStrike" dirty="0">
                        <a:solidFill>
                          <a:srgbClr val="000000"/>
                        </a:solidFill>
                        <a:effectLst/>
                        <a:latin typeface="+mn-lt"/>
                      </a:endParaRPr>
                    </a:p>
                  </a:txBody>
                  <a:tcPr marL="7249" marR="7249" marT="7249" marB="0" anchor="ctr">
                    <a:solidFill>
                      <a:schemeClr val="accent1"/>
                    </a:solidFill>
                  </a:tcPr>
                </a:tc>
                <a:extLst>
                  <a:ext uri="{0D108BD9-81ED-4DB2-BD59-A6C34878D82A}">
                    <a16:rowId xmlns:a16="http://schemas.microsoft.com/office/drawing/2014/main" val="1220371424"/>
                  </a:ext>
                </a:extLst>
              </a:tr>
              <a:tr h="314123">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u="none" strike="noStrike" dirty="0">
                          <a:solidFill>
                            <a:schemeClr val="bg1"/>
                          </a:solidFill>
                          <a:effectLst/>
                          <a:latin typeface="+mn-lt"/>
                        </a:rPr>
                        <a:t>Best permutation configuration</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i="0" u="none" strike="noStrike" dirty="0">
                          <a:solidFill>
                            <a:schemeClr val="bg1"/>
                          </a:solidFill>
                          <a:effectLst/>
                          <a:latin typeface="+mn-lt"/>
                        </a:rPr>
                        <a:t>Heuristic</a:t>
                      </a:r>
                    </a:p>
                  </a:txBody>
                  <a:tcPr marL="7249" marR="7249" marT="7249" marB="0" anchor="ctr">
                    <a:solidFill>
                      <a:schemeClr val="accent2"/>
                    </a:solidFill>
                  </a:tcPr>
                </a:tc>
                <a:extLst>
                  <a:ext uri="{0D108BD9-81ED-4DB2-BD59-A6C34878D82A}">
                    <a16:rowId xmlns:a16="http://schemas.microsoft.com/office/drawing/2014/main" val="228543646"/>
                  </a:ext>
                </a:extLst>
              </a:tr>
              <a:tr h="330587">
                <a:tc>
                  <a:txBody>
                    <a:bodyPr/>
                    <a:lstStyle/>
                    <a:p>
                      <a:pPr algn="ctr" fontAlgn="b"/>
                      <a:r>
                        <a:rPr lang="en-IN" sz="800" b="1" u="none" strike="noStrike" dirty="0">
                          <a:effectLst/>
                          <a:latin typeface="+mn-lt"/>
                        </a:rPr>
                        <a:t>1-2</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b="1" u="none" strike="noStrike" dirty="0">
                          <a:effectLst/>
                          <a:latin typeface="+mn-lt"/>
                        </a:rPr>
                        <a:t>D-Conv2D</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u="none" strike="noStrike" dirty="0">
                          <a:effectLst/>
                          <a:latin typeface="+mn-lt"/>
                        </a:rPr>
                        <a:t>Baseline</a:t>
                      </a:r>
                      <a:endParaRPr lang="en-IN" sz="800" b="0" i="0" u="none" strike="noStrike" dirty="0">
                        <a:solidFill>
                          <a:srgbClr val="000000"/>
                        </a:solidFill>
                        <a:effectLst/>
                        <a:latin typeface="+mn-lt"/>
                      </a:endParaRPr>
                    </a:p>
                  </a:txBody>
                  <a:tcPr marL="7249" marR="7249" marT="7249"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205280504"/>
                  </a:ext>
                </a:extLst>
              </a:tr>
              <a:tr h="330587">
                <a:tc>
                  <a:txBody>
                    <a:bodyPr/>
                    <a:lstStyle/>
                    <a:p>
                      <a:pPr algn="ctr" fontAlgn="b"/>
                      <a:r>
                        <a:rPr lang="en-IN" sz="800" b="1" u="none" strike="noStrike" dirty="0">
                          <a:effectLst/>
                          <a:latin typeface="+mn-lt"/>
                        </a:rPr>
                        <a:t>3-15</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b="1" u="none" strike="noStrike" dirty="0">
                          <a:effectLst/>
                          <a:latin typeface="+mn-lt"/>
                        </a:rPr>
                        <a:t>D-Conv2D</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u="none" strike="noStrike" dirty="0">
                          <a:effectLst/>
                          <a:latin typeface="+mn-lt"/>
                        </a:rPr>
                        <a:t>0,3,2,1,5,4</a:t>
                      </a:r>
                      <a:endParaRPr lang="en-IN" sz="800" b="0" i="0" u="none" strike="noStrike" dirty="0">
                        <a:solidFill>
                          <a:srgbClr val="000000"/>
                        </a:solidFill>
                        <a:effectLst/>
                        <a:latin typeface="+mn-lt"/>
                      </a:endParaRPr>
                    </a:p>
                  </a:txBody>
                  <a:tcPr marL="7249" marR="7249" marT="7249" marB="0" anchor="ctr"/>
                </a:tc>
                <a:tc>
                  <a:txBody>
                    <a:bodyPr/>
                    <a:lstStyle/>
                    <a:p>
                      <a:pPr algn="ctr" rtl="0" fontAlgn="ctr"/>
                      <a:r>
                        <a:rPr lang="en-IN" sz="8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2003339972"/>
                  </a:ext>
                </a:extLst>
              </a:tr>
            </a:tbl>
          </a:graphicData>
        </a:graphic>
      </p:graphicFrame>
      <p:graphicFrame>
        <p:nvGraphicFramePr>
          <p:cNvPr id="12" name="Diagram 11">
            <a:extLst>
              <a:ext uri="{FF2B5EF4-FFF2-40B4-BE49-F238E27FC236}">
                <a16:creationId xmlns:a16="http://schemas.microsoft.com/office/drawing/2014/main" id="{F8C0E2BE-FD48-60C7-D172-5F8AC232BC2C}"/>
              </a:ext>
            </a:extLst>
          </p:cNvPr>
          <p:cNvGraphicFramePr/>
          <p:nvPr>
            <p:extLst>
              <p:ext uri="{D42A27DB-BD31-4B8C-83A1-F6EECF244321}">
                <p14:modId xmlns:p14="http://schemas.microsoft.com/office/powerpoint/2010/main" val="1654595610"/>
              </p:ext>
            </p:extLst>
          </p:nvPr>
        </p:nvGraphicFramePr>
        <p:xfrm>
          <a:off x="2522745" y="2358519"/>
          <a:ext cx="4340994" cy="1169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3275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5D7DAC6-95C0-8177-5861-3E3BCF0155C8}"/>
              </a:ext>
            </a:extLst>
          </p:cNvPr>
          <p:cNvGraphicFramePr>
            <a:graphicFrameLocks/>
          </p:cNvGraphicFramePr>
          <p:nvPr>
            <p:extLst>
              <p:ext uri="{D42A27DB-BD31-4B8C-83A1-F6EECF244321}">
                <p14:modId xmlns:p14="http://schemas.microsoft.com/office/powerpoint/2010/main" val="2639571778"/>
              </p:ext>
            </p:extLst>
          </p:nvPr>
        </p:nvGraphicFramePr>
        <p:xfrm>
          <a:off x="0" y="0"/>
          <a:ext cx="9144000" cy="18675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15B8EFE-0B6E-C7BF-DC7A-FCD050927969}"/>
              </a:ext>
            </a:extLst>
          </p:cNvPr>
          <p:cNvGraphicFramePr>
            <a:graphicFrameLocks/>
          </p:cNvGraphicFramePr>
          <p:nvPr>
            <p:extLst>
              <p:ext uri="{D42A27DB-BD31-4B8C-83A1-F6EECF244321}">
                <p14:modId xmlns:p14="http://schemas.microsoft.com/office/powerpoint/2010/main" val="2632674241"/>
              </p:ext>
            </p:extLst>
          </p:nvPr>
        </p:nvGraphicFramePr>
        <p:xfrm>
          <a:off x="0" y="1867545"/>
          <a:ext cx="9144000" cy="16428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57C611F6-CC49-3A89-6B09-8C24F2FE822F}"/>
              </a:ext>
            </a:extLst>
          </p:cNvPr>
          <p:cNvGraphicFramePr>
            <a:graphicFrameLocks/>
          </p:cNvGraphicFramePr>
          <p:nvPr>
            <p:extLst>
              <p:ext uri="{D42A27DB-BD31-4B8C-83A1-F6EECF244321}">
                <p14:modId xmlns:p14="http://schemas.microsoft.com/office/powerpoint/2010/main" val="2511202243"/>
              </p:ext>
            </p:extLst>
          </p:nvPr>
        </p:nvGraphicFramePr>
        <p:xfrm>
          <a:off x="0" y="3510365"/>
          <a:ext cx="9144000" cy="1633125"/>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37C8E42D-FBB8-A7BB-3277-F400AE5B7A13}"/>
              </a:ext>
            </a:extLst>
          </p:cNvPr>
          <p:cNvSpPr/>
          <p:nvPr/>
        </p:nvSpPr>
        <p:spPr>
          <a:xfrm>
            <a:off x="2564969" y="397844"/>
            <a:ext cx="1681567" cy="4745645"/>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DF286293-BCB8-B7C8-778E-9B992F2BD918}"/>
              </a:ext>
            </a:extLst>
          </p:cNvPr>
          <p:cNvSpPr txBox="1"/>
          <p:nvPr/>
        </p:nvSpPr>
        <p:spPr>
          <a:xfrm>
            <a:off x="2701503" y="290121"/>
            <a:ext cx="1414913"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32 &lt; I/p size &lt;= 64</a:t>
            </a:r>
          </a:p>
        </p:txBody>
      </p:sp>
      <p:sp>
        <p:nvSpPr>
          <p:cNvPr id="10" name="Rectangle 9">
            <a:extLst>
              <a:ext uri="{FF2B5EF4-FFF2-40B4-BE49-F238E27FC236}">
                <a16:creationId xmlns:a16="http://schemas.microsoft.com/office/drawing/2014/main" id="{725C5833-CFC8-4647-F125-88BDDB74B724}"/>
              </a:ext>
            </a:extLst>
          </p:cNvPr>
          <p:cNvSpPr/>
          <p:nvPr/>
        </p:nvSpPr>
        <p:spPr>
          <a:xfrm>
            <a:off x="4296076" y="397844"/>
            <a:ext cx="3407343" cy="4745656"/>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0380975-89F2-D06E-C21E-F5EE834FF490}"/>
              </a:ext>
            </a:extLst>
          </p:cNvPr>
          <p:cNvSpPr txBox="1"/>
          <p:nvPr/>
        </p:nvSpPr>
        <p:spPr>
          <a:xfrm>
            <a:off x="5435866" y="294693"/>
            <a:ext cx="1127761"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&lt;= 32</a:t>
            </a:r>
          </a:p>
        </p:txBody>
      </p:sp>
      <p:sp>
        <p:nvSpPr>
          <p:cNvPr id="12" name="Rectangle 11">
            <a:extLst>
              <a:ext uri="{FF2B5EF4-FFF2-40B4-BE49-F238E27FC236}">
                <a16:creationId xmlns:a16="http://schemas.microsoft.com/office/drawing/2014/main" id="{9C38FCC5-2D51-0E24-B889-5B89BFE14D54}"/>
              </a:ext>
            </a:extLst>
          </p:cNvPr>
          <p:cNvSpPr/>
          <p:nvPr/>
        </p:nvSpPr>
        <p:spPr>
          <a:xfrm>
            <a:off x="830034" y="397842"/>
            <a:ext cx="1681566" cy="4745645"/>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8B5B72C8-CAE5-9E37-4333-10898C535C8D}"/>
              </a:ext>
            </a:extLst>
          </p:cNvPr>
          <p:cNvSpPr txBox="1"/>
          <p:nvPr/>
        </p:nvSpPr>
        <p:spPr>
          <a:xfrm>
            <a:off x="1150175" y="290121"/>
            <a:ext cx="104511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&gt; 64</a:t>
            </a:r>
          </a:p>
        </p:txBody>
      </p:sp>
      <p:sp>
        <p:nvSpPr>
          <p:cNvPr id="15" name="Rectangle 14">
            <a:extLst>
              <a:ext uri="{FF2B5EF4-FFF2-40B4-BE49-F238E27FC236}">
                <a16:creationId xmlns:a16="http://schemas.microsoft.com/office/drawing/2014/main" id="{611B5F0B-9E40-5B13-520D-4952B0086977}"/>
              </a:ext>
            </a:extLst>
          </p:cNvPr>
          <p:cNvSpPr/>
          <p:nvPr/>
        </p:nvSpPr>
        <p:spPr>
          <a:xfrm>
            <a:off x="7735504" y="397842"/>
            <a:ext cx="1287366" cy="474565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4364B52-6190-3A3B-7F05-559ED60D8C90}"/>
              </a:ext>
            </a:extLst>
          </p:cNvPr>
          <p:cNvSpPr txBox="1"/>
          <p:nvPr/>
        </p:nvSpPr>
        <p:spPr>
          <a:xfrm>
            <a:off x="8150993" y="297901"/>
            <a:ext cx="577515"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FC layer</a:t>
            </a:r>
          </a:p>
        </p:txBody>
      </p:sp>
      <p:graphicFrame>
        <p:nvGraphicFramePr>
          <p:cNvPr id="19" name="Diagram 18">
            <a:extLst>
              <a:ext uri="{FF2B5EF4-FFF2-40B4-BE49-F238E27FC236}">
                <a16:creationId xmlns:a16="http://schemas.microsoft.com/office/drawing/2014/main" id="{CE6F3228-7D15-5E60-585C-DBAF28883591}"/>
              </a:ext>
            </a:extLst>
          </p:cNvPr>
          <p:cNvGraphicFramePr/>
          <p:nvPr>
            <p:extLst>
              <p:ext uri="{D42A27DB-BD31-4B8C-83A1-F6EECF244321}">
                <p14:modId xmlns:p14="http://schemas.microsoft.com/office/powerpoint/2010/main" val="1540517380"/>
              </p:ext>
            </p:extLst>
          </p:nvPr>
        </p:nvGraphicFramePr>
        <p:xfrm>
          <a:off x="3341634" y="1859765"/>
          <a:ext cx="3035631" cy="15826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988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P spid="14" grpId="0" animBg="1"/>
      <p:bldP spid="15" grpId="0" animBg="1"/>
      <p:bldP spid="16" grpId="0" animBg="1"/>
      <p:bldGraphic spid="19"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8F2D5DBB-454D-6B6F-CD3D-AD233C4EB809}"/>
              </a:ext>
            </a:extLst>
          </p:cNvPr>
          <p:cNvGraphicFramePr>
            <a:graphicFrameLocks/>
          </p:cNvGraphicFramePr>
          <p:nvPr>
            <p:extLst>
              <p:ext uri="{D42A27DB-BD31-4B8C-83A1-F6EECF244321}">
                <p14:modId xmlns:p14="http://schemas.microsoft.com/office/powerpoint/2010/main" val="2095252509"/>
              </p:ext>
            </p:extLst>
          </p:nvPr>
        </p:nvGraphicFramePr>
        <p:xfrm>
          <a:off x="0" y="76200"/>
          <a:ext cx="9143999" cy="1866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5BAC03A4-1B2F-77E0-7193-2393B97304DE}"/>
              </a:ext>
            </a:extLst>
          </p:cNvPr>
          <p:cNvGraphicFramePr>
            <a:graphicFrameLocks/>
          </p:cNvGraphicFramePr>
          <p:nvPr>
            <p:extLst>
              <p:ext uri="{D42A27DB-BD31-4B8C-83A1-F6EECF244321}">
                <p14:modId xmlns:p14="http://schemas.microsoft.com/office/powerpoint/2010/main" val="1996536744"/>
              </p:ext>
            </p:extLst>
          </p:nvPr>
        </p:nvGraphicFramePr>
        <p:xfrm>
          <a:off x="0" y="1705415"/>
          <a:ext cx="9143999" cy="18669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6AC20458-C0EC-6A7D-360A-D19CF66EF532}"/>
              </a:ext>
            </a:extLst>
          </p:cNvPr>
          <p:cNvGraphicFramePr>
            <a:graphicFrameLocks/>
          </p:cNvGraphicFramePr>
          <p:nvPr>
            <p:extLst>
              <p:ext uri="{D42A27DB-BD31-4B8C-83A1-F6EECF244321}">
                <p14:modId xmlns:p14="http://schemas.microsoft.com/office/powerpoint/2010/main" val="2560903733"/>
              </p:ext>
            </p:extLst>
          </p:nvPr>
        </p:nvGraphicFramePr>
        <p:xfrm>
          <a:off x="0" y="3604260"/>
          <a:ext cx="9144000" cy="1539240"/>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E6BB8880-0142-616A-39D7-B402E7F8FA7C}"/>
              </a:ext>
            </a:extLst>
          </p:cNvPr>
          <p:cNvSpPr/>
          <p:nvPr/>
        </p:nvSpPr>
        <p:spPr>
          <a:xfrm>
            <a:off x="814939" y="442762"/>
            <a:ext cx="1042737" cy="470073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083929F-01D0-81AC-6524-72C624FB1DE7}"/>
              </a:ext>
            </a:extLst>
          </p:cNvPr>
          <p:cNvSpPr txBox="1"/>
          <p:nvPr/>
        </p:nvSpPr>
        <p:spPr>
          <a:xfrm>
            <a:off x="962526" y="335040"/>
            <a:ext cx="74756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I/p size &gt; 64</a:t>
            </a:r>
          </a:p>
        </p:txBody>
      </p:sp>
      <p:sp>
        <p:nvSpPr>
          <p:cNvPr id="8" name="Rectangle 7">
            <a:extLst>
              <a:ext uri="{FF2B5EF4-FFF2-40B4-BE49-F238E27FC236}">
                <a16:creationId xmlns:a16="http://schemas.microsoft.com/office/drawing/2014/main" id="{0B08B74B-C842-81C1-5DD6-5D0A58818D02}"/>
              </a:ext>
            </a:extLst>
          </p:cNvPr>
          <p:cNvSpPr/>
          <p:nvPr/>
        </p:nvSpPr>
        <p:spPr>
          <a:xfrm>
            <a:off x="1921845" y="442762"/>
            <a:ext cx="7052110" cy="470073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C6975FC-ED62-6B7E-1D9C-6BB49E865952}"/>
              </a:ext>
            </a:extLst>
          </p:cNvPr>
          <p:cNvSpPr txBox="1"/>
          <p:nvPr/>
        </p:nvSpPr>
        <p:spPr>
          <a:xfrm>
            <a:off x="4799798" y="340092"/>
            <a:ext cx="802105"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I/p size &lt;= 64</a:t>
            </a:r>
          </a:p>
        </p:txBody>
      </p:sp>
      <p:graphicFrame>
        <p:nvGraphicFramePr>
          <p:cNvPr id="11" name="Diagram 10">
            <a:extLst>
              <a:ext uri="{FF2B5EF4-FFF2-40B4-BE49-F238E27FC236}">
                <a16:creationId xmlns:a16="http://schemas.microsoft.com/office/drawing/2014/main" id="{EA68EB17-B57B-9A0B-41E0-F88F70E1E8A8}"/>
              </a:ext>
            </a:extLst>
          </p:cNvPr>
          <p:cNvGraphicFramePr/>
          <p:nvPr>
            <p:extLst>
              <p:ext uri="{D42A27DB-BD31-4B8C-83A1-F6EECF244321}">
                <p14:modId xmlns:p14="http://schemas.microsoft.com/office/powerpoint/2010/main" val="4125008025"/>
              </p:ext>
            </p:extLst>
          </p:nvPr>
        </p:nvGraphicFramePr>
        <p:xfrm>
          <a:off x="3244635" y="1923428"/>
          <a:ext cx="3266171" cy="11695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4689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Graphic spid="11" grpId="0">
        <p:bldAsOne/>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9205335-AA9B-0102-7754-4BA2453C0A38}"/>
              </a:ext>
            </a:extLst>
          </p:cNvPr>
          <p:cNvGraphicFramePr>
            <a:graphicFrameLocks noGrp="1"/>
          </p:cNvGraphicFramePr>
          <p:nvPr>
            <p:extLst>
              <p:ext uri="{D42A27DB-BD31-4B8C-83A1-F6EECF244321}">
                <p14:modId xmlns:p14="http://schemas.microsoft.com/office/powerpoint/2010/main" val="587883660"/>
              </p:ext>
            </p:extLst>
          </p:nvPr>
        </p:nvGraphicFramePr>
        <p:xfrm>
          <a:off x="5160936" y="1332854"/>
          <a:ext cx="3549111" cy="1870360"/>
        </p:xfrm>
        <a:graphic>
          <a:graphicData uri="http://schemas.openxmlformats.org/drawingml/2006/table">
            <a:tbl>
              <a:tblPr>
                <a:tableStyleId>{288A5F20-7F93-40CB-B5C7-FE14FEC1B65C}</a:tableStyleId>
              </a:tblPr>
              <a:tblGrid>
                <a:gridCol w="635279">
                  <a:extLst>
                    <a:ext uri="{9D8B030D-6E8A-4147-A177-3AD203B41FA5}">
                      <a16:colId xmlns:a16="http://schemas.microsoft.com/office/drawing/2014/main" val="3388322613"/>
                    </a:ext>
                  </a:extLst>
                </a:gridCol>
                <a:gridCol w="889388">
                  <a:extLst>
                    <a:ext uri="{9D8B030D-6E8A-4147-A177-3AD203B41FA5}">
                      <a16:colId xmlns:a16="http://schemas.microsoft.com/office/drawing/2014/main" val="1604213135"/>
                    </a:ext>
                  </a:extLst>
                </a:gridCol>
                <a:gridCol w="1012222">
                  <a:extLst>
                    <a:ext uri="{9D8B030D-6E8A-4147-A177-3AD203B41FA5}">
                      <a16:colId xmlns:a16="http://schemas.microsoft.com/office/drawing/2014/main" val="947648744"/>
                    </a:ext>
                  </a:extLst>
                </a:gridCol>
                <a:gridCol w="1012222">
                  <a:extLst>
                    <a:ext uri="{9D8B030D-6E8A-4147-A177-3AD203B41FA5}">
                      <a16:colId xmlns:a16="http://schemas.microsoft.com/office/drawing/2014/main" val="2249610092"/>
                    </a:ext>
                  </a:extLst>
                </a:gridCol>
              </a:tblGrid>
              <a:tr h="233795">
                <a:tc gridSpan="4">
                  <a:txBody>
                    <a:bodyPr/>
                    <a:lstStyle/>
                    <a:p>
                      <a:pPr algn="ctr" fontAlgn="b"/>
                      <a:r>
                        <a:rPr lang="en-IN" sz="800" b="1" u="none" strike="noStrike" dirty="0">
                          <a:effectLst/>
                          <a:latin typeface="+mn-lt"/>
                        </a:rPr>
                        <a:t>VGG-19</a:t>
                      </a:r>
                      <a:endParaRPr lang="en-IN" sz="800" b="1" i="0" u="none" strike="noStrike" dirty="0">
                        <a:solidFill>
                          <a:srgbClr val="000000"/>
                        </a:solidFill>
                        <a:effectLst/>
                        <a:latin typeface="+mn-lt"/>
                      </a:endParaRP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467590">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Best Tiling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US" sz="800" b="1" i="0" u="none" strike="noStrike" dirty="0">
                          <a:solidFill>
                            <a:schemeClr val="bg1"/>
                          </a:solidFill>
                          <a:effectLst/>
                          <a:latin typeface="+mn-lt"/>
                        </a:rPr>
                        <a:t>Heuristic</a:t>
                      </a:r>
                      <a:endParaRPr lang="en-IN" sz="800" b="1" i="0" u="none" strike="noStrike" dirty="0">
                        <a:solidFill>
                          <a:schemeClr val="bg1"/>
                        </a:solidFill>
                        <a:effectLst/>
                        <a:latin typeface="+mn-lt"/>
                      </a:endParaRPr>
                    </a:p>
                  </a:txBody>
                  <a:tcPr marL="7270" marR="7270" marT="7270" marB="0" anchor="ctr">
                    <a:solidFill>
                      <a:schemeClr val="accent2"/>
                    </a:solidFill>
                  </a:tcPr>
                </a:tc>
                <a:extLst>
                  <a:ext uri="{0D108BD9-81ED-4DB2-BD59-A6C34878D82A}">
                    <a16:rowId xmlns:a16="http://schemas.microsoft.com/office/drawing/2014/main" val="1257478352"/>
                  </a:ext>
                </a:extLst>
              </a:tr>
              <a:tr h="233795">
                <a:tc>
                  <a:txBody>
                    <a:bodyPr/>
                    <a:lstStyle/>
                    <a:p>
                      <a:pPr algn="ctr" fontAlgn="b"/>
                      <a:r>
                        <a:rPr lang="en-IN" sz="800" b="1" u="none" strike="noStrike" dirty="0">
                          <a:effectLst/>
                          <a:latin typeface="+mn-lt"/>
                        </a:rPr>
                        <a:t>1-8</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1100" b="0" i="0" u="none" strike="noStrike" dirty="0">
                          <a:solidFill>
                            <a:srgbClr val="000000"/>
                          </a:solidFill>
                          <a:effectLst/>
                          <a:latin typeface="Aptos Narrow" panose="020B0004020202020204" pitchFamily="34" charset="0"/>
                        </a:rPr>
                        <a:t>Baseline</a:t>
                      </a:r>
                    </a:p>
                  </a:txBody>
                  <a:tcPr marL="7620" marR="7620" marT="7620" marB="0" anchor="ctr"/>
                </a:tc>
                <a:tc>
                  <a:txBody>
                    <a:bodyPr/>
                    <a:lstStyle/>
                    <a:p>
                      <a:pPr algn="ctr" fontAlgn="b"/>
                      <a:r>
                        <a:rPr lang="en-IN" sz="1100" b="1" i="0" u="none" strike="noStrike" dirty="0">
                          <a:solidFill>
                            <a:schemeClr val="bg1"/>
                          </a:solidFill>
                          <a:effectLst/>
                          <a:latin typeface="Aptos Narrow" panose="020B00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659269034"/>
                  </a:ext>
                </a:extLst>
              </a:tr>
              <a:tr h="233795">
                <a:tc>
                  <a:txBody>
                    <a:bodyPr/>
                    <a:lstStyle/>
                    <a:p>
                      <a:pPr algn="ctr" fontAlgn="b"/>
                      <a:r>
                        <a:rPr lang="en-IN" sz="800" b="1" u="none" strike="noStrike" dirty="0">
                          <a:effectLst/>
                          <a:latin typeface="+mn-lt"/>
                        </a:rPr>
                        <a:t>9-12</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1,8,8,1,3,3,16</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809190209"/>
                  </a:ext>
                </a:extLst>
              </a:tr>
              <a:tr h="233795">
                <a:tc>
                  <a:txBody>
                    <a:bodyPr/>
                    <a:lstStyle/>
                    <a:p>
                      <a:pPr algn="ctr" fontAlgn="b"/>
                      <a:r>
                        <a:rPr lang="en-IN" sz="800" b="1" u="none" strike="noStrike" dirty="0">
                          <a:effectLst/>
                          <a:latin typeface="+mn-lt"/>
                        </a:rPr>
                        <a:t>13-16</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1,14,14,1,3,3,16</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974668452"/>
                  </a:ext>
                </a:extLst>
              </a:tr>
              <a:tr h="233795">
                <a:tc>
                  <a:txBody>
                    <a:bodyPr/>
                    <a:lstStyle/>
                    <a:p>
                      <a:pPr algn="ctr" fontAlgn="b"/>
                      <a:r>
                        <a:rPr lang="en-IN" sz="800" b="1" i="0" u="none" strike="noStrike" dirty="0">
                          <a:solidFill>
                            <a:srgbClr val="000000"/>
                          </a:solidFill>
                          <a:effectLst/>
                          <a:latin typeface="+mn-lt"/>
                        </a:rPr>
                        <a:t>17-18</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1,1,4,4</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80505761"/>
                  </a:ext>
                </a:extLst>
              </a:tr>
              <a:tr h="233795">
                <a:tc>
                  <a:txBody>
                    <a:bodyPr/>
                    <a:lstStyle/>
                    <a:p>
                      <a:pPr algn="ctr" fontAlgn="b"/>
                      <a:r>
                        <a:rPr lang="en-IN" sz="800" b="1" i="0" u="none" strike="noStrike" dirty="0">
                          <a:solidFill>
                            <a:srgbClr val="000000"/>
                          </a:solidFill>
                          <a:effectLst/>
                          <a:latin typeface="+mn-lt"/>
                        </a:rPr>
                        <a:t>19</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1,1,64,16</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3762071914"/>
                  </a:ext>
                </a:extLst>
              </a:tr>
            </a:tbl>
          </a:graphicData>
        </a:graphic>
      </p:graphicFrame>
      <p:graphicFrame>
        <p:nvGraphicFramePr>
          <p:cNvPr id="2" name="Table 1">
            <a:extLst>
              <a:ext uri="{FF2B5EF4-FFF2-40B4-BE49-F238E27FC236}">
                <a16:creationId xmlns:a16="http://schemas.microsoft.com/office/drawing/2014/main" id="{E1707676-CFA4-8939-28FE-2302216075D9}"/>
              </a:ext>
            </a:extLst>
          </p:cNvPr>
          <p:cNvGraphicFramePr>
            <a:graphicFrameLocks noGrp="1"/>
          </p:cNvGraphicFramePr>
          <p:nvPr>
            <p:extLst>
              <p:ext uri="{D42A27DB-BD31-4B8C-83A1-F6EECF244321}">
                <p14:modId xmlns:p14="http://schemas.microsoft.com/office/powerpoint/2010/main" val="3168662751"/>
              </p:ext>
            </p:extLst>
          </p:nvPr>
        </p:nvGraphicFramePr>
        <p:xfrm>
          <a:off x="420625" y="1332854"/>
          <a:ext cx="3549111" cy="3273130"/>
        </p:xfrm>
        <a:graphic>
          <a:graphicData uri="http://schemas.openxmlformats.org/drawingml/2006/table">
            <a:tbl>
              <a:tblPr>
                <a:tableStyleId>{288A5F20-7F93-40CB-B5C7-FE14FEC1B65C}</a:tableStyleId>
              </a:tblPr>
              <a:tblGrid>
                <a:gridCol w="635279">
                  <a:extLst>
                    <a:ext uri="{9D8B030D-6E8A-4147-A177-3AD203B41FA5}">
                      <a16:colId xmlns:a16="http://schemas.microsoft.com/office/drawing/2014/main" val="3388322613"/>
                    </a:ext>
                  </a:extLst>
                </a:gridCol>
                <a:gridCol w="889388">
                  <a:extLst>
                    <a:ext uri="{9D8B030D-6E8A-4147-A177-3AD203B41FA5}">
                      <a16:colId xmlns:a16="http://schemas.microsoft.com/office/drawing/2014/main" val="1604213135"/>
                    </a:ext>
                  </a:extLst>
                </a:gridCol>
                <a:gridCol w="1012222">
                  <a:extLst>
                    <a:ext uri="{9D8B030D-6E8A-4147-A177-3AD203B41FA5}">
                      <a16:colId xmlns:a16="http://schemas.microsoft.com/office/drawing/2014/main" val="947648744"/>
                    </a:ext>
                  </a:extLst>
                </a:gridCol>
                <a:gridCol w="1012222">
                  <a:extLst>
                    <a:ext uri="{9D8B030D-6E8A-4147-A177-3AD203B41FA5}">
                      <a16:colId xmlns:a16="http://schemas.microsoft.com/office/drawing/2014/main" val="2249610092"/>
                    </a:ext>
                  </a:extLst>
                </a:gridCol>
              </a:tblGrid>
              <a:tr h="233795">
                <a:tc gridSpan="4">
                  <a:txBody>
                    <a:bodyPr/>
                    <a:lstStyle/>
                    <a:p>
                      <a:pPr algn="ctr" fontAlgn="b"/>
                      <a:r>
                        <a:rPr lang="en-IN" sz="800" b="1" i="0" u="none" strike="noStrike" dirty="0">
                          <a:solidFill>
                            <a:srgbClr val="000000"/>
                          </a:solidFill>
                          <a:effectLst/>
                          <a:latin typeface="+mn-lt"/>
                        </a:rPr>
                        <a:t>ResNet-18</a:t>
                      </a: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467590">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Best Tiling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US" sz="800" b="1" i="0" u="none" strike="noStrike" dirty="0">
                          <a:solidFill>
                            <a:schemeClr val="bg1"/>
                          </a:solidFill>
                          <a:effectLst/>
                          <a:latin typeface="+mn-lt"/>
                        </a:rPr>
                        <a:t>Heuristic</a:t>
                      </a:r>
                      <a:endParaRPr lang="en-IN" sz="800" b="1" i="0" u="none" strike="noStrike" dirty="0">
                        <a:solidFill>
                          <a:schemeClr val="bg1"/>
                        </a:solidFill>
                        <a:effectLst/>
                        <a:latin typeface="+mn-lt"/>
                      </a:endParaRPr>
                    </a:p>
                  </a:txBody>
                  <a:tcPr marL="7270" marR="7270" marT="7270" marB="0" anchor="ctr">
                    <a:solidFill>
                      <a:schemeClr val="accent2"/>
                    </a:solidFill>
                  </a:tcPr>
                </a:tc>
                <a:extLst>
                  <a:ext uri="{0D108BD9-81ED-4DB2-BD59-A6C34878D82A}">
                    <a16:rowId xmlns:a16="http://schemas.microsoft.com/office/drawing/2014/main" val="1257478352"/>
                  </a:ext>
                </a:extLst>
              </a:tr>
              <a:tr h="233795">
                <a:tc>
                  <a:txBody>
                    <a:bodyPr/>
                    <a:lstStyle/>
                    <a:p>
                      <a:pPr algn="ctr" fontAlgn="b"/>
                      <a:r>
                        <a:rPr lang="en-IN" sz="800" b="1" u="none" strike="noStrike" dirty="0">
                          <a:effectLst/>
                          <a:latin typeface="+mn-lt"/>
                        </a:rPr>
                        <a:t>1-7</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1100" b="0" i="0" u="none" strike="noStrike" dirty="0">
                          <a:solidFill>
                            <a:srgbClr val="000000"/>
                          </a:solidFill>
                          <a:effectLst/>
                          <a:latin typeface="Aptos Narrow" panose="020B0004020202020204" pitchFamily="34" charset="0"/>
                        </a:rPr>
                        <a:t>Baseline</a:t>
                      </a:r>
                    </a:p>
                  </a:txBody>
                  <a:tcPr marL="7620" marR="7620" marT="7620" marB="0" anchor="ctr"/>
                </a:tc>
                <a:tc>
                  <a:txBody>
                    <a:bodyPr/>
                    <a:lstStyle/>
                    <a:p>
                      <a:pPr algn="ctr" fontAlgn="b"/>
                      <a:r>
                        <a:rPr lang="en-IN" sz="1100" b="1" i="0" u="none" strike="noStrike" dirty="0">
                          <a:solidFill>
                            <a:schemeClr val="bg1"/>
                          </a:solidFill>
                          <a:effectLst/>
                          <a:latin typeface="Aptos Narrow" panose="020B00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659269034"/>
                  </a:ext>
                </a:extLst>
              </a:tr>
              <a:tr h="233795">
                <a:tc>
                  <a:txBody>
                    <a:bodyPr/>
                    <a:lstStyle/>
                    <a:p>
                      <a:pPr algn="ctr" fontAlgn="b"/>
                      <a:r>
                        <a:rPr lang="en-IN" sz="800" b="1" u="none" strike="noStrike" dirty="0">
                          <a:effectLst/>
                          <a:latin typeface="+mn-lt"/>
                        </a:rPr>
                        <a:t>8</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1,4,4,1,1,1,4</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cap="none" dirty="0">
                          <a:solidFill>
                            <a:schemeClr val="bg1"/>
                          </a:solidFill>
                          <a:latin typeface="Arial"/>
                          <a:ea typeface="Arial"/>
                          <a:cs typeface="Arial"/>
                          <a:sym typeface="Arial"/>
                        </a:rPr>
                        <a:t>✘</a:t>
                      </a:r>
                    </a:p>
                  </a:txBody>
                  <a:tcPr marL="7620" marR="7620" marT="7620" marB="0" anchor="ctr">
                    <a:solidFill>
                      <a:schemeClr val="accent6"/>
                    </a:solidFill>
                  </a:tcPr>
                </a:tc>
                <a:extLst>
                  <a:ext uri="{0D108BD9-81ED-4DB2-BD59-A6C34878D82A}">
                    <a16:rowId xmlns:a16="http://schemas.microsoft.com/office/drawing/2014/main" val="1809190209"/>
                  </a:ext>
                </a:extLst>
              </a:tr>
              <a:tr h="233795">
                <a:tc>
                  <a:txBody>
                    <a:bodyPr/>
                    <a:lstStyle/>
                    <a:p>
                      <a:pPr algn="ctr" fontAlgn="b"/>
                      <a:r>
                        <a:rPr lang="en-IN" sz="800" b="1" u="none" strike="noStrike" dirty="0">
                          <a:effectLst/>
                          <a:latin typeface="+mn-lt"/>
                        </a:rPr>
                        <a:t>9-10</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dirty="0">
                          <a:effectLst/>
                          <a:latin typeface="+mn-lt"/>
                        </a:rPr>
                        <a:t>Conv2D</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1,8,8,1,3,3,16</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974668452"/>
                  </a:ext>
                </a:extLst>
              </a:tr>
              <a:tr h="233795">
                <a:tc>
                  <a:txBody>
                    <a:bodyPr/>
                    <a:lstStyle/>
                    <a:p>
                      <a:pPr algn="ctr" fontAlgn="b"/>
                      <a:r>
                        <a:rPr lang="en-IN" sz="800" b="1" i="0" u="none" strike="noStrike" dirty="0">
                          <a:solidFill>
                            <a:srgbClr val="000000"/>
                          </a:solidFill>
                          <a:effectLst/>
                          <a:latin typeface="+mn-lt"/>
                        </a:rPr>
                        <a:t>11</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algn="ctr" rtl="0" fontAlgn="ctr"/>
                      <a:r>
                        <a:rPr lang="en-IN" sz="1000" b="0" i="0" u="none" strike="noStrike" dirty="0">
                          <a:solidFill>
                            <a:srgbClr val="191919"/>
                          </a:solidFill>
                          <a:effectLst/>
                          <a:latin typeface="Arial" panose="020B0604020202020204" pitchFamily="34" charset="0"/>
                        </a:rPr>
                        <a:t>1,14,14,1,3,3,8</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cap="none" dirty="0">
                          <a:solidFill>
                            <a:schemeClr val="bg1"/>
                          </a:solidFill>
                          <a:latin typeface="Arial"/>
                          <a:ea typeface="Arial"/>
                          <a:cs typeface="Arial"/>
                          <a:sym typeface="Arial"/>
                        </a:rPr>
                        <a:t>✘</a:t>
                      </a:r>
                    </a:p>
                  </a:txBody>
                  <a:tcPr marL="7620" marR="7620" marT="7620" marB="0" anchor="ctr">
                    <a:solidFill>
                      <a:schemeClr val="accent6"/>
                    </a:solidFill>
                  </a:tcPr>
                </a:tc>
                <a:extLst>
                  <a:ext uri="{0D108BD9-81ED-4DB2-BD59-A6C34878D82A}">
                    <a16:rowId xmlns:a16="http://schemas.microsoft.com/office/drawing/2014/main" val="80505761"/>
                  </a:ext>
                </a:extLst>
              </a:tr>
              <a:tr h="233795">
                <a:tc>
                  <a:txBody>
                    <a:bodyPr/>
                    <a:lstStyle/>
                    <a:p>
                      <a:pPr algn="ctr" fontAlgn="b"/>
                      <a:r>
                        <a:rPr lang="en-IN" sz="800" b="1" i="0" u="none" strike="noStrike" dirty="0">
                          <a:solidFill>
                            <a:srgbClr val="000000"/>
                          </a:solidFill>
                          <a:effectLst/>
                          <a:latin typeface="+mn-lt"/>
                        </a:rPr>
                        <a:t>12</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1,14,14,1,3,3,16</a:t>
                      </a:r>
                    </a:p>
                  </a:txBody>
                  <a:tcPr marL="7620" marR="7620" marT="7620" marB="0" anchor="ctr"/>
                </a:tc>
                <a:tc>
                  <a:txBody>
                    <a:bodyPr/>
                    <a:lstStyle/>
                    <a:p>
                      <a:pPr algn="ctr" rtl="0" fontAlgn="ct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3762071914"/>
                  </a:ext>
                </a:extLst>
              </a:tr>
              <a:tr h="233795">
                <a:tc>
                  <a:txBody>
                    <a:bodyPr/>
                    <a:lstStyle/>
                    <a:p>
                      <a:pPr algn="ctr" fontAlgn="b"/>
                      <a:r>
                        <a:rPr lang="en-IN" sz="800" b="1" i="0" u="none" strike="noStrike" dirty="0">
                          <a:solidFill>
                            <a:srgbClr val="000000"/>
                          </a:solidFill>
                          <a:effectLst/>
                          <a:latin typeface="+mn-lt"/>
                        </a:rPr>
                        <a:t>13</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1,14,14,1,1,1,16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2896730396"/>
                  </a:ext>
                </a:extLst>
              </a:tr>
              <a:tr h="233795">
                <a:tc>
                  <a:txBody>
                    <a:bodyPr/>
                    <a:lstStyle/>
                    <a:p>
                      <a:pPr algn="ctr" fontAlgn="b"/>
                      <a:r>
                        <a:rPr lang="en-IN" sz="800" b="1" i="0" u="none" strike="noStrike" dirty="0">
                          <a:solidFill>
                            <a:srgbClr val="000000"/>
                          </a:solidFill>
                          <a:effectLst/>
                          <a:latin typeface="+mn-lt"/>
                        </a:rPr>
                        <a:t>14-15</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1,14,14,1,3,3,16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736017831"/>
                  </a:ext>
                </a:extLst>
              </a:tr>
              <a:tr h="233795">
                <a:tc>
                  <a:txBody>
                    <a:bodyPr/>
                    <a:lstStyle/>
                    <a:p>
                      <a:pPr algn="ctr" fontAlgn="b"/>
                      <a:r>
                        <a:rPr lang="en-IN" sz="800" b="1" i="0" u="none" strike="noStrike" dirty="0">
                          <a:solidFill>
                            <a:srgbClr val="000000"/>
                          </a:solidFill>
                          <a:effectLst/>
                          <a:latin typeface="+mn-lt"/>
                        </a:rPr>
                        <a:t>16-17</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1,7,7,1,3,3,16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2107057704"/>
                  </a:ext>
                </a:extLst>
              </a:tr>
              <a:tr h="233795">
                <a:tc>
                  <a:txBody>
                    <a:bodyPr/>
                    <a:lstStyle/>
                    <a:p>
                      <a:pPr algn="ctr" fontAlgn="b"/>
                      <a:r>
                        <a:rPr lang="en-IN" sz="800" b="1" i="0" u="none" strike="noStrike" dirty="0">
                          <a:solidFill>
                            <a:srgbClr val="000000"/>
                          </a:solidFill>
                          <a:effectLst/>
                          <a:latin typeface="+mn-lt"/>
                        </a:rPr>
                        <a:t>18</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1,7,7,1,1,1,16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754157145"/>
                  </a:ext>
                </a:extLst>
              </a:tr>
              <a:tr h="233795">
                <a:tc>
                  <a:txBody>
                    <a:bodyPr/>
                    <a:lstStyle/>
                    <a:p>
                      <a:pPr algn="ctr" fontAlgn="b"/>
                      <a:r>
                        <a:rPr lang="en-IN" sz="800" b="1" i="0" u="none" strike="noStrike" dirty="0">
                          <a:solidFill>
                            <a:srgbClr val="000000"/>
                          </a:solidFill>
                          <a:effectLst/>
                          <a:latin typeface="+mn-lt"/>
                        </a:rPr>
                        <a:t>19-20</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Conv2D</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1,7,7,1,3,3,16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1143636691"/>
                  </a:ext>
                </a:extLst>
              </a:tr>
              <a:tr h="233795">
                <a:tc>
                  <a:txBody>
                    <a:bodyPr/>
                    <a:lstStyle/>
                    <a:p>
                      <a:pPr algn="ctr" fontAlgn="b"/>
                      <a:r>
                        <a:rPr lang="en-IN" sz="800" b="1" i="0" u="none" strike="noStrike" dirty="0">
                          <a:solidFill>
                            <a:srgbClr val="000000"/>
                          </a:solidFill>
                          <a:effectLst/>
                          <a:latin typeface="+mn-lt"/>
                        </a:rPr>
                        <a:t>21</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0" i="0" u="none" strike="noStrike" dirty="0">
                          <a:solidFill>
                            <a:srgbClr val="191919"/>
                          </a:solidFill>
                          <a:effectLst/>
                          <a:latin typeface="Arial" panose="020B0604020202020204" pitchFamily="34" charset="0"/>
                        </a:rPr>
                        <a:t>1,1,64,16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IN" sz="1000" b="1" i="0" u="none" strike="noStrike" dirty="0">
                          <a:solidFill>
                            <a:schemeClr val="bg1"/>
                          </a:solidFill>
                          <a:effectLst/>
                          <a:latin typeface="Arial" panose="020B0604020202020204" pitchFamily="34" charset="0"/>
                        </a:rPr>
                        <a:t>✓</a:t>
                      </a:r>
                    </a:p>
                  </a:txBody>
                  <a:tcPr marL="7620" marR="7620" marT="7620" marB="0" anchor="ctr">
                    <a:solidFill>
                      <a:schemeClr val="accent3"/>
                    </a:solidFill>
                  </a:tcPr>
                </a:tc>
                <a:extLst>
                  <a:ext uri="{0D108BD9-81ED-4DB2-BD59-A6C34878D82A}">
                    <a16:rowId xmlns:a16="http://schemas.microsoft.com/office/drawing/2014/main" val="3423313622"/>
                  </a:ext>
                </a:extLst>
              </a:tr>
            </a:tbl>
          </a:graphicData>
        </a:graphic>
      </p:graphicFrame>
      <p:sp>
        <p:nvSpPr>
          <p:cNvPr id="4" name="Title 3">
            <a:extLst>
              <a:ext uri="{FF2B5EF4-FFF2-40B4-BE49-F238E27FC236}">
                <a16:creationId xmlns:a16="http://schemas.microsoft.com/office/drawing/2014/main" id="{3C94DD48-139B-229D-E777-CC00D780C253}"/>
              </a:ext>
            </a:extLst>
          </p:cNvPr>
          <p:cNvSpPr>
            <a:spLocks noGrp="1"/>
          </p:cNvSpPr>
          <p:nvPr>
            <p:ph type="title"/>
          </p:nvPr>
        </p:nvSpPr>
        <p:spPr/>
        <p:txBody>
          <a:bodyPr/>
          <a:lstStyle/>
          <a:p>
            <a:r>
              <a:rPr lang="en-IN" dirty="0"/>
              <a:t>Predicting on Test Architectures</a:t>
            </a:r>
          </a:p>
        </p:txBody>
      </p:sp>
      <p:sp>
        <p:nvSpPr>
          <p:cNvPr id="6" name="Subtitle 5">
            <a:extLst>
              <a:ext uri="{FF2B5EF4-FFF2-40B4-BE49-F238E27FC236}">
                <a16:creationId xmlns:a16="http://schemas.microsoft.com/office/drawing/2014/main" id="{6E417EF1-D4AE-2D45-9799-3715F244113A}"/>
              </a:ext>
            </a:extLst>
          </p:cNvPr>
          <p:cNvSpPr>
            <a:spLocks noGrp="1"/>
          </p:cNvSpPr>
          <p:nvPr>
            <p:ph type="subTitle" idx="2"/>
          </p:nvPr>
        </p:nvSpPr>
        <p:spPr>
          <a:xfrm>
            <a:off x="424450" y="756623"/>
            <a:ext cx="8384700" cy="283154"/>
          </a:xfrm>
        </p:spPr>
        <p:txBody>
          <a:bodyPr/>
          <a:lstStyle/>
          <a:p>
            <a:r>
              <a:rPr lang="en-IN" dirty="0"/>
              <a:t>Loop tiling</a:t>
            </a:r>
          </a:p>
        </p:txBody>
      </p:sp>
      <p:graphicFrame>
        <p:nvGraphicFramePr>
          <p:cNvPr id="8" name="Diagram 7">
            <a:extLst>
              <a:ext uri="{FF2B5EF4-FFF2-40B4-BE49-F238E27FC236}">
                <a16:creationId xmlns:a16="http://schemas.microsoft.com/office/drawing/2014/main" id="{B041EFF9-8104-4604-B22D-09AA72F3E2DA}"/>
              </a:ext>
            </a:extLst>
          </p:cNvPr>
          <p:cNvGraphicFramePr/>
          <p:nvPr>
            <p:extLst>
              <p:ext uri="{D42A27DB-BD31-4B8C-83A1-F6EECF244321}">
                <p14:modId xmlns:p14="http://schemas.microsoft.com/office/powerpoint/2010/main" val="952825324"/>
              </p:ext>
            </p:extLst>
          </p:nvPr>
        </p:nvGraphicFramePr>
        <p:xfrm>
          <a:off x="4572000" y="3564610"/>
          <a:ext cx="4184542" cy="738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975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6C73242-F691-4E72-3C3E-9C870B3AD801}"/>
              </a:ext>
            </a:extLst>
          </p:cNvPr>
          <p:cNvGraphicFramePr>
            <a:graphicFrameLocks/>
          </p:cNvGraphicFramePr>
          <p:nvPr>
            <p:extLst>
              <p:ext uri="{D42A27DB-BD31-4B8C-83A1-F6EECF244321}">
                <p14:modId xmlns:p14="http://schemas.microsoft.com/office/powerpoint/2010/main" val="1960694552"/>
              </p:ext>
            </p:extLst>
          </p:nvPr>
        </p:nvGraphicFramePr>
        <p:xfrm>
          <a:off x="0" y="-100203"/>
          <a:ext cx="9144000" cy="19754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5ADE4095-0363-16F3-6639-1AD716452B77}"/>
              </a:ext>
            </a:extLst>
          </p:cNvPr>
          <p:cNvGraphicFramePr>
            <a:graphicFrameLocks/>
          </p:cNvGraphicFramePr>
          <p:nvPr>
            <p:extLst>
              <p:ext uri="{D42A27DB-BD31-4B8C-83A1-F6EECF244321}">
                <p14:modId xmlns:p14="http://schemas.microsoft.com/office/powerpoint/2010/main" val="1244974995"/>
              </p:ext>
            </p:extLst>
          </p:nvPr>
        </p:nvGraphicFramePr>
        <p:xfrm>
          <a:off x="0" y="1699751"/>
          <a:ext cx="9144000" cy="18096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F6285AC7-FD77-EC06-37E0-0762C8D0E584}"/>
              </a:ext>
            </a:extLst>
          </p:cNvPr>
          <p:cNvGraphicFramePr>
            <a:graphicFrameLocks/>
          </p:cNvGraphicFramePr>
          <p:nvPr>
            <p:extLst>
              <p:ext uri="{D42A27DB-BD31-4B8C-83A1-F6EECF244321}">
                <p14:modId xmlns:p14="http://schemas.microsoft.com/office/powerpoint/2010/main" val="1167980168"/>
              </p:ext>
            </p:extLst>
          </p:nvPr>
        </p:nvGraphicFramePr>
        <p:xfrm>
          <a:off x="-1" y="3499705"/>
          <a:ext cx="9144000" cy="1643786"/>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6AAB11D5-E658-1654-797C-9B7396CB6AA7}"/>
              </a:ext>
            </a:extLst>
          </p:cNvPr>
          <p:cNvSpPr/>
          <p:nvPr/>
        </p:nvSpPr>
        <p:spPr>
          <a:xfrm>
            <a:off x="790414" y="193729"/>
            <a:ext cx="3401878" cy="4949771"/>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4C8A7A8-6767-8F42-D464-C17033E9B75E}"/>
              </a:ext>
            </a:extLst>
          </p:cNvPr>
          <p:cNvSpPr/>
          <p:nvPr/>
        </p:nvSpPr>
        <p:spPr>
          <a:xfrm>
            <a:off x="4254284" y="193729"/>
            <a:ext cx="1681567" cy="4949771"/>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AA3F87C-B1A7-F024-653D-2AD1C4060F55}"/>
              </a:ext>
            </a:extLst>
          </p:cNvPr>
          <p:cNvSpPr/>
          <p:nvPr/>
        </p:nvSpPr>
        <p:spPr>
          <a:xfrm>
            <a:off x="5997843" y="193729"/>
            <a:ext cx="1619574" cy="494976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7DB48C47-A4D8-6471-F8B8-62BDC5338C2D}"/>
              </a:ext>
            </a:extLst>
          </p:cNvPr>
          <p:cNvSpPr/>
          <p:nvPr/>
        </p:nvSpPr>
        <p:spPr>
          <a:xfrm>
            <a:off x="7687159" y="193729"/>
            <a:ext cx="782665" cy="494976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68C535A-64FE-C126-3ED0-6155C8068479}"/>
              </a:ext>
            </a:extLst>
          </p:cNvPr>
          <p:cNvSpPr/>
          <p:nvPr/>
        </p:nvSpPr>
        <p:spPr>
          <a:xfrm>
            <a:off x="8539566" y="193729"/>
            <a:ext cx="433953" cy="4949771"/>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87C3C058-C888-8BFB-5000-8CC70FD8CEB7}"/>
              </a:ext>
            </a:extLst>
          </p:cNvPr>
          <p:cNvSpPr txBox="1"/>
          <p:nvPr/>
        </p:nvSpPr>
        <p:spPr>
          <a:xfrm>
            <a:off x="1968797" y="86007"/>
            <a:ext cx="104511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&gt; 32</a:t>
            </a:r>
          </a:p>
        </p:txBody>
      </p:sp>
      <p:sp>
        <p:nvSpPr>
          <p:cNvPr id="12" name="TextBox 11">
            <a:extLst>
              <a:ext uri="{FF2B5EF4-FFF2-40B4-BE49-F238E27FC236}">
                <a16:creationId xmlns:a16="http://schemas.microsoft.com/office/drawing/2014/main" id="{A7C555C4-293D-79ED-0C74-7B1381688641}"/>
              </a:ext>
            </a:extLst>
          </p:cNvPr>
          <p:cNvSpPr txBox="1"/>
          <p:nvPr/>
        </p:nvSpPr>
        <p:spPr>
          <a:xfrm>
            <a:off x="4387610" y="65652"/>
            <a:ext cx="1414913"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16 &lt; I/p size &lt;= 32</a:t>
            </a:r>
          </a:p>
        </p:txBody>
      </p:sp>
      <p:sp>
        <p:nvSpPr>
          <p:cNvPr id="13" name="TextBox 12">
            <a:extLst>
              <a:ext uri="{FF2B5EF4-FFF2-40B4-BE49-F238E27FC236}">
                <a16:creationId xmlns:a16="http://schemas.microsoft.com/office/drawing/2014/main" id="{5C603BA4-B301-E5C3-3BCE-A37B5293BBEC}"/>
              </a:ext>
            </a:extLst>
          </p:cNvPr>
          <p:cNvSpPr txBox="1"/>
          <p:nvPr/>
        </p:nvSpPr>
        <p:spPr>
          <a:xfrm>
            <a:off x="6249679" y="91997"/>
            <a:ext cx="111590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&lt;= 16</a:t>
            </a:r>
          </a:p>
        </p:txBody>
      </p:sp>
      <p:sp>
        <p:nvSpPr>
          <p:cNvPr id="14" name="TextBox 13">
            <a:extLst>
              <a:ext uri="{FF2B5EF4-FFF2-40B4-BE49-F238E27FC236}">
                <a16:creationId xmlns:a16="http://schemas.microsoft.com/office/drawing/2014/main" id="{C72E6133-2A78-E28B-2347-03338EBE8D8F}"/>
              </a:ext>
            </a:extLst>
          </p:cNvPr>
          <p:cNvSpPr txBox="1"/>
          <p:nvPr/>
        </p:nvSpPr>
        <p:spPr>
          <a:xfrm>
            <a:off x="7791570" y="77468"/>
            <a:ext cx="577515" cy="461665"/>
          </a:xfrm>
          <a:prstGeom prst="rect">
            <a:avLst/>
          </a:prstGeom>
          <a:solidFill>
            <a:schemeClr val="accent3"/>
          </a:solidFill>
          <a:ln>
            <a:solidFill>
              <a:schemeClr val="accent3"/>
            </a:solidFill>
          </a:ln>
        </p:spPr>
        <p:txBody>
          <a:bodyPr wrap="square" rtlCol="0">
            <a:spAutoFit/>
          </a:bodyPr>
          <a:lstStyle/>
          <a:p>
            <a:pPr algn="ctr"/>
            <a:r>
              <a:rPr lang="en-IN" sz="800" dirty="0">
                <a:solidFill>
                  <a:schemeClr val="bg1"/>
                </a:solidFill>
              </a:rPr>
              <a:t>FC hidden layer</a:t>
            </a:r>
          </a:p>
        </p:txBody>
      </p:sp>
      <p:sp>
        <p:nvSpPr>
          <p:cNvPr id="15" name="TextBox 14">
            <a:extLst>
              <a:ext uri="{FF2B5EF4-FFF2-40B4-BE49-F238E27FC236}">
                <a16:creationId xmlns:a16="http://schemas.microsoft.com/office/drawing/2014/main" id="{15EE0963-81FB-5E5E-8473-046CE22D38E7}"/>
              </a:ext>
            </a:extLst>
          </p:cNvPr>
          <p:cNvSpPr txBox="1"/>
          <p:nvPr/>
        </p:nvSpPr>
        <p:spPr>
          <a:xfrm>
            <a:off x="8539566" y="75341"/>
            <a:ext cx="433953" cy="461665"/>
          </a:xfrm>
          <a:prstGeom prst="rect">
            <a:avLst/>
          </a:prstGeom>
          <a:solidFill>
            <a:schemeClr val="accent3"/>
          </a:solidFill>
          <a:ln>
            <a:solidFill>
              <a:schemeClr val="accent3"/>
            </a:solidFill>
          </a:ln>
        </p:spPr>
        <p:txBody>
          <a:bodyPr wrap="square" rtlCol="0">
            <a:spAutoFit/>
          </a:bodyPr>
          <a:lstStyle/>
          <a:p>
            <a:pPr algn="ctr"/>
            <a:r>
              <a:rPr lang="en-IN" sz="800" dirty="0">
                <a:solidFill>
                  <a:schemeClr val="bg1"/>
                </a:solidFill>
              </a:rPr>
              <a:t>FC o/p layer</a:t>
            </a:r>
          </a:p>
        </p:txBody>
      </p:sp>
      <p:graphicFrame>
        <p:nvGraphicFramePr>
          <p:cNvPr id="16" name="Diagram 15">
            <a:extLst>
              <a:ext uri="{FF2B5EF4-FFF2-40B4-BE49-F238E27FC236}">
                <a16:creationId xmlns:a16="http://schemas.microsoft.com/office/drawing/2014/main" id="{1A970D9D-03FB-C5E4-D6FD-E5E533F2BC24}"/>
              </a:ext>
            </a:extLst>
          </p:cNvPr>
          <p:cNvGraphicFramePr/>
          <p:nvPr>
            <p:extLst>
              <p:ext uri="{D42A27DB-BD31-4B8C-83A1-F6EECF244321}">
                <p14:modId xmlns:p14="http://schemas.microsoft.com/office/powerpoint/2010/main" val="1637510837"/>
              </p:ext>
            </p:extLst>
          </p:nvPr>
        </p:nvGraphicFramePr>
        <p:xfrm>
          <a:off x="2675841" y="1377893"/>
          <a:ext cx="4368932" cy="26192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9386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P spid="11" grpId="0" animBg="1"/>
      <p:bldP spid="12" grpId="0" animBg="1"/>
      <p:bldP spid="13" grpId="0" animBg="1"/>
      <p:bldP spid="14" grpId="0" animBg="1"/>
      <p:bldP spid="15" grpId="0" animBg="1"/>
      <p:bldGraphic spid="16"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9205335-AA9B-0102-7754-4BA2453C0A38}"/>
              </a:ext>
            </a:extLst>
          </p:cNvPr>
          <p:cNvGraphicFramePr>
            <a:graphicFrameLocks noGrp="1"/>
          </p:cNvGraphicFramePr>
          <p:nvPr>
            <p:extLst>
              <p:ext uri="{D42A27DB-BD31-4B8C-83A1-F6EECF244321}">
                <p14:modId xmlns:p14="http://schemas.microsoft.com/office/powerpoint/2010/main" val="439167396"/>
              </p:ext>
            </p:extLst>
          </p:nvPr>
        </p:nvGraphicFramePr>
        <p:xfrm>
          <a:off x="474950" y="3230687"/>
          <a:ext cx="4151375" cy="1402770"/>
        </p:xfrm>
        <a:graphic>
          <a:graphicData uri="http://schemas.openxmlformats.org/drawingml/2006/table">
            <a:tbl>
              <a:tblPr>
                <a:tableStyleId>{288A5F20-7F93-40CB-B5C7-FE14FEC1B65C}</a:tableStyleId>
              </a:tblPr>
              <a:tblGrid>
                <a:gridCol w="743082">
                  <a:extLst>
                    <a:ext uri="{9D8B030D-6E8A-4147-A177-3AD203B41FA5}">
                      <a16:colId xmlns:a16="http://schemas.microsoft.com/office/drawing/2014/main" val="3388322613"/>
                    </a:ext>
                  </a:extLst>
                </a:gridCol>
                <a:gridCol w="1040313">
                  <a:extLst>
                    <a:ext uri="{9D8B030D-6E8A-4147-A177-3AD203B41FA5}">
                      <a16:colId xmlns:a16="http://schemas.microsoft.com/office/drawing/2014/main" val="1604213135"/>
                    </a:ext>
                  </a:extLst>
                </a:gridCol>
                <a:gridCol w="1183990">
                  <a:extLst>
                    <a:ext uri="{9D8B030D-6E8A-4147-A177-3AD203B41FA5}">
                      <a16:colId xmlns:a16="http://schemas.microsoft.com/office/drawing/2014/main" val="947648744"/>
                    </a:ext>
                  </a:extLst>
                </a:gridCol>
                <a:gridCol w="1183990">
                  <a:extLst>
                    <a:ext uri="{9D8B030D-6E8A-4147-A177-3AD203B41FA5}">
                      <a16:colId xmlns:a16="http://schemas.microsoft.com/office/drawing/2014/main" val="1922060847"/>
                    </a:ext>
                  </a:extLst>
                </a:gridCol>
              </a:tblGrid>
              <a:tr h="233795">
                <a:tc gridSpan="4">
                  <a:txBody>
                    <a:bodyPr/>
                    <a:lstStyle/>
                    <a:p>
                      <a:pPr algn="ctr" fontAlgn="b"/>
                      <a:r>
                        <a:rPr lang="en-IN" sz="800" b="1" u="none" strike="noStrike" dirty="0">
                          <a:effectLst/>
                          <a:latin typeface="+mn-lt"/>
                        </a:rPr>
                        <a:t>Unrolling – VGG19</a:t>
                      </a:r>
                      <a:endParaRPr lang="en-IN" sz="800" b="1" i="0" u="none" strike="noStrike" dirty="0">
                        <a:solidFill>
                          <a:srgbClr val="000000"/>
                        </a:solidFill>
                        <a:effectLst/>
                        <a:latin typeface="+mn-lt"/>
                      </a:endParaRP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467590">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Unrolling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i="0" u="none" strike="noStrike" dirty="0">
                          <a:solidFill>
                            <a:schemeClr val="bg1"/>
                          </a:solidFill>
                          <a:effectLst/>
                          <a:latin typeface="+mn-lt"/>
                        </a:rPr>
                        <a:t>Heuristics</a:t>
                      </a:r>
                    </a:p>
                  </a:txBody>
                  <a:tcPr marL="7270" marR="7270" marT="7270" marB="0" anchor="ctr">
                    <a:solidFill>
                      <a:schemeClr val="accent2"/>
                    </a:solidFill>
                  </a:tcPr>
                </a:tc>
                <a:extLst>
                  <a:ext uri="{0D108BD9-81ED-4DB2-BD59-A6C34878D82A}">
                    <a16:rowId xmlns:a16="http://schemas.microsoft.com/office/drawing/2014/main" val="1257478352"/>
                  </a:ext>
                </a:extLst>
              </a:tr>
              <a:tr h="233795">
                <a:tc>
                  <a:txBody>
                    <a:bodyPr/>
                    <a:lstStyle/>
                    <a:p>
                      <a:pPr algn="ctr" fontAlgn="b"/>
                      <a:r>
                        <a:rPr lang="en-IN" sz="800" b="1" u="none" strike="noStrike" dirty="0">
                          <a:effectLst/>
                          <a:latin typeface="+mn-lt"/>
                        </a:rPr>
                        <a:t>1-4</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algn="ctr" fontAlgn="b"/>
                      <a:r>
                        <a:rPr lang="en-IN" sz="11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659269034"/>
                  </a:ext>
                </a:extLst>
              </a:tr>
              <a:tr h="233795">
                <a:tc>
                  <a:txBody>
                    <a:bodyPr/>
                    <a:lstStyle/>
                    <a:p>
                      <a:pPr algn="ctr" fontAlgn="b"/>
                      <a:r>
                        <a:rPr lang="en-IN" sz="800" b="1" u="none" strike="noStrike" dirty="0">
                          <a:effectLst/>
                          <a:latin typeface="+mn-lt"/>
                        </a:rPr>
                        <a:t>5-16</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Unroll 3 - Full-unroll</a:t>
                      </a:r>
                    </a:p>
                  </a:txBody>
                  <a:tcPr marL="7620" marR="7620" marT="7620" marB="0" anchor="ctr"/>
                </a:tc>
                <a:tc>
                  <a:txBody>
                    <a:bodyPr/>
                    <a:lstStyle/>
                    <a:p>
                      <a:pPr algn="ctr" rtl="0" fontAlgn="ctr"/>
                      <a:r>
                        <a:rPr lang="en-IN" sz="10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077717672"/>
                  </a:ext>
                </a:extLst>
              </a:tr>
              <a:tr h="233795">
                <a:tc>
                  <a:txBody>
                    <a:bodyPr/>
                    <a:lstStyle/>
                    <a:p>
                      <a:pPr algn="ctr" fontAlgn="b"/>
                      <a:r>
                        <a:rPr lang="en-IN" sz="800" b="1" i="0" u="none" strike="noStrike" dirty="0">
                          <a:solidFill>
                            <a:srgbClr val="000000"/>
                          </a:solidFill>
                          <a:effectLst/>
                          <a:latin typeface="+mn-lt"/>
                        </a:rPr>
                        <a:t>17-19</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Unroll 2 - Full-unroll</a:t>
                      </a:r>
                    </a:p>
                  </a:txBody>
                  <a:tcPr marL="7620" marR="7620" marT="7620" marB="0" anchor="ctr"/>
                </a:tc>
                <a:tc>
                  <a:txBody>
                    <a:bodyPr/>
                    <a:lstStyle/>
                    <a:p>
                      <a:pPr algn="ctr" rtl="0" fontAlgn="ctr"/>
                      <a:r>
                        <a:rPr lang="en-IN" sz="10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80505761"/>
                  </a:ext>
                </a:extLst>
              </a:tr>
            </a:tbl>
          </a:graphicData>
        </a:graphic>
      </p:graphicFrame>
      <p:sp>
        <p:nvSpPr>
          <p:cNvPr id="2" name="Title 1">
            <a:extLst>
              <a:ext uri="{FF2B5EF4-FFF2-40B4-BE49-F238E27FC236}">
                <a16:creationId xmlns:a16="http://schemas.microsoft.com/office/drawing/2014/main" id="{AA10E868-1F70-9A80-ACB0-B10E15559669}"/>
              </a:ext>
            </a:extLst>
          </p:cNvPr>
          <p:cNvSpPr>
            <a:spLocks noGrp="1"/>
          </p:cNvSpPr>
          <p:nvPr>
            <p:ph type="title"/>
          </p:nvPr>
        </p:nvSpPr>
        <p:spPr/>
        <p:txBody>
          <a:bodyPr/>
          <a:lstStyle/>
          <a:p>
            <a:r>
              <a:rPr lang="en-IN" dirty="0"/>
              <a:t>Predicting on Test Architectures</a:t>
            </a:r>
          </a:p>
        </p:txBody>
      </p:sp>
      <p:sp>
        <p:nvSpPr>
          <p:cNvPr id="5" name="Subtitle 4">
            <a:extLst>
              <a:ext uri="{FF2B5EF4-FFF2-40B4-BE49-F238E27FC236}">
                <a16:creationId xmlns:a16="http://schemas.microsoft.com/office/drawing/2014/main" id="{4730D68C-F80F-2BF2-4046-4248ECBE58C6}"/>
              </a:ext>
            </a:extLst>
          </p:cNvPr>
          <p:cNvSpPr>
            <a:spLocks noGrp="1"/>
          </p:cNvSpPr>
          <p:nvPr>
            <p:ph type="subTitle" idx="2"/>
          </p:nvPr>
        </p:nvSpPr>
        <p:spPr>
          <a:xfrm>
            <a:off x="424450" y="756623"/>
            <a:ext cx="8384700" cy="283154"/>
          </a:xfrm>
        </p:spPr>
        <p:txBody>
          <a:bodyPr/>
          <a:lstStyle/>
          <a:p>
            <a:r>
              <a:rPr lang="en-IN" dirty="0"/>
              <a:t>Loop unrolling</a:t>
            </a:r>
          </a:p>
        </p:txBody>
      </p:sp>
      <p:graphicFrame>
        <p:nvGraphicFramePr>
          <p:cNvPr id="6" name="Table 5">
            <a:extLst>
              <a:ext uri="{FF2B5EF4-FFF2-40B4-BE49-F238E27FC236}">
                <a16:creationId xmlns:a16="http://schemas.microsoft.com/office/drawing/2014/main" id="{5DEE4E2E-B2F2-186E-44CB-B08DE6EB4CA2}"/>
              </a:ext>
            </a:extLst>
          </p:cNvPr>
          <p:cNvGraphicFramePr>
            <a:graphicFrameLocks noGrp="1"/>
          </p:cNvGraphicFramePr>
          <p:nvPr>
            <p:extLst>
              <p:ext uri="{D42A27DB-BD31-4B8C-83A1-F6EECF244321}">
                <p14:modId xmlns:p14="http://schemas.microsoft.com/office/powerpoint/2010/main" val="4053023645"/>
              </p:ext>
            </p:extLst>
          </p:nvPr>
        </p:nvGraphicFramePr>
        <p:xfrm>
          <a:off x="5034621" y="1286564"/>
          <a:ext cx="3838311" cy="1365883"/>
        </p:xfrm>
        <a:graphic>
          <a:graphicData uri="http://schemas.openxmlformats.org/drawingml/2006/table">
            <a:tbl>
              <a:tblPr>
                <a:tableStyleId>{288A5F20-7F93-40CB-B5C7-FE14FEC1B65C}</a:tableStyleId>
              </a:tblPr>
              <a:tblGrid>
                <a:gridCol w="496014">
                  <a:extLst>
                    <a:ext uri="{9D8B030D-6E8A-4147-A177-3AD203B41FA5}">
                      <a16:colId xmlns:a16="http://schemas.microsoft.com/office/drawing/2014/main" val="2098486359"/>
                    </a:ext>
                  </a:extLst>
                </a:gridCol>
                <a:gridCol w="703305">
                  <a:extLst>
                    <a:ext uri="{9D8B030D-6E8A-4147-A177-3AD203B41FA5}">
                      <a16:colId xmlns:a16="http://schemas.microsoft.com/office/drawing/2014/main" val="1882438176"/>
                    </a:ext>
                  </a:extLst>
                </a:gridCol>
                <a:gridCol w="1319496">
                  <a:extLst>
                    <a:ext uri="{9D8B030D-6E8A-4147-A177-3AD203B41FA5}">
                      <a16:colId xmlns:a16="http://schemas.microsoft.com/office/drawing/2014/main" val="1576217737"/>
                    </a:ext>
                  </a:extLst>
                </a:gridCol>
                <a:gridCol w="1319496">
                  <a:extLst>
                    <a:ext uri="{9D8B030D-6E8A-4147-A177-3AD203B41FA5}">
                      <a16:colId xmlns:a16="http://schemas.microsoft.com/office/drawing/2014/main" val="1311441087"/>
                    </a:ext>
                  </a:extLst>
                </a:gridCol>
              </a:tblGrid>
              <a:tr h="262545">
                <a:tc gridSpan="4">
                  <a:txBody>
                    <a:bodyPr/>
                    <a:lstStyle/>
                    <a:p>
                      <a:pPr algn="ctr" fontAlgn="b"/>
                      <a:r>
                        <a:rPr lang="en-IN" sz="800" b="1" u="none" strike="noStrike" dirty="0">
                          <a:effectLst/>
                          <a:latin typeface="+mn-lt"/>
                        </a:rPr>
                        <a:t>MobileNetV3-Large</a:t>
                      </a:r>
                      <a:endParaRPr lang="en-IN" sz="800" b="1" i="0" u="none" strike="noStrike" dirty="0">
                        <a:solidFill>
                          <a:srgbClr val="000000"/>
                        </a:solidFill>
                        <a:effectLst/>
                        <a:latin typeface="+mn-lt"/>
                      </a:endParaRPr>
                    </a:p>
                  </a:txBody>
                  <a:tcPr marL="7249" marR="7249" marT="7249"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49" marR="7249" marT="7249" marB="0" anchor="ctr">
                    <a:solidFill>
                      <a:schemeClr val="accent1"/>
                    </a:solidFill>
                  </a:tcPr>
                </a:tc>
                <a:extLst>
                  <a:ext uri="{0D108BD9-81ED-4DB2-BD59-A6C34878D82A}">
                    <a16:rowId xmlns:a16="http://schemas.microsoft.com/office/drawing/2014/main" val="1220371424"/>
                  </a:ext>
                </a:extLst>
              </a:tr>
              <a:tr h="522166">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u="none" strike="noStrike" dirty="0">
                          <a:solidFill>
                            <a:schemeClr val="bg1"/>
                          </a:solidFill>
                          <a:effectLst/>
                          <a:latin typeface="+mn-lt"/>
                        </a:rPr>
                        <a:t> Unrolling configuration</a:t>
                      </a:r>
                      <a:endParaRPr lang="en-IN" sz="800" b="1" i="0" u="none" strike="noStrike" dirty="0">
                        <a:solidFill>
                          <a:schemeClr val="bg1"/>
                        </a:solidFill>
                        <a:effectLst/>
                        <a:latin typeface="+mn-lt"/>
                      </a:endParaRPr>
                    </a:p>
                  </a:txBody>
                  <a:tcPr marL="7249" marR="7249" marT="7249" marB="0" anchor="ctr">
                    <a:solidFill>
                      <a:schemeClr val="accent2"/>
                    </a:solidFill>
                  </a:tcPr>
                </a:tc>
                <a:tc>
                  <a:txBody>
                    <a:bodyPr/>
                    <a:lstStyle/>
                    <a:p>
                      <a:pPr algn="ctr" fontAlgn="b"/>
                      <a:r>
                        <a:rPr lang="en-IN" sz="800" b="1" i="0" u="none" strike="noStrike" dirty="0">
                          <a:solidFill>
                            <a:schemeClr val="bg1"/>
                          </a:solidFill>
                          <a:effectLst/>
                          <a:latin typeface="+mn-lt"/>
                        </a:rPr>
                        <a:t>Heuristics</a:t>
                      </a:r>
                    </a:p>
                  </a:txBody>
                  <a:tcPr marL="7249" marR="7249" marT="7249" marB="0" anchor="ctr">
                    <a:solidFill>
                      <a:schemeClr val="accent2"/>
                    </a:solidFill>
                  </a:tcPr>
                </a:tc>
                <a:extLst>
                  <a:ext uri="{0D108BD9-81ED-4DB2-BD59-A6C34878D82A}">
                    <a16:rowId xmlns:a16="http://schemas.microsoft.com/office/drawing/2014/main" val="228543646"/>
                  </a:ext>
                </a:extLst>
              </a:tr>
              <a:tr h="290586">
                <a:tc>
                  <a:txBody>
                    <a:bodyPr/>
                    <a:lstStyle/>
                    <a:p>
                      <a:pPr algn="ctr" fontAlgn="b"/>
                      <a:r>
                        <a:rPr lang="en-IN" sz="800" b="1" u="none" strike="noStrike" dirty="0">
                          <a:effectLst/>
                          <a:latin typeface="+mn-lt"/>
                        </a:rPr>
                        <a:t>1-2</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b="1" u="none" strike="noStrike">
                          <a:effectLst/>
                          <a:latin typeface="+mn-lt"/>
                        </a:rPr>
                        <a:t>D-Conv2D</a:t>
                      </a:r>
                      <a:endParaRPr lang="en-IN" sz="800" b="1" i="0" u="none" strike="noStrike">
                        <a:solidFill>
                          <a:srgbClr val="000000"/>
                        </a:solidFill>
                        <a:effectLst/>
                        <a:latin typeface="+mn-lt"/>
                      </a:endParaRPr>
                    </a:p>
                  </a:txBody>
                  <a:tcPr marL="7249" marR="7249" marT="7249"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algn="ctr" fontAlgn="b"/>
                      <a:r>
                        <a:rPr lang="en-IN" sz="11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205280504"/>
                  </a:ext>
                </a:extLst>
              </a:tr>
              <a:tr h="290586">
                <a:tc>
                  <a:txBody>
                    <a:bodyPr/>
                    <a:lstStyle/>
                    <a:p>
                      <a:pPr algn="ctr" fontAlgn="b"/>
                      <a:r>
                        <a:rPr lang="en-IN" sz="800" b="1" u="none" strike="noStrike" dirty="0">
                          <a:effectLst/>
                          <a:latin typeface="+mn-lt"/>
                        </a:rPr>
                        <a:t>3-15</a:t>
                      </a:r>
                      <a:endParaRPr lang="en-IN" sz="800" b="1" i="0" u="none" strike="noStrike" dirty="0">
                        <a:solidFill>
                          <a:srgbClr val="000000"/>
                        </a:solidFill>
                        <a:effectLst/>
                        <a:latin typeface="+mn-lt"/>
                      </a:endParaRPr>
                    </a:p>
                  </a:txBody>
                  <a:tcPr marL="7249" marR="7249" marT="7249" marB="0" anchor="ctr">
                    <a:solidFill>
                      <a:schemeClr val="tx2"/>
                    </a:solidFill>
                  </a:tcPr>
                </a:tc>
                <a:tc>
                  <a:txBody>
                    <a:bodyPr/>
                    <a:lstStyle/>
                    <a:p>
                      <a:pPr algn="ctr" fontAlgn="b"/>
                      <a:r>
                        <a:rPr lang="en-IN" sz="800" b="1" u="none" strike="noStrike">
                          <a:effectLst/>
                          <a:latin typeface="+mn-lt"/>
                        </a:rPr>
                        <a:t>D-Conv2D</a:t>
                      </a:r>
                      <a:endParaRPr lang="en-IN" sz="800" b="1" i="0" u="none" strike="noStrike">
                        <a:solidFill>
                          <a:srgbClr val="000000"/>
                        </a:solidFill>
                        <a:effectLst/>
                        <a:latin typeface="+mn-lt"/>
                      </a:endParaRPr>
                    </a:p>
                  </a:txBody>
                  <a:tcPr marL="7249" marR="7249" marT="7249" marB="0" anchor="ctr">
                    <a:solidFill>
                      <a:schemeClr val="tx2"/>
                    </a:solidFill>
                  </a:tcPr>
                </a:tc>
                <a:tc>
                  <a:txBody>
                    <a:bodyPr/>
                    <a:lstStyle/>
                    <a:p>
                      <a:pPr algn="ctr" fontAlgn="b"/>
                      <a:r>
                        <a:rPr lang="en-IN" sz="800" b="0" i="0" u="none" strike="noStrike" dirty="0">
                          <a:solidFill>
                            <a:srgbClr val="000000"/>
                          </a:solidFill>
                          <a:effectLst/>
                          <a:latin typeface="+mn-lt"/>
                        </a:rPr>
                        <a:t>Unroll 3 - Full-unroll</a:t>
                      </a:r>
                    </a:p>
                  </a:txBody>
                  <a:tcPr marL="7620" marR="7620" marT="7620" marB="0" anchor="ctr"/>
                </a:tc>
                <a:tc>
                  <a:txBody>
                    <a:bodyPr/>
                    <a:lstStyle/>
                    <a:p>
                      <a:pPr algn="ctr" rtl="0" fontAlgn="ctr"/>
                      <a:r>
                        <a:rPr lang="en-IN" sz="10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2003339972"/>
                  </a:ext>
                </a:extLst>
              </a:tr>
            </a:tbl>
          </a:graphicData>
        </a:graphic>
      </p:graphicFrame>
      <p:graphicFrame>
        <p:nvGraphicFramePr>
          <p:cNvPr id="7" name="Table 6">
            <a:extLst>
              <a:ext uri="{FF2B5EF4-FFF2-40B4-BE49-F238E27FC236}">
                <a16:creationId xmlns:a16="http://schemas.microsoft.com/office/drawing/2014/main" id="{9192B5B6-8247-3D24-4318-56BBFF65B307}"/>
              </a:ext>
            </a:extLst>
          </p:cNvPr>
          <p:cNvGraphicFramePr>
            <a:graphicFrameLocks noGrp="1"/>
          </p:cNvGraphicFramePr>
          <p:nvPr>
            <p:extLst>
              <p:ext uri="{D42A27DB-BD31-4B8C-83A1-F6EECF244321}">
                <p14:modId xmlns:p14="http://schemas.microsoft.com/office/powerpoint/2010/main" val="4118856422"/>
              </p:ext>
            </p:extLst>
          </p:nvPr>
        </p:nvGraphicFramePr>
        <p:xfrm>
          <a:off x="465425" y="1301455"/>
          <a:ext cx="4151375" cy="1402770"/>
        </p:xfrm>
        <a:graphic>
          <a:graphicData uri="http://schemas.openxmlformats.org/drawingml/2006/table">
            <a:tbl>
              <a:tblPr>
                <a:tableStyleId>{288A5F20-7F93-40CB-B5C7-FE14FEC1B65C}</a:tableStyleId>
              </a:tblPr>
              <a:tblGrid>
                <a:gridCol w="743082">
                  <a:extLst>
                    <a:ext uri="{9D8B030D-6E8A-4147-A177-3AD203B41FA5}">
                      <a16:colId xmlns:a16="http://schemas.microsoft.com/office/drawing/2014/main" val="3388322613"/>
                    </a:ext>
                  </a:extLst>
                </a:gridCol>
                <a:gridCol w="1040313">
                  <a:extLst>
                    <a:ext uri="{9D8B030D-6E8A-4147-A177-3AD203B41FA5}">
                      <a16:colId xmlns:a16="http://schemas.microsoft.com/office/drawing/2014/main" val="1604213135"/>
                    </a:ext>
                  </a:extLst>
                </a:gridCol>
                <a:gridCol w="1183990">
                  <a:extLst>
                    <a:ext uri="{9D8B030D-6E8A-4147-A177-3AD203B41FA5}">
                      <a16:colId xmlns:a16="http://schemas.microsoft.com/office/drawing/2014/main" val="947648744"/>
                    </a:ext>
                  </a:extLst>
                </a:gridCol>
                <a:gridCol w="1183990">
                  <a:extLst>
                    <a:ext uri="{9D8B030D-6E8A-4147-A177-3AD203B41FA5}">
                      <a16:colId xmlns:a16="http://schemas.microsoft.com/office/drawing/2014/main" val="1922060847"/>
                    </a:ext>
                  </a:extLst>
                </a:gridCol>
              </a:tblGrid>
              <a:tr h="233795">
                <a:tc gridSpan="4">
                  <a:txBody>
                    <a:bodyPr/>
                    <a:lstStyle/>
                    <a:p>
                      <a:pPr algn="ctr" fontAlgn="b"/>
                      <a:r>
                        <a:rPr lang="en-IN" sz="800" b="1" i="0" u="none" strike="noStrike" dirty="0">
                          <a:solidFill>
                            <a:srgbClr val="000000"/>
                          </a:solidFill>
                          <a:effectLst/>
                          <a:latin typeface="+mn-lt"/>
                        </a:rPr>
                        <a:t>ResNet-18</a:t>
                      </a:r>
                    </a:p>
                  </a:txBody>
                  <a:tcPr marL="7270" marR="7270" marT="7270" marB="0" anchor="ctr">
                    <a:solidFill>
                      <a:schemeClr val="accent1"/>
                    </a:solidFill>
                  </a:tcPr>
                </a:tc>
                <a:tc hMerge="1">
                  <a:txBody>
                    <a:bodyPr/>
                    <a:lstStyle/>
                    <a:p>
                      <a:endParaRPr lang="en-IN"/>
                    </a:p>
                  </a:txBody>
                  <a:tcPr/>
                </a:tc>
                <a:tc hMerge="1">
                  <a:txBody>
                    <a:bodyPr/>
                    <a:lstStyle/>
                    <a:p>
                      <a:endParaRPr lang="en-IN"/>
                    </a:p>
                  </a:txBody>
                  <a:tcPr/>
                </a:tc>
                <a:tc hMerge="1">
                  <a:txBody>
                    <a:bodyPr/>
                    <a:lstStyle/>
                    <a:p>
                      <a:pPr algn="ctr" fontAlgn="b"/>
                      <a:endParaRPr lang="en-IN" sz="800" b="1" i="0" u="none" strike="noStrike" dirty="0">
                        <a:solidFill>
                          <a:srgbClr val="000000"/>
                        </a:solidFill>
                        <a:effectLst/>
                        <a:latin typeface="+mn-lt"/>
                      </a:endParaRPr>
                    </a:p>
                  </a:txBody>
                  <a:tcPr marL="7270" marR="7270" marT="7270" marB="0" anchor="ctr">
                    <a:solidFill>
                      <a:schemeClr val="accent1"/>
                    </a:solidFill>
                  </a:tcPr>
                </a:tc>
                <a:extLst>
                  <a:ext uri="{0D108BD9-81ED-4DB2-BD59-A6C34878D82A}">
                    <a16:rowId xmlns:a16="http://schemas.microsoft.com/office/drawing/2014/main" val="3305359546"/>
                  </a:ext>
                </a:extLst>
              </a:tr>
              <a:tr h="467590">
                <a:tc>
                  <a:txBody>
                    <a:bodyPr/>
                    <a:lstStyle/>
                    <a:p>
                      <a:pPr algn="ctr" fontAlgn="b"/>
                      <a:r>
                        <a:rPr lang="en-IN" sz="800" b="1" u="none" strike="noStrike" dirty="0">
                          <a:solidFill>
                            <a:schemeClr val="bg1"/>
                          </a:solidFill>
                          <a:effectLst/>
                          <a:latin typeface="+mn-lt"/>
                        </a:rPr>
                        <a:t>Layer No.</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Layer Type</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u="none" strike="noStrike" dirty="0">
                          <a:solidFill>
                            <a:schemeClr val="bg1"/>
                          </a:solidFill>
                          <a:effectLst/>
                          <a:latin typeface="+mn-lt"/>
                        </a:rPr>
                        <a:t>Unrolling configuration</a:t>
                      </a:r>
                      <a:endParaRPr lang="en-IN" sz="800" b="1" i="0" u="none" strike="noStrike" dirty="0">
                        <a:solidFill>
                          <a:schemeClr val="bg1"/>
                        </a:solidFill>
                        <a:effectLst/>
                        <a:latin typeface="+mn-lt"/>
                      </a:endParaRPr>
                    </a:p>
                  </a:txBody>
                  <a:tcPr marL="7270" marR="7270" marT="7270" marB="0" anchor="ctr">
                    <a:solidFill>
                      <a:schemeClr val="accent2"/>
                    </a:solidFill>
                  </a:tcPr>
                </a:tc>
                <a:tc>
                  <a:txBody>
                    <a:bodyPr/>
                    <a:lstStyle/>
                    <a:p>
                      <a:pPr algn="ctr" fontAlgn="b"/>
                      <a:r>
                        <a:rPr lang="en-IN" sz="800" b="1" i="0" u="none" strike="noStrike" dirty="0">
                          <a:solidFill>
                            <a:schemeClr val="bg1"/>
                          </a:solidFill>
                          <a:effectLst/>
                          <a:latin typeface="+mn-lt"/>
                        </a:rPr>
                        <a:t>Heuristics</a:t>
                      </a:r>
                    </a:p>
                  </a:txBody>
                  <a:tcPr marL="7270" marR="7270" marT="7270" marB="0" anchor="ctr">
                    <a:solidFill>
                      <a:schemeClr val="accent2"/>
                    </a:solidFill>
                  </a:tcPr>
                </a:tc>
                <a:extLst>
                  <a:ext uri="{0D108BD9-81ED-4DB2-BD59-A6C34878D82A}">
                    <a16:rowId xmlns:a16="http://schemas.microsoft.com/office/drawing/2014/main" val="1257478352"/>
                  </a:ext>
                </a:extLst>
              </a:tr>
              <a:tr h="233795">
                <a:tc>
                  <a:txBody>
                    <a:bodyPr/>
                    <a:lstStyle/>
                    <a:p>
                      <a:pPr algn="ctr" fontAlgn="b"/>
                      <a:r>
                        <a:rPr lang="en-IN" sz="800" b="1" u="none" strike="noStrike" dirty="0">
                          <a:effectLst/>
                          <a:latin typeface="+mn-lt"/>
                        </a:rPr>
                        <a:t>1</a:t>
                      </a:r>
                      <a:endParaRPr lang="en-IN" sz="800" b="1" i="0" u="none" strike="noStrike" dirty="0">
                        <a:solidFill>
                          <a:srgbClr val="000000"/>
                        </a:solidFill>
                        <a:effectLst/>
                        <a:latin typeface="+mn-lt"/>
                      </a:endParaRP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Baseline</a:t>
                      </a:r>
                    </a:p>
                  </a:txBody>
                  <a:tcPr marL="7620" marR="7620" marT="7620" marB="0" anchor="ctr"/>
                </a:tc>
                <a:tc>
                  <a:txBody>
                    <a:bodyPr/>
                    <a:lstStyle/>
                    <a:p>
                      <a:pPr algn="ctr" fontAlgn="b"/>
                      <a:r>
                        <a:rPr lang="en-IN" sz="11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659269034"/>
                  </a:ext>
                </a:extLst>
              </a:tr>
              <a:tr h="233795">
                <a:tc>
                  <a:txBody>
                    <a:bodyPr/>
                    <a:lstStyle/>
                    <a:p>
                      <a:pPr algn="ctr" fontAlgn="b"/>
                      <a:r>
                        <a:rPr lang="en-IN" sz="800" b="1" i="0" u="none" strike="noStrike" dirty="0">
                          <a:solidFill>
                            <a:srgbClr val="000000"/>
                          </a:solidFill>
                          <a:effectLst/>
                          <a:latin typeface="+mn-lt"/>
                        </a:rPr>
                        <a:t>2-20</a:t>
                      </a:r>
                    </a:p>
                  </a:txBody>
                  <a:tcPr marL="7270" marR="7270" marT="7270" marB="0" anchor="ctr">
                    <a:solidFill>
                      <a:schemeClr val="tx2"/>
                    </a:solidFill>
                  </a:tcPr>
                </a:tc>
                <a:tc>
                  <a:txBody>
                    <a:bodyPr/>
                    <a:lstStyle/>
                    <a:p>
                      <a:pPr algn="ctr" fontAlgn="b"/>
                      <a:r>
                        <a:rPr lang="en-IN" sz="800" b="1" u="none" strike="noStrike">
                          <a:effectLst/>
                          <a:latin typeface="+mn-lt"/>
                        </a:rPr>
                        <a:t>Conv2D</a:t>
                      </a:r>
                      <a:endParaRPr lang="en-IN" sz="800" b="1" i="0" u="none" strike="noStrike">
                        <a:solidFill>
                          <a:srgbClr val="000000"/>
                        </a:solidFill>
                        <a:effectLst/>
                        <a:latin typeface="+mn-lt"/>
                      </a:endParaRP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Unroll 3 - Full-unroll</a:t>
                      </a:r>
                    </a:p>
                  </a:txBody>
                  <a:tcPr marL="7620" marR="7620" marT="7620" marB="0" anchor="ctr"/>
                </a:tc>
                <a:tc>
                  <a:txBody>
                    <a:bodyPr/>
                    <a:lstStyle/>
                    <a:p>
                      <a:pPr algn="ctr" rtl="0" fontAlgn="ctr"/>
                      <a:r>
                        <a:rPr lang="en-IN" sz="10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1077717672"/>
                  </a:ext>
                </a:extLst>
              </a:tr>
              <a:tr h="233795">
                <a:tc>
                  <a:txBody>
                    <a:bodyPr/>
                    <a:lstStyle/>
                    <a:p>
                      <a:pPr algn="ctr" fontAlgn="b"/>
                      <a:r>
                        <a:rPr lang="en-IN" sz="800" b="1" i="0" u="none" strike="noStrike" dirty="0">
                          <a:solidFill>
                            <a:srgbClr val="000000"/>
                          </a:solidFill>
                          <a:effectLst/>
                          <a:latin typeface="+mn-lt"/>
                        </a:rPr>
                        <a:t>21</a:t>
                      </a:r>
                    </a:p>
                  </a:txBody>
                  <a:tcPr marL="7270" marR="7270" marT="7270" marB="0" anchor="ctr">
                    <a:solidFill>
                      <a:schemeClr val="tx2"/>
                    </a:solidFill>
                  </a:tcPr>
                </a:tc>
                <a:tc>
                  <a:txBody>
                    <a:bodyPr/>
                    <a:lstStyle/>
                    <a:p>
                      <a:pPr algn="ctr" fontAlgn="b"/>
                      <a:r>
                        <a:rPr lang="en-IN" sz="800" b="1" i="0" u="none" strike="noStrike" dirty="0">
                          <a:solidFill>
                            <a:srgbClr val="000000"/>
                          </a:solidFill>
                          <a:effectLst/>
                          <a:latin typeface="+mn-lt"/>
                        </a:rPr>
                        <a:t>FC</a:t>
                      </a:r>
                    </a:p>
                  </a:txBody>
                  <a:tcPr marL="7270" marR="7270" marT="7270" marB="0" anchor="ctr">
                    <a:solidFill>
                      <a:schemeClr val="tx2"/>
                    </a:solidFill>
                  </a:tcPr>
                </a:tc>
                <a:tc>
                  <a:txBody>
                    <a:bodyPr/>
                    <a:lstStyle/>
                    <a:p>
                      <a:pPr algn="ctr" fontAlgn="b"/>
                      <a:r>
                        <a:rPr lang="en-IN" sz="800" b="0" i="0" u="none" strike="noStrike" dirty="0">
                          <a:solidFill>
                            <a:srgbClr val="000000"/>
                          </a:solidFill>
                          <a:effectLst/>
                          <a:latin typeface="+mn-lt"/>
                        </a:rPr>
                        <a:t>Unroll 2 - Full-unroll</a:t>
                      </a:r>
                    </a:p>
                  </a:txBody>
                  <a:tcPr marL="7620" marR="7620" marT="7620" marB="0" anchor="ctr"/>
                </a:tc>
                <a:tc>
                  <a:txBody>
                    <a:bodyPr/>
                    <a:lstStyle/>
                    <a:p>
                      <a:pPr algn="ctr" rtl="0" fontAlgn="ctr"/>
                      <a:r>
                        <a:rPr lang="en-IN" sz="1000" b="1" i="0" u="none" strike="noStrike" dirty="0">
                          <a:solidFill>
                            <a:schemeClr val="bg1"/>
                          </a:solidFill>
                          <a:effectLst/>
                          <a:latin typeface="+mn-lt"/>
                        </a:rPr>
                        <a:t>✓</a:t>
                      </a:r>
                    </a:p>
                  </a:txBody>
                  <a:tcPr marL="7620" marR="7620" marT="7620" marB="0" anchor="ctr">
                    <a:solidFill>
                      <a:schemeClr val="accent3"/>
                    </a:solidFill>
                  </a:tcPr>
                </a:tc>
                <a:extLst>
                  <a:ext uri="{0D108BD9-81ED-4DB2-BD59-A6C34878D82A}">
                    <a16:rowId xmlns:a16="http://schemas.microsoft.com/office/drawing/2014/main" val="80505761"/>
                  </a:ext>
                </a:extLst>
              </a:tr>
            </a:tbl>
          </a:graphicData>
        </a:graphic>
      </p:graphicFrame>
      <p:graphicFrame>
        <p:nvGraphicFramePr>
          <p:cNvPr id="9" name="Diagram 8">
            <a:extLst>
              <a:ext uri="{FF2B5EF4-FFF2-40B4-BE49-F238E27FC236}">
                <a16:creationId xmlns:a16="http://schemas.microsoft.com/office/drawing/2014/main" id="{3FACF98C-A94B-22BC-0CE5-AE98AAA4DCBD}"/>
              </a:ext>
            </a:extLst>
          </p:cNvPr>
          <p:cNvGraphicFramePr/>
          <p:nvPr>
            <p:extLst>
              <p:ext uri="{D42A27DB-BD31-4B8C-83A1-F6EECF244321}">
                <p14:modId xmlns:p14="http://schemas.microsoft.com/office/powerpoint/2010/main" val="231278791"/>
              </p:ext>
            </p:extLst>
          </p:nvPr>
        </p:nvGraphicFramePr>
        <p:xfrm>
          <a:off x="5099949" y="3413760"/>
          <a:ext cx="3779520" cy="103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36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876F9DC7-6DA2-D165-C28F-8122F4B19F17}"/>
              </a:ext>
            </a:extLst>
          </p:cNvPr>
          <p:cNvGraphicFramePr>
            <a:graphicFrameLocks/>
          </p:cNvGraphicFramePr>
          <p:nvPr>
            <p:extLst>
              <p:ext uri="{D42A27DB-BD31-4B8C-83A1-F6EECF244321}">
                <p14:modId xmlns:p14="http://schemas.microsoft.com/office/powerpoint/2010/main" val="1411102249"/>
              </p:ext>
            </p:extLst>
          </p:nvPr>
        </p:nvGraphicFramePr>
        <p:xfrm>
          <a:off x="0" y="-63321"/>
          <a:ext cx="9144000" cy="193022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622EAAAD-5668-9605-DD07-76AC5C9B5640}"/>
              </a:ext>
            </a:extLst>
          </p:cNvPr>
          <p:cNvGraphicFramePr>
            <a:graphicFrameLocks/>
          </p:cNvGraphicFramePr>
          <p:nvPr>
            <p:extLst>
              <p:ext uri="{D42A27DB-BD31-4B8C-83A1-F6EECF244321}">
                <p14:modId xmlns:p14="http://schemas.microsoft.com/office/powerpoint/2010/main" val="1644402419"/>
              </p:ext>
            </p:extLst>
          </p:nvPr>
        </p:nvGraphicFramePr>
        <p:xfrm>
          <a:off x="0" y="1790700"/>
          <a:ext cx="9144000" cy="17297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68E002F2-3BF1-B773-4FED-E2960C297334}"/>
              </a:ext>
            </a:extLst>
          </p:cNvPr>
          <p:cNvGraphicFramePr>
            <a:graphicFrameLocks/>
          </p:cNvGraphicFramePr>
          <p:nvPr>
            <p:extLst>
              <p:ext uri="{D42A27DB-BD31-4B8C-83A1-F6EECF244321}">
                <p14:modId xmlns:p14="http://schemas.microsoft.com/office/powerpoint/2010/main" val="1493405001"/>
              </p:ext>
            </p:extLst>
          </p:nvPr>
        </p:nvGraphicFramePr>
        <p:xfrm>
          <a:off x="0" y="3520440"/>
          <a:ext cx="9144000" cy="1623050"/>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a:extLst>
              <a:ext uri="{FF2B5EF4-FFF2-40B4-BE49-F238E27FC236}">
                <a16:creationId xmlns:a16="http://schemas.microsoft.com/office/drawing/2014/main" id="{1627865F-A609-1344-A124-93E10009663E}"/>
              </a:ext>
            </a:extLst>
          </p:cNvPr>
          <p:cNvSpPr/>
          <p:nvPr/>
        </p:nvSpPr>
        <p:spPr>
          <a:xfrm>
            <a:off x="754380" y="304790"/>
            <a:ext cx="1760220" cy="4838700"/>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7F46A56-C505-9223-B03A-1D28585747D7}"/>
              </a:ext>
            </a:extLst>
          </p:cNvPr>
          <p:cNvSpPr txBox="1"/>
          <p:nvPr/>
        </p:nvSpPr>
        <p:spPr>
          <a:xfrm>
            <a:off x="1111934" y="197068"/>
            <a:ext cx="104511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&gt; 64</a:t>
            </a:r>
          </a:p>
        </p:txBody>
      </p:sp>
      <p:sp>
        <p:nvSpPr>
          <p:cNvPr id="4" name="Rectangle 3">
            <a:extLst>
              <a:ext uri="{FF2B5EF4-FFF2-40B4-BE49-F238E27FC236}">
                <a16:creationId xmlns:a16="http://schemas.microsoft.com/office/drawing/2014/main" id="{1B9CA963-7E35-38F8-F5DE-3D6724670FDE}"/>
              </a:ext>
            </a:extLst>
          </p:cNvPr>
          <p:cNvSpPr/>
          <p:nvPr/>
        </p:nvSpPr>
        <p:spPr>
          <a:xfrm>
            <a:off x="2590799" y="304800"/>
            <a:ext cx="5083163" cy="4838700"/>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9FFC38A-629B-F7D1-30E1-5200DEBA89B7}"/>
              </a:ext>
            </a:extLst>
          </p:cNvPr>
          <p:cNvSpPr txBox="1"/>
          <p:nvPr/>
        </p:nvSpPr>
        <p:spPr>
          <a:xfrm>
            <a:off x="4582844" y="174228"/>
            <a:ext cx="104511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Conv. I/p size &gt; 64</a:t>
            </a:r>
          </a:p>
        </p:txBody>
      </p:sp>
      <p:sp>
        <p:nvSpPr>
          <p:cNvPr id="9" name="Rectangle 8">
            <a:extLst>
              <a:ext uri="{FF2B5EF4-FFF2-40B4-BE49-F238E27FC236}">
                <a16:creationId xmlns:a16="http://schemas.microsoft.com/office/drawing/2014/main" id="{6D97E65B-83C8-1B40-AF3C-E5756C31CE68}"/>
              </a:ext>
            </a:extLst>
          </p:cNvPr>
          <p:cNvSpPr/>
          <p:nvPr/>
        </p:nvSpPr>
        <p:spPr>
          <a:xfrm>
            <a:off x="7734924" y="304790"/>
            <a:ext cx="1348115" cy="4838700"/>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B7415D6-4DFD-D494-F73F-5A2503A1F297}"/>
              </a:ext>
            </a:extLst>
          </p:cNvPr>
          <p:cNvSpPr txBox="1"/>
          <p:nvPr/>
        </p:nvSpPr>
        <p:spPr>
          <a:xfrm>
            <a:off x="8100862" y="197078"/>
            <a:ext cx="577515"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FC layer</a:t>
            </a:r>
          </a:p>
        </p:txBody>
      </p:sp>
      <p:graphicFrame>
        <p:nvGraphicFramePr>
          <p:cNvPr id="12" name="Diagram 11">
            <a:extLst>
              <a:ext uri="{FF2B5EF4-FFF2-40B4-BE49-F238E27FC236}">
                <a16:creationId xmlns:a16="http://schemas.microsoft.com/office/drawing/2014/main" id="{0A5129F9-33FC-DA78-E46D-525A950F2360}"/>
              </a:ext>
            </a:extLst>
          </p:cNvPr>
          <p:cNvGraphicFramePr/>
          <p:nvPr>
            <p:extLst>
              <p:ext uri="{D42A27DB-BD31-4B8C-83A1-F6EECF244321}">
                <p14:modId xmlns:p14="http://schemas.microsoft.com/office/powerpoint/2010/main" val="1242227566"/>
              </p:ext>
            </p:extLst>
          </p:nvPr>
        </p:nvGraphicFramePr>
        <p:xfrm>
          <a:off x="3136193" y="2016254"/>
          <a:ext cx="3515192" cy="7078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015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10" grpId="0" animBg="1"/>
      <p:bldGraphic spid="12"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125F4852-F698-66F3-9B11-4529C47AB013}"/>
              </a:ext>
            </a:extLst>
          </p:cNvPr>
          <p:cNvGraphicFramePr>
            <a:graphicFrameLocks/>
          </p:cNvGraphicFramePr>
          <p:nvPr>
            <p:extLst>
              <p:ext uri="{D42A27DB-BD31-4B8C-83A1-F6EECF244321}">
                <p14:modId xmlns:p14="http://schemas.microsoft.com/office/powerpoint/2010/main" val="1716448481"/>
              </p:ext>
            </p:extLst>
          </p:nvPr>
        </p:nvGraphicFramePr>
        <p:xfrm>
          <a:off x="0" y="69741"/>
          <a:ext cx="9143999" cy="18830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7EAEAD22-56CE-1771-CEBB-162C776205FE}"/>
              </a:ext>
            </a:extLst>
          </p:cNvPr>
          <p:cNvGraphicFramePr>
            <a:graphicFrameLocks/>
          </p:cNvGraphicFramePr>
          <p:nvPr>
            <p:extLst>
              <p:ext uri="{D42A27DB-BD31-4B8C-83A1-F6EECF244321}">
                <p14:modId xmlns:p14="http://schemas.microsoft.com/office/powerpoint/2010/main" val="2105425729"/>
              </p:ext>
            </p:extLst>
          </p:nvPr>
        </p:nvGraphicFramePr>
        <p:xfrm>
          <a:off x="0" y="1952786"/>
          <a:ext cx="9143999" cy="17358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94E572AA-CEB8-60DC-002C-E290BF48C9F6}"/>
              </a:ext>
            </a:extLst>
          </p:cNvPr>
          <p:cNvGraphicFramePr>
            <a:graphicFrameLocks/>
          </p:cNvGraphicFramePr>
          <p:nvPr>
            <p:extLst>
              <p:ext uri="{D42A27DB-BD31-4B8C-83A1-F6EECF244321}">
                <p14:modId xmlns:p14="http://schemas.microsoft.com/office/powerpoint/2010/main" val="14658213"/>
              </p:ext>
            </p:extLst>
          </p:nvPr>
        </p:nvGraphicFramePr>
        <p:xfrm>
          <a:off x="-1" y="3688598"/>
          <a:ext cx="9143999" cy="1454902"/>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a:extLst>
              <a:ext uri="{FF2B5EF4-FFF2-40B4-BE49-F238E27FC236}">
                <a16:creationId xmlns:a16="http://schemas.microsoft.com/office/drawing/2014/main" id="{C990D181-60E6-57E1-707F-64A07485B943}"/>
              </a:ext>
            </a:extLst>
          </p:cNvPr>
          <p:cNvSpPr/>
          <p:nvPr/>
        </p:nvSpPr>
        <p:spPr>
          <a:xfrm>
            <a:off x="814939" y="393492"/>
            <a:ext cx="1042737" cy="475000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B950BD5-B196-C908-67C9-9AB83A005F80}"/>
              </a:ext>
            </a:extLst>
          </p:cNvPr>
          <p:cNvSpPr txBox="1"/>
          <p:nvPr/>
        </p:nvSpPr>
        <p:spPr>
          <a:xfrm>
            <a:off x="962526" y="282440"/>
            <a:ext cx="747562"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I/p size &gt; 64</a:t>
            </a:r>
          </a:p>
        </p:txBody>
      </p:sp>
      <p:sp>
        <p:nvSpPr>
          <p:cNvPr id="8" name="Rectangle 7">
            <a:extLst>
              <a:ext uri="{FF2B5EF4-FFF2-40B4-BE49-F238E27FC236}">
                <a16:creationId xmlns:a16="http://schemas.microsoft.com/office/drawing/2014/main" id="{15DADBED-B1D2-EF54-686A-4D8F7936C3B8}"/>
              </a:ext>
            </a:extLst>
          </p:cNvPr>
          <p:cNvSpPr/>
          <p:nvPr/>
        </p:nvSpPr>
        <p:spPr>
          <a:xfrm>
            <a:off x="1921845" y="393492"/>
            <a:ext cx="7052110" cy="475000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4B1C49-EB9C-A975-B379-1424A7F9A1CF}"/>
              </a:ext>
            </a:extLst>
          </p:cNvPr>
          <p:cNvSpPr txBox="1"/>
          <p:nvPr/>
        </p:nvSpPr>
        <p:spPr>
          <a:xfrm>
            <a:off x="5046847" y="283340"/>
            <a:ext cx="802105" cy="215444"/>
          </a:xfrm>
          <a:prstGeom prst="rect">
            <a:avLst/>
          </a:prstGeom>
          <a:solidFill>
            <a:schemeClr val="accent3"/>
          </a:solidFill>
          <a:ln>
            <a:solidFill>
              <a:schemeClr val="accent3"/>
            </a:solidFill>
          </a:ln>
        </p:spPr>
        <p:txBody>
          <a:bodyPr wrap="square" rtlCol="0">
            <a:spAutoFit/>
          </a:bodyPr>
          <a:lstStyle/>
          <a:p>
            <a:r>
              <a:rPr lang="en-IN" sz="800" dirty="0">
                <a:solidFill>
                  <a:schemeClr val="bg1"/>
                </a:solidFill>
              </a:rPr>
              <a:t>I/p size &lt;= 64</a:t>
            </a:r>
          </a:p>
        </p:txBody>
      </p:sp>
      <p:grpSp>
        <p:nvGrpSpPr>
          <p:cNvPr id="11" name="Group 10">
            <a:extLst>
              <a:ext uri="{FF2B5EF4-FFF2-40B4-BE49-F238E27FC236}">
                <a16:creationId xmlns:a16="http://schemas.microsoft.com/office/drawing/2014/main" id="{64B509CD-0F29-1C28-FC40-2B23CE5D3522}"/>
              </a:ext>
            </a:extLst>
          </p:cNvPr>
          <p:cNvGrpSpPr/>
          <p:nvPr/>
        </p:nvGrpSpPr>
        <p:grpSpPr>
          <a:xfrm>
            <a:off x="3035509" y="2481392"/>
            <a:ext cx="3515192" cy="678600"/>
            <a:chOff x="0" y="14642"/>
            <a:chExt cx="3515192" cy="678600"/>
          </a:xfrm>
        </p:grpSpPr>
        <p:sp>
          <p:nvSpPr>
            <p:cNvPr id="12" name="Rectangle: Rounded Corners 11">
              <a:extLst>
                <a:ext uri="{FF2B5EF4-FFF2-40B4-BE49-F238E27FC236}">
                  <a16:creationId xmlns:a16="http://schemas.microsoft.com/office/drawing/2014/main" id="{F4EB3223-9298-2915-B17A-CE31BC1DBC48}"/>
                </a:ext>
              </a:extLst>
            </p:cNvPr>
            <p:cNvSpPr/>
            <p:nvPr/>
          </p:nvSpPr>
          <p:spPr>
            <a:xfrm>
              <a:off x="0" y="14642"/>
              <a:ext cx="3515192" cy="678600"/>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IN"/>
            </a:p>
          </p:txBody>
        </p:sp>
        <p:sp>
          <p:nvSpPr>
            <p:cNvPr id="13" name="Rectangle: Rounded Corners 4">
              <a:extLst>
                <a:ext uri="{FF2B5EF4-FFF2-40B4-BE49-F238E27FC236}">
                  <a16:creationId xmlns:a16="http://schemas.microsoft.com/office/drawing/2014/main" id="{5D5AA671-2E11-5D30-D556-2FC52D861A45}"/>
                </a:ext>
              </a:extLst>
            </p:cNvPr>
            <p:cNvSpPr txBox="1"/>
            <p:nvPr/>
          </p:nvSpPr>
          <p:spPr>
            <a:xfrm>
              <a:off x="33127" y="47769"/>
              <a:ext cx="3448938" cy="612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Loop permutations provide substantial performance improvements; however, they also incur a significant penalty in power consumption and area.</a:t>
              </a:r>
              <a:endParaRPr lang="en-IN" sz="1000" kern="1200" dirty="0"/>
            </a:p>
          </p:txBody>
        </p:sp>
      </p:grpSp>
    </p:spTree>
    <p:extLst>
      <p:ext uri="{BB962C8B-B14F-4D97-AF65-F5344CB8AC3E}">
        <p14:creationId xmlns:p14="http://schemas.microsoft.com/office/powerpoint/2010/main" val="40343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2"/>
        <p:cNvGrpSpPr/>
        <p:nvPr/>
      </p:nvGrpSpPr>
      <p:grpSpPr>
        <a:xfrm>
          <a:off x="0" y="0"/>
          <a:ext cx="0" cy="0"/>
          <a:chOff x="0" y="0"/>
          <a:chExt cx="0" cy="0"/>
        </a:xfrm>
      </p:grpSpPr>
      <p:sp>
        <p:nvSpPr>
          <p:cNvPr id="4853" name="Google Shape;4853;p141"/>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Summary</a:t>
            </a:r>
            <a:endParaRPr dirty="0"/>
          </a:p>
        </p:txBody>
      </p:sp>
      <p:graphicFrame>
        <p:nvGraphicFramePr>
          <p:cNvPr id="5" name="Google Shape;5081;p169">
            <a:extLst>
              <a:ext uri="{FF2B5EF4-FFF2-40B4-BE49-F238E27FC236}">
                <a16:creationId xmlns:a16="http://schemas.microsoft.com/office/drawing/2014/main" id="{11EF293F-0C22-810D-83E4-019B52AEF54B}"/>
              </a:ext>
            </a:extLst>
          </p:cNvPr>
          <p:cNvGraphicFramePr/>
          <p:nvPr>
            <p:extLst>
              <p:ext uri="{D42A27DB-BD31-4B8C-83A1-F6EECF244321}">
                <p14:modId xmlns:p14="http://schemas.microsoft.com/office/powerpoint/2010/main" val="2436224512"/>
              </p:ext>
            </p:extLst>
          </p:nvPr>
        </p:nvGraphicFramePr>
        <p:xfrm>
          <a:off x="366299" y="2351139"/>
          <a:ext cx="8411402" cy="2438400"/>
        </p:xfrm>
        <a:graphic>
          <a:graphicData uri="http://schemas.openxmlformats.org/drawingml/2006/table">
            <a:tbl>
              <a:tblPr>
                <a:noFill/>
              </a:tblPr>
              <a:tblGrid>
                <a:gridCol w="1014586">
                  <a:extLst>
                    <a:ext uri="{9D8B030D-6E8A-4147-A177-3AD203B41FA5}">
                      <a16:colId xmlns:a16="http://schemas.microsoft.com/office/drawing/2014/main" val="20000"/>
                    </a:ext>
                  </a:extLst>
                </a:gridCol>
                <a:gridCol w="1684378">
                  <a:extLst>
                    <a:ext uri="{9D8B030D-6E8A-4147-A177-3AD203B41FA5}">
                      <a16:colId xmlns:a16="http://schemas.microsoft.com/office/drawing/2014/main" val="20001"/>
                    </a:ext>
                  </a:extLst>
                </a:gridCol>
                <a:gridCol w="1184633">
                  <a:extLst>
                    <a:ext uri="{9D8B030D-6E8A-4147-A177-3AD203B41FA5}">
                      <a16:colId xmlns:a16="http://schemas.microsoft.com/office/drawing/2014/main" val="20002"/>
                    </a:ext>
                  </a:extLst>
                </a:gridCol>
                <a:gridCol w="1183741">
                  <a:extLst>
                    <a:ext uri="{9D8B030D-6E8A-4147-A177-3AD203B41FA5}">
                      <a16:colId xmlns:a16="http://schemas.microsoft.com/office/drawing/2014/main" val="20003"/>
                    </a:ext>
                  </a:extLst>
                </a:gridCol>
                <a:gridCol w="1090896">
                  <a:extLst>
                    <a:ext uri="{9D8B030D-6E8A-4147-A177-3AD203B41FA5}">
                      <a16:colId xmlns:a16="http://schemas.microsoft.com/office/drawing/2014/main" val="20004"/>
                    </a:ext>
                  </a:extLst>
                </a:gridCol>
                <a:gridCol w="1126584">
                  <a:extLst>
                    <a:ext uri="{9D8B030D-6E8A-4147-A177-3AD203B41FA5}">
                      <a16:colId xmlns:a16="http://schemas.microsoft.com/office/drawing/2014/main" val="20005"/>
                    </a:ext>
                  </a:extLst>
                </a:gridCol>
                <a:gridCol w="1126584">
                  <a:extLst>
                    <a:ext uri="{9D8B030D-6E8A-4147-A177-3AD203B41FA5}">
                      <a16:colId xmlns:a16="http://schemas.microsoft.com/office/drawing/2014/main" val="309073450"/>
                    </a:ext>
                  </a:extLst>
                </a:gridCol>
              </a:tblGrid>
              <a:tr h="138144">
                <a:tc>
                  <a:txBody>
                    <a:bodyPr/>
                    <a:lstStyle/>
                    <a:p>
                      <a:pPr marL="0" lvl="0" indent="0" algn="ctr" rtl="0">
                        <a:spcBef>
                          <a:spcPts val="0"/>
                        </a:spcBef>
                        <a:spcAft>
                          <a:spcPts val="0"/>
                        </a:spcAft>
                        <a:buNone/>
                      </a:pPr>
                      <a:r>
                        <a:rPr lang="en-IN" sz="1000" b="1" dirty="0"/>
                        <a:t>Layer Type</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Optimization</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Power</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Performance</a:t>
                      </a:r>
                      <a:endParaRPr sz="1000" b="1" dirty="0"/>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Area</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000" b="1" dirty="0"/>
                        <a:t>Efficiency</a:t>
                      </a:r>
                      <a:endParaRPr sz="1000" b="1" dirty="0"/>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IN" sz="1000" b="1" dirty="0"/>
                        <a:t>Energy</a:t>
                      </a:r>
                      <a:endParaRPr sz="1000" b="1"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0">
                <a:tc rowSpan="3">
                  <a:txBody>
                    <a:bodyPr/>
                    <a:lstStyle/>
                    <a:p>
                      <a:pPr marL="0" lvl="0" indent="0" algn="ctr" rtl="0">
                        <a:spcBef>
                          <a:spcPts val="0"/>
                        </a:spcBef>
                        <a:spcAft>
                          <a:spcPts val="0"/>
                        </a:spcAft>
                        <a:buNone/>
                      </a:pPr>
                      <a:r>
                        <a:rPr lang="en-IN" sz="1000" b="1" dirty="0">
                          <a:solidFill>
                            <a:schemeClr val="bg1"/>
                          </a:solidFill>
                        </a:rPr>
                        <a:t>Convolution Layer</a:t>
                      </a:r>
                      <a:endParaRPr sz="1000" b="1"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Permutation</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b="1" dirty="0">
                          <a:solidFill>
                            <a:schemeClr val="tx1"/>
                          </a:solidFill>
                          <a:effectLst/>
                        </a:rPr>
                        <a:t>*</a:t>
                      </a:r>
                      <a:endParaRPr lang="en-IN"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algn="ctr"/>
                      <a:r>
                        <a:rPr lang="en-IN" sz="1000" b="1" dirty="0">
                          <a:solidFill>
                            <a:schemeClr val="tx1"/>
                          </a:solidFill>
                          <a:effectLst/>
                        </a:rPr>
                        <a:t>*</a:t>
                      </a:r>
                      <a:endParaRPr lang="en-IN"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b="1" dirty="0">
                          <a:solidFill>
                            <a:schemeClr val="tx1"/>
                          </a:solidFill>
                          <a:effectLst/>
                        </a:rPr>
                        <a:t>*</a:t>
                      </a:r>
                      <a:endParaRPr lang="en-IN"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algn="ctr"/>
                      <a:r>
                        <a:rPr lang="en-IN" sz="1000" b="1" dirty="0">
                          <a:solidFill>
                            <a:schemeClr val="tx1"/>
                          </a:solidFill>
                          <a:effectLst/>
                        </a:rPr>
                        <a:t>*</a:t>
                      </a:r>
                      <a:endParaRPr lang="en-IN" sz="1000" b="1" dirty="0">
                        <a:solidFill>
                          <a:schemeClr val="tx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138144">
                <a:tc vMerge="1">
                  <a:txBody>
                    <a:bodyPr/>
                    <a:lstStyle/>
                    <a:p>
                      <a:pPr marL="0" lvl="0" indent="0" algn="l" rtl="0">
                        <a:spcBef>
                          <a:spcPts val="0"/>
                        </a:spcBef>
                        <a:spcAft>
                          <a:spcPts val="0"/>
                        </a:spcAft>
                        <a:buNone/>
                      </a:pPr>
                      <a:endParaRPr sz="1000" dirty="0">
                        <a:solidFill>
                          <a:schemeClr val="tx1"/>
                        </a:solidFill>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Tiling</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b="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vMerge="1">
                  <a:txBody>
                    <a:bodyPr/>
                    <a:lstStyle/>
                    <a:p>
                      <a:pPr marL="0" lvl="0" indent="0" algn="l" rtl="0">
                        <a:spcBef>
                          <a:spcPts val="0"/>
                        </a:spcBef>
                        <a:spcAft>
                          <a:spcPts val="0"/>
                        </a:spcAft>
                        <a:buNone/>
                      </a:pPr>
                      <a:endParaRPr sz="1000" dirty="0">
                        <a:solidFill>
                          <a:schemeClr val="tx1"/>
                        </a:solidFill>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Unrolling</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b="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0">
                <a:tc rowSpan="3">
                  <a:txBody>
                    <a:bodyPr/>
                    <a:lstStyle/>
                    <a:p>
                      <a:pPr marL="0" lvl="0" indent="0" algn="ctr" rtl="0">
                        <a:spcBef>
                          <a:spcPts val="0"/>
                        </a:spcBef>
                        <a:spcAft>
                          <a:spcPts val="0"/>
                        </a:spcAft>
                        <a:buNone/>
                      </a:pPr>
                      <a:r>
                        <a:rPr lang="en-IN" sz="1000" b="1" dirty="0">
                          <a:solidFill>
                            <a:schemeClr val="bg1"/>
                          </a:solidFill>
                        </a:rPr>
                        <a:t>Depth-wise Convolution Layer</a:t>
                      </a:r>
                      <a:endParaRPr sz="1000" b="1"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Permutation</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27517">
                <a:tc vMerge="1">
                  <a:txBody>
                    <a:bodyPr/>
                    <a:lstStyle/>
                    <a:p>
                      <a:endParaRPr lang="en-IN"/>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Tiling</a:t>
                      </a:r>
                    </a:p>
                  </a:txBody>
                  <a:tcPr marL="45720" marR="45720" anchor="ctr">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1"/>
                    </a:solidFill>
                  </a:tcPr>
                </a:tc>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t>✘</a:t>
                      </a: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lang="en-IN" dirty="0"/>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dirty="0"/>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extLst>
                  <a:ext uri="{0D108BD9-81ED-4DB2-BD59-A6C34878D82A}">
                    <a16:rowId xmlns:a16="http://schemas.microsoft.com/office/drawing/2014/main" val="1127506813"/>
                  </a:ext>
                </a:extLst>
              </a:tr>
              <a:tr h="127517">
                <a:tc vMerge="1">
                  <a:txBody>
                    <a:bodyPr/>
                    <a:lstStyle/>
                    <a:p>
                      <a:pPr marL="0" lvl="0" indent="0" algn="l" rtl="0">
                        <a:spcBef>
                          <a:spcPts val="0"/>
                        </a:spcBef>
                        <a:spcAft>
                          <a:spcPts val="0"/>
                        </a:spcAft>
                        <a:buNone/>
                      </a:pPr>
                      <a:endParaRPr sz="1000" dirty="0">
                        <a:solidFill>
                          <a:schemeClr val="tx1"/>
                        </a:solidFill>
                      </a:endParaRPr>
                    </a:p>
                  </a:txBody>
                  <a:tcPr marL="45720" marR="45720">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Unrolling</a:t>
                      </a: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b="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r h="0">
                <a:tc rowSpan="3">
                  <a:txBody>
                    <a:bodyPr/>
                    <a:lstStyle/>
                    <a:p>
                      <a:pPr marL="0" lvl="0" indent="0" algn="ctr" rtl="0">
                        <a:spcBef>
                          <a:spcPts val="0"/>
                        </a:spcBef>
                        <a:spcAft>
                          <a:spcPts val="0"/>
                        </a:spcAft>
                        <a:buNone/>
                      </a:pPr>
                      <a:r>
                        <a:rPr lang="en-IN" sz="1000" b="1" dirty="0">
                          <a:solidFill>
                            <a:schemeClr val="bg1"/>
                          </a:solidFill>
                        </a:rPr>
                        <a:t>Fully Connected Layer</a:t>
                      </a:r>
                      <a:endParaRPr sz="1000" b="1"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Permutation</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grid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a:t>
                      </a: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noFill/>
                  </a:tcPr>
                </a:tc>
                <a:tc hMerge="1">
                  <a:txBody>
                    <a:bodyPr/>
                    <a:lstStyle/>
                    <a:p>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hMerge="1">
                  <a:txBody>
                    <a:bodyPr/>
                    <a:lstStyle/>
                    <a:p>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hMerge="1">
                  <a:txBody>
                    <a:bodyPr/>
                    <a:lstStyle/>
                    <a:p>
                      <a:endParaRPr dirty="0"/>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extLst>
                  <a:ext uri="{0D108BD9-81ED-4DB2-BD59-A6C34878D82A}">
                    <a16:rowId xmlns:a16="http://schemas.microsoft.com/office/drawing/2014/main" val="10007"/>
                  </a:ext>
                </a:extLst>
              </a:tr>
              <a:tr h="0">
                <a:tc vMerge="1">
                  <a:txBody>
                    <a:bodyPr/>
                    <a:lstStyle/>
                    <a:p>
                      <a:pPr marL="0" lvl="0" indent="0" algn="l" rtl="0">
                        <a:spcBef>
                          <a:spcPts val="0"/>
                        </a:spcBef>
                        <a:spcAft>
                          <a:spcPts val="0"/>
                        </a:spcAft>
                        <a:buNone/>
                      </a:pPr>
                      <a:endParaRPr sz="1000" dirty="0">
                        <a:solidFill>
                          <a:schemeClr val="tx1"/>
                        </a:solidFill>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Tiling</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tc>
                  <a:txBody>
                    <a:bodyPr/>
                    <a:lstStyle/>
                    <a:p>
                      <a:pPr algn="ctr"/>
                      <a:r>
                        <a:rPr lang="en-IN" sz="1000" b="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0">
                <a:tc vMerge="1">
                  <a:txBody>
                    <a:bodyPr/>
                    <a:lstStyle/>
                    <a:p>
                      <a:pPr marL="0" lvl="0" indent="0" algn="l" rtl="0">
                        <a:spcBef>
                          <a:spcPts val="0"/>
                        </a:spcBef>
                        <a:spcAft>
                          <a:spcPts val="0"/>
                        </a:spcAft>
                        <a:buNone/>
                      </a:pPr>
                      <a:endParaRPr sz="1000" dirty="0">
                        <a:solidFill>
                          <a:schemeClr val="tx1"/>
                        </a:solidFill>
                      </a:endParaRPr>
                    </a:p>
                  </a:txBody>
                  <a:tcPr marL="45720" marR="4572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a:solidFill>
                            <a:schemeClr val="tx1"/>
                          </a:solidFill>
                        </a:rPr>
                        <a:t>Loop Unrolling</a:t>
                      </a: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1"/>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algn="ctr"/>
                      <a:r>
                        <a:rPr lang="en-IN" sz="1000" b="0" dirty="0">
                          <a:solidFill>
                            <a:schemeClr val="bg1"/>
                          </a:solidFill>
                          <a:effectLst/>
                        </a:rPr>
                        <a:t>⬆</a:t>
                      </a:r>
                      <a:endParaRPr lang="en-IN" sz="1000" dirty="0">
                        <a:solidFill>
                          <a:schemeClr val="bg1"/>
                        </a:solidFill>
                      </a:endParaRPr>
                    </a:p>
                  </a:txBody>
                  <a:tcPr marL="45720" marR="4572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9"/>
                  </a:ext>
                </a:extLst>
              </a:tr>
            </a:tbl>
          </a:graphicData>
        </a:graphic>
      </p:graphicFrame>
      <p:graphicFrame>
        <p:nvGraphicFramePr>
          <p:cNvPr id="2" name="Table 1">
            <a:extLst>
              <a:ext uri="{FF2B5EF4-FFF2-40B4-BE49-F238E27FC236}">
                <a16:creationId xmlns:a16="http://schemas.microsoft.com/office/drawing/2014/main" id="{17C99454-DCA2-E476-E267-69387D8DF4BF}"/>
              </a:ext>
            </a:extLst>
          </p:cNvPr>
          <p:cNvGraphicFramePr>
            <a:graphicFrameLocks noGrp="1"/>
          </p:cNvGraphicFramePr>
          <p:nvPr>
            <p:extLst>
              <p:ext uri="{D42A27DB-BD31-4B8C-83A1-F6EECF244321}">
                <p14:modId xmlns:p14="http://schemas.microsoft.com/office/powerpoint/2010/main" val="3698689262"/>
              </p:ext>
            </p:extLst>
          </p:nvPr>
        </p:nvGraphicFramePr>
        <p:xfrm>
          <a:off x="5181587" y="320050"/>
          <a:ext cx="3596114" cy="1767840"/>
        </p:xfrm>
        <a:graphic>
          <a:graphicData uri="http://schemas.openxmlformats.org/drawingml/2006/table">
            <a:tbl>
              <a:tblPr firstRow="1" bandRow="1"/>
              <a:tblGrid>
                <a:gridCol w="1798057">
                  <a:extLst>
                    <a:ext uri="{9D8B030D-6E8A-4147-A177-3AD203B41FA5}">
                      <a16:colId xmlns:a16="http://schemas.microsoft.com/office/drawing/2014/main" val="2818063610"/>
                    </a:ext>
                  </a:extLst>
                </a:gridCol>
                <a:gridCol w="1798057">
                  <a:extLst>
                    <a:ext uri="{9D8B030D-6E8A-4147-A177-3AD203B41FA5}">
                      <a16:colId xmlns:a16="http://schemas.microsoft.com/office/drawing/2014/main" val="3068472509"/>
                    </a:ext>
                  </a:extLst>
                </a:gridCol>
              </a:tblGrid>
              <a:tr h="222414">
                <a:tc>
                  <a:txBody>
                    <a:bodyPr/>
                    <a:lstStyle/>
                    <a:p>
                      <a:pPr algn="ctr"/>
                      <a:r>
                        <a:rPr lang="en-IN" sz="1000" b="1" dirty="0"/>
                        <a:t>Symbol</a:t>
                      </a:r>
                    </a:p>
                  </a:txBody>
                  <a:tcPr anchor="ctr"/>
                </a:tc>
                <a:tc>
                  <a:txBody>
                    <a:bodyPr/>
                    <a:lstStyle/>
                    <a:p>
                      <a:pPr algn="ctr"/>
                      <a:r>
                        <a:rPr lang="en-IN" sz="1000" b="1" dirty="0"/>
                        <a:t>Remarks</a:t>
                      </a:r>
                    </a:p>
                  </a:txBody>
                  <a:tcPr anchor="ctr"/>
                </a:tc>
                <a:extLst>
                  <a:ext uri="{0D108BD9-81ED-4DB2-BD59-A6C34878D82A}">
                    <a16:rowId xmlns:a16="http://schemas.microsoft.com/office/drawing/2014/main" val="1821686645"/>
                  </a:ext>
                </a:extLst>
              </a:tr>
              <a:tr h="222414">
                <a:tc>
                  <a:txBody>
                    <a:bodyPr/>
                    <a:lstStyle/>
                    <a:p>
                      <a:pPr algn="ctr"/>
                      <a:r>
                        <a:rPr lang="en-IN" sz="1000" dirty="0">
                          <a:effectLst/>
                        </a:rPr>
                        <a:t>⬆</a:t>
                      </a:r>
                      <a:endParaRPr lang="en-IN" sz="1000" dirty="0"/>
                    </a:p>
                  </a:txBody>
                  <a:tcPr anchor="ctr"/>
                </a:tc>
                <a:tc>
                  <a:txBody>
                    <a:bodyPr/>
                    <a:lstStyle/>
                    <a:p>
                      <a:pPr algn="ctr"/>
                      <a:r>
                        <a:rPr lang="en-IN" sz="1000" dirty="0">
                          <a:effectLst/>
                        </a:rPr>
                        <a:t>Increase in value</a:t>
                      </a:r>
                      <a:endParaRPr lang="en-IN" sz="1000" dirty="0"/>
                    </a:p>
                  </a:txBody>
                  <a:tcPr anchor="ctr"/>
                </a:tc>
                <a:extLst>
                  <a:ext uri="{0D108BD9-81ED-4DB2-BD59-A6C34878D82A}">
                    <a16:rowId xmlns:a16="http://schemas.microsoft.com/office/drawing/2014/main" val="3994710531"/>
                  </a:ext>
                </a:extLst>
              </a:tr>
              <a:tr h="222414">
                <a:tc>
                  <a:txBody>
                    <a:bodyPr/>
                    <a:lstStyle/>
                    <a:p>
                      <a:pPr algn="ctr"/>
                      <a:r>
                        <a:rPr lang="en-IN" sz="1000" dirty="0">
                          <a:effectLst/>
                        </a:rPr>
                        <a:t>⬇</a:t>
                      </a:r>
                      <a:endParaRPr lang="en-IN" sz="1000" dirty="0"/>
                    </a:p>
                  </a:txBody>
                  <a:tcPr anchor="ctr"/>
                </a:tc>
                <a:tc>
                  <a:txBody>
                    <a:bodyPr/>
                    <a:lstStyle/>
                    <a:p>
                      <a:pPr algn="ctr"/>
                      <a:r>
                        <a:rPr lang="en-IN" sz="1000" dirty="0">
                          <a:effectLst/>
                        </a:rPr>
                        <a:t>Decrease in value</a:t>
                      </a:r>
                      <a:endParaRPr lang="en-IN" sz="1000" dirty="0"/>
                    </a:p>
                  </a:txBody>
                  <a:tcPr anchor="ctr"/>
                </a:tc>
                <a:extLst>
                  <a:ext uri="{0D108BD9-81ED-4DB2-BD59-A6C34878D82A}">
                    <a16:rowId xmlns:a16="http://schemas.microsoft.com/office/drawing/2014/main" val="2292945171"/>
                  </a:ext>
                </a:extLst>
              </a:tr>
              <a:tr h="222414">
                <a:tc>
                  <a:txBody>
                    <a:bodyPr/>
                    <a:lstStyle/>
                    <a:p>
                      <a:pPr algn="ctr"/>
                      <a:r>
                        <a:rPr lang="en-IN" sz="1000" b="1" dirty="0"/>
                        <a:t>-</a:t>
                      </a:r>
                    </a:p>
                  </a:txBody>
                  <a:tcPr anchor="ctr"/>
                </a:tc>
                <a:tc>
                  <a:txBody>
                    <a:bodyPr/>
                    <a:lstStyle/>
                    <a:p>
                      <a:pPr algn="ctr"/>
                      <a:r>
                        <a:rPr lang="en-IN" sz="1000" b="0" dirty="0"/>
                        <a:t>No change in value</a:t>
                      </a:r>
                    </a:p>
                  </a:txBody>
                  <a:tcPr anchor="ctr"/>
                </a:tc>
                <a:extLst>
                  <a:ext uri="{0D108BD9-81ED-4DB2-BD59-A6C34878D82A}">
                    <a16:rowId xmlns:a16="http://schemas.microsoft.com/office/drawing/2014/main" val="3621677768"/>
                  </a:ext>
                </a:extLst>
              </a:tr>
              <a:tr h="222414">
                <a:tc>
                  <a:txBody>
                    <a:bodyPr/>
                    <a:lstStyle/>
                    <a:p>
                      <a:pPr algn="ctr"/>
                      <a:r>
                        <a:rPr lang="en-IN" sz="1000" dirty="0"/>
                        <a:t>✘</a:t>
                      </a:r>
                      <a:endParaRPr lang="en-IN" sz="1000" b="1" dirty="0"/>
                    </a:p>
                  </a:txBody>
                  <a:tcPr anchor="ctr"/>
                </a:tc>
                <a:tc>
                  <a:txBody>
                    <a:bodyPr/>
                    <a:lstStyle/>
                    <a:p>
                      <a:pPr algn="ctr"/>
                      <a:r>
                        <a:rPr lang="en-IN" sz="1000" b="0" dirty="0"/>
                        <a:t>Doesn’t work</a:t>
                      </a:r>
                    </a:p>
                  </a:txBody>
                  <a:tcPr anchor="ctr"/>
                </a:tc>
                <a:extLst>
                  <a:ext uri="{0D108BD9-81ED-4DB2-BD59-A6C34878D82A}">
                    <a16:rowId xmlns:a16="http://schemas.microsoft.com/office/drawing/2014/main" val="2920883823"/>
                  </a:ext>
                </a:extLst>
              </a:tr>
              <a:tr h="222414">
                <a:tc>
                  <a:txBody>
                    <a:bodyPr/>
                    <a:lstStyle/>
                    <a:p>
                      <a:pPr algn="ctr"/>
                      <a:r>
                        <a:rPr lang="en-IN" sz="1000" b="0" dirty="0"/>
                        <a:t>*</a:t>
                      </a:r>
                    </a:p>
                  </a:txBody>
                  <a:tcPr anchor="ctr"/>
                </a:tc>
                <a:tc>
                  <a:txBody>
                    <a:bodyPr/>
                    <a:lstStyle/>
                    <a:p>
                      <a:pPr algn="ctr"/>
                      <a:r>
                        <a:rPr lang="en-IN" sz="1000" dirty="0"/>
                        <a:t>Varies based on the specific case, such as layer size (large or small).</a:t>
                      </a:r>
                      <a:endParaRPr lang="en-IN" sz="1000" b="0" dirty="0"/>
                    </a:p>
                  </a:txBody>
                  <a:tcPr anchor="ctr"/>
                </a:tc>
                <a:extLst>
                  <a:ext uri="{0D108BD9-81ED-4DB2-BD59-A6C34878D82A}">
                    <a16:rowId xmlns:a16="http://schemas.microsoft.com/office/drawing/2014/main" val="1468739005"/>
                  </a:ext>
                </a:extLst>
              </a:tr>
            </a:tbl>
          </a:graphicData>
        </a:graphic>
      </p:graphicFrame>
      <p:graphicFrame>
        <p:nvGraphicFramePr>
          <p:cNvPr id="3" name="Table 2">
            <a:extLst>
              <a:ext uri="{FF2B5EF4-FFF2-40B4-BE49-F238E27FC236}">
                <a16:creationId xmlns:a16="http://schemas.microsoft.com/office/drawing/2014/main" id="{72C60052-D1EA-AF47-2CDE-ED678525139F}"/>
              </a:ext>
            </a:extLst>
          </p:cNvPr>
          <p:cNvGraphicFramePr>
            <a:graphicFrameLocks noGrp="1"/>
          </p:cNvGraphicFramePr>
          <p:nvPr>
            <p:extLst>
              <p:ext uri="{D42A27DB-BD31-4B8C-83A1-F6EECF244321}">
                <p14:modId xmlns:p14="http://schemas.microsoft.com/office/powerpoint/2010/main" val="2943258374"/>
              </p:ext>
            </p:extLst>
          </p:nvPr>
        </p:nvGraphicFramePr>
        <p:xfrm>
          <a:off x="2094271" y="1019799"/>
          <a:ext cx="2477729" cy="754380"/>
        </p:xfrm>
        <a:graphic>
          <a:graphicData uri="http://schemas.openxmlformats.org/drawingml/2006/table">
            <a:tbl>
              <a:tblPr firstRow="1" bandRow="1"/>
              <a:tblGrid>
                <a:gridCol w="2477729">
                  <a:extLst>
                    <a:ext uri="{9D8B030D-6E8A-4147-A177-3AD203B41FA5}">
                      <a16:colId xmlns:a16="http://schemas.microsoft.com/office/drawing/2014/main" val="2312897653"/>
                    </a:ext>
                  </a:extLst>
                </a:gridCol>
              </a:tblGrid>
              <a:tr h="243840">
                <a:tc>
                  <a:txBody>
                    <a:bodyPr/>
                    <a:lstStyle/>
                    <a:p>
                      <a:r>
                        <a:rPr lang="en-IN" sz="1050" b="1" dirty="0"/>
                        <a:t>Highlight label</a:t>
                      </a:r>
                    </a:p>
                  </a:txBody>
                  <a:tcPr>
                    <a:solidFill>
                      <a:schemeClr val="tx2"/>
                    </a:solidFill>
                  </a:tcPr>
                </a:tc>
                <a:extLst>
                  <a:ext uri="{0D108BD9-81ED-4DB2-BD59-A6C34878D82A}">
                    <a16:rowId xmlns:a16="http://schemas.microsoft.com/office/drawing/2014/main" val="2563240887"/>
                  </a:ext>
                </a:extLst>
              </a:tr>
              <a:tr h="243840">
                <a:tc>
                  <a:txBody>
                    <a:bodyPr/>
                    <a:lstStyle/>
                    <a:p>
                      <a:r>
                        <a:rPr lang="en-IN" sz="1050" dirty="0"/>
                        <a:t>Indicates good change</a:t>
                      </a:r>
                    </a:p>
                  </a:txBody>
                  <a:tcPr>
                    <a:solidFill>
                      <a:schemeClr val="accent3"/>
                    </a:solidFill>
                  </a:tcPr>
                </a:tc>
                <a:extLst>
                  <a:ext uri="{0D108BD9-81ED-4DB2-BD59-A6C34878D82A}">
                    <a16:rowId xmlns:a16="http://schemas.microsoft.com/office/drawing/2014/main" val="2301604551"/>
                  </a:ext>
                </a:extLst>
              </a:tr>
              <a:tr h="243840">
                <a:tc>
                  <a:txBody>
                    <a:bodyPr/>
                    <a:lstStyle/>
                    <a:p>
                      <a:r>
                        <a:rPr lang="en-IN" sz="1050" dirty="0">
                          <a:solidFill>
                            <a:schemeClr val="bg1"/>
                          </a:solidFill>
                        </a:rPr>
                        <a:t>Indicates bad change</a:t>
                      </a:r>
                    </a:p>
                  </a:txBody>
                  <a:tcPr>
                    <a:solidFill>
                      <a:schemeClr val="accent6"/>
                    </a:solidFill>
                  </a:tcPr>
                </a:tc>
                <a:extLst>
                  <a:ext uri="{0D108BD9-81ED-4DB2-BD59-A6C34878D82A}">
                    <a16:rowId xmlns:a16="http://schemas.microsoft.com/office/drawing/2014/main" val="3798361042"/>
                  </a:ext>
                </a:extLst>
              </a:tr>
            </a:tbl>
          </a:graphicData>
        </a:graphic>
      </p:graphicFrame>
    </p:spTree>
    <p:extLst>
      <p:ext uri="{BB962C8B-B14F-4D97-AF65-F5344CB8AC3E}">
        <p14:creationId xmlns:p14="http://schemas.microsoft.com/office/powerpoint/2010/main" val="20428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sp>
        <p:nvSpPr>
          <p:cNvPr id="4682" name="Google Shape;4682;p12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SODA-OPT Flow</a:t>
            </a:r>
            <a:endParaRPr dirty="0"/>
          </a:p>
        </p:txBody>
      </p:sp>
      <p:sp>
        <p:nvSpPr>
          <p:cNvPr id="4683" name="Google Shape;4683;p125"/>
          <p:cNvSpPr/>
          <p:nvPr/>
        </p:nvSpPr>
        <p:spPr>
          <a:xfrm>
            <a:off x="2834650" y="1752200"/>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-soda-extract-arguments-to-xml</a:t>
            </a:r>
            <a:endParaRPr dirty="0"/>
          </a:p>
        </p:txBody>
      </p:sp>
      <p:sp>
        <p:nvSpPr>
          <p:cNvPr id="4684" name="Google Shape;4684;p125"/>
          <p:cNvSpPr/>
          <p:nvPr/>
        </p:nvSpPr>
        <p:spPr>
          <a:xfrm>
            <a:off x="2834650" y="2502850"/>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-soda-generate-bambu-accelcode</a:t>
            </a:r>
            <a:endParaRPr dirty="0"/>
          </a:p>
        </p:txBody>
      </p:sp>
      <p:sp>
        <p:nvSpPr>
          <p:cNvPr id="4685" name="Google Shape;4685;p125"/>
          <p:cNvSpPr/>
          <p:nvPr/>
        </p:nvSpPr>
        <p:spPr>
          <a:xfrm>
            <a:off x="2834775" y="3253525"/>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-soda-linalg-tile (optional)</a:t>
            </a:r>
            <a:endParaRPr dirty="0"/>
          </a:p>
        </p:txBody>
      </p:sp>
      <p:sp>
        <p:nvSpPr>
          <p:cNvPr id="4686" name="Google Shape;4686;p125"/>
          <p:cNvSpPr/>
          <p:nvPr/>
        </p:nvSpPr>
        <p:spPr>
          <a:xfrm>
            <a:off x="2834775" y="3997150"/>
            <a:ext cx="3280800" cy="436500"/>
          </a:xfrm>
          <a:prstGeom prst="roundRect">
            <a:avLst/>
          </a:prstGeom>
          <a:solidFill>
            <a:schemeClr val="accent2"/>
          </a:solidFill>
          <a:ln w="9525" cap="flat" cmpd="sng">
            <a:solidFill>
              <a:schemeClr val="accent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-soda-opt-pipeline-for-bambu</a:t>
            </a:r>
            <a:endParaRPr dirty="0">
              <a:solidFill>
                <a:schemeClr val="bg1"/>
              </a:solidFill>
            </a:endParaRPr>
          </a:p>
        </p:txBody>
      </p:sp>
      <p:sp>
        <p:nvSpPr>
          <p:cNvPr id="4687" name="Google Shape;4687;p125"/>
          <p:cNvSpPr/>
          <p:nvPr/>
        </p:nvSpPr>
        <p:spPr>
          <a:xfrm>
            <a:off x="2834650" y="994550"/>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-soda-outline-bambu-code</a:t>
            </a:r>
            <a:endParaRPr dirty="0"/>
          </a:p>
        </p:txBody>
      </p:sp>
      <p:cxnSp>
        <p:nvCxnSpPr>
          <p:cNvPr id="4688" name="Google Shape;4688;p125"/>
          <p:cNvCxnSpPr/>
          <p:nvPr/>
        </p:nvCxnSpPr>
        <p:spPr>
          <a:xfrm>
            <a:off x="4475050" y="1431050"/>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4689" name="Google Shape;4689;p125"/>
          <p:cNvCxnSpPr/>
          <p:nvPr/>
        </p:nvCxnSpPr>
        <p:spPr>
          <a:xfrm>
            <a:off x="4475050" y="21887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690" name="Google Shape;4690;p125"/>
          <p:cNvCxnSpPr/>
          <p:nvPr/>
        </p:nvCxnSpPr>
        <p:spPr>
          <a:xfrm>
            <a:off x="4475050" y="293935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691" name="Google Shape;4691;p125"/>
          <p:cNvCxnSpPr/>
          <p:nvPr/>
        </p:nvCxnSpPr>
        <p:spPr>
          <a:xfrm>
            <a:off x="4475175" y="3690025"/>
            <a:ext cx="0" cy="30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87"/>
                                        </p:tgtEl>
                                        <p:attrNameLst>
                                          <p:attrName>style.visibility</p:attrName>
                                        </p:attrNameLst>
                                      </p:cBhvr>
                                      <p:to>
                                        <p:strVal val="visible"/>
                                      </p:to>
                                    </p:set>
                                    <p:animEffect transition="in" filter="fade">
                                      <p:cBhvr>
                                        <p:cTn id="7" dur="500"/>
                                        <p:tgtEl>
                                          <p:spTgt spid="46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88"/>
                                        </p:tgtEl>
                                        <p:attrNameLst>
                                          <p:attrName>style.visibility</p:attrName>
                                        </p:attrNameLst>
                                      </p:cBhvr>
                                      <p:to>
                                        <p:strVal val="visible"/>
                                      </p:to>
                                    </p:set>
                                    <p:animEffect transition="in" filter="fade">
                                      <p:cBhvr>
                                        <p:cTn id="12" dur="500"/>
                                        <p:tgtEl>
                                          <p:spTgt spid="46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683"/>
                                        </p:tgtEl>
                                        <p:attrNameLst>
                                          <p:attrName>style.visibility</p:attrName>
                                        </p:attrNameLst>
                                      </p:cBhvr>
                                      <p:to>
                                        <p:strVal val="visible"/>
                                      </p:to>
                                    </p:set>
                                    <p:animEffect transition="in" filter="fade">
                                      <p:cBhvr>
                                        <p:cTn id="15" dur="500"/>
                                        <p:tgtEl>
                                          <p:spTgt spid="46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89"/>
                                        </p:tgtEl>
                                        <p:attrNameLst>
                                          <p:attrName>style.visibility</p:attrName>
                                        </p:attrNameLst>
                                      </p:cBhvr>
                                      <p:to>
                                        <p:strVal val="visible"/>
                                      </p:to>
                                    </p:set>
                                    <p:animEffect transition="in" filter="fade">
                                      <p:cBhvr>
                                        <p:cTn id="20" dur="500"/>
                                        <p:tgtEl>
                                          <p:spTgt spid="468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84"/>
                                        </p:tgtEl>
                                        <p:attrNameLst>
                                          <p:attrName>style.visibility</p:attrName>
                                        </p:attrNameLst>
                                      </p:cBhvr>
                                      <p:to>
                                        <p:strVal val="visible"/>
                                      </p:to>
                                    </p:set>
                                    <p:animEffect transition="in" filter="fade">
                                      <p:cBhvr>
                                        <p:cTn id="23" dur="500"/>
                                        <p:tgtEl>
                                          <p:spTgt spid="468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690"/>
                                        </p:tgtEl>
                                        <p:attrNameLst>
                                          <p:attrName>style.visibility</p:attrName>
                                        </p:attrNameLst>
                                      </p:cBhvr>
                                      <p:to>
                                        <p:strVal val="visible"/>
                                      </p:to>
                                    </p:set>
                                    <p:animEffect transition="in" filter="fade">
                                      <p:cBhvr>
                                        <p:cTn id="28" dur="500"/>
                                        <p:tgtEl>
                                          <p:spTgt spid="46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85"/>
                                        </p:tgtEl>
                                        <p:attrNameLst>
                                          <p:attrName>style.visibility</p:attrName>
                                        </p:attrNameLst>
                                      </p:cBhvr>
                                      <p:to>
                                        <p:strVal val="visible"/>
                                      </p:to>
                                    </p:set>
                                    <p:animEffect transition="in" filter="fade">
                                      <p:cBhvr>
                                        <p:cTn id="31" dur="500"/>
                                        <p:tgtEl>
                                          <p:spTgt spid="46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91"/>
                                        </p:tgtEl>
                                        <p:attrNameLst>
                                          <p:attrName>style.visibility</p:attrName>
                                        </p:attrNameLst>
                                      </p:cBhvr>
                                      <p:to>
                                        <p:strVal val="visible"/>
                                      </p:to>
                                    </p:set>
                                    <p:animEffect transition="in" filter="fade">
                                      <p:cBhvr>
                                        <p:cTn id="36" dur="500"/>
                                        <p:tgtEl>
                                          <p:spTgt spid="469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86"/>
                                        </p:tgtEl>
                                        <p:attrNameLst>
                                          <p:attrName>style.visibility</p:attrName>
                                        </p:attrNameLst>
                                      </p:cBhvr>
                                      <p:to>
                                        <p:strVal val="visible"/>
                                      </p:to>
                                    </p:set>
                                    <p:animEffect transition="in" filter="fade">
                                      <p:cBhvr>
                                        <p:cTn id="39" dur="500"/>
                                        <p:tgtEl>
                                          <p:spTgt spid="4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3" grpId="0" animBg="1"/>
      <p:bldP spid="4684" grpId="0" animBg="1"/>
      <p:bldP spid="4685" grpId="0" animBg="1"/>
      <p:bldP spid="4686" grpId="0" animBg="1"/>
      <p:bldP spid="468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00"/>
        <p:cNvGrpSpPr/>
        <p:nvPr/>
      </p:nvGrpSpPr>
      <p:grpSpPr>
        <a:xfrm>
          <a:off x="0" y="0"/>
          <a:ext cx="0" cy="0"/>
          <a:chOff x="0" y="0"/>
          <a:chExt cx="0" cy="0"/>
        </a:xfrm>
      </p:grpSpPr>
      <p:sp>
        <p:nvSpPr>
          <p:cNvPr id="5001" name="Google Shape;5001;p159"/>
          <p:cNvSpPr txBox="1">
            <a:spLocks noGrp="1"/>
          </p:cNvSpPr>
          <p:nvPr>
            <p:ph type="title"/>
          </p:nvPr>
        </p:nvSpPr>
        <p:spPr>
          <a:xfrm>
            <a:off x="420625" y="320050"/>
            <a:ext cx="8411700" cy="45081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dirty="0"/>
              <a:t>Conclusion</a:t>
            </a:r>
            <a:endParaRPr dirty="0"/>
          </a:p>
        </p:txBody>
      </p:sp>
    </p:spTree>
    <p:extLst>
      <p:ext uri="{BB962C8B-B14F-4D97-AF65-F5344CB8AC3E}">
        <p14:creationId xmlns:p14="http://schemas.microsoft.com/office/powerpoint/2010/main" val="2596488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71"/>
        <p:cNvGrpSpPr/>
        <p:nvPr/>
      </p:nvGrpSpPr>
      <p:grpSpPr>
        <a:xfrm>
          <a:off x="0" y="0"/>
          <a:ext cx="0" cy="0"/>
          <a:chOff x="0" y="0"/>
          <a:chExt cx="0" cy="0"/>
        </a:xfrm>
      </p:grpSpPr>
      <p:sp>
        <p:nvSpPr>
          <p:cNvPr id="4772" name="Google Shape;4772;p128"/>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Thesis contribution</a:t>
            </a:r>
            <a:endParaRPr dirty="0"/>
          </a:p>
        </p:txBody>
      </p:sp>
      <p:graphicFrame>
        <p:nvGraphicFramePr>
          <p:cNvPr id="3" name="Diagram 2">
            <a:extLst>
              <a:ext uri="{FF2B5EF4-FFF2-40B4-BE49-F238E27FC236}">
                <a16:creationId xmlns:a16="http://schemas.microsoft.com/office/drawing/2014/main" id="{F8D9C7BA-60D3-E58E-220D-03D3371DE9B0}"/>
              </a:ext>
            </a:extLst>
          </p:cNvPr>
          <p:cNvGraphicFramePr/>
          <p:nvPr>
            <p:extLst>
              <p:ext uri="{D42A27DB-BD31-4B8C-83A1-F6EECF244321}">
                <p14:modId xmlns:p14="http://schemas.microsoft.com/office/powerpoint/2010/main" val="2008578498"/>
              </p:ext>
            </p:extLst>
          </p:nvPr>
        </p:nvGraphicFramePr>
        <p:xfrm>
          <a:off x="420625" y="756550"/>
          <a:ext cx="8384700" cy="4066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227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E6899684-5B27-460A-9132-F4E7CA312D43}"/>
                                            </p:graphicEl>
                                          </p:spTgt>
                                        </p:tgtEl>
                                        <p:attrNameLst>
                                          <p:attrName>style.visibility</p:attrName>
                                        </p:attrNameLst>
                                      </p:cBhvr>
                                      <p:to>
                                        <p:strVal val="visible"/>
                                      </p:to>
                                    </p:set>
                                    <p:animEffect transition="in" filter="fade">
                                      <p:cBhvr>
                                        <p:cTn id="7" dur="500"/>
                                        <p:tgtEl>
                                          <p:spTgt spid="3">
                                            <p:graphicEl>
                                              <a:dgm id="{E6899684-5B27-460A-9132-F4E7CA312D4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052D916D-5B46-4DF1-9409-0D683064EF90}"/>
                                            </p:graphicEl>
                                          </p:spTgt>
                                        </p:tgtEl>
                                        <p:attrNameLst>
                                          <p:attrName>style.visibility</p:attrName>
                                        </p:attrNameLst>
                                      </p:cBhvr>
                                      <p:to>
                                        <p:strVal val="visible"/>
                                      </p:to>
                                    </p:set>
                                    <p:animEffect transition="in" filter="fade">
                                      <p:cBhvr>
                                        <p:cTn id="12" dur="500"/>
                                        <p:tgtEl>
                                          <p:spTgt spid="3">
                                            <p:graphicEl>
                                              <a:dgm id="{052D916D-5B46-4DF1-9409-0D683064EF9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548603D-C8D3-4780-A2A1-0B4528B6E468}"/>
                                            </p:graphicEl>
                                          </p:spTgt>
                                        </p:tgtEl>
                                        <p:attrNameLst>
                                          <p:attrName>style.visibility</p:attrName>
                                        </p:attrNameLst>
                                      </p:cBhvr>
                                      <p:to>
                                        <p:strVal val="visible"/>
                                      </p:to>
                                    </p:set>
                                    <p:animEffect transition="in" filter="fade">
                                      <p:cBhvr>
                                        <p:cTn id="17" dur="500"/>
                                        <p:tgtEl>
                                          <p:spTgt spid="3">
                                            <p:graphicEl>
                                              <a:dgm id="{2548603D-C8D3-4780-A2A1-0B4528B6E46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589A991E-2D2E-4772-9595-2D39D4489749}"/>
                                            </p:graphicEl>
                                          </p:spTgt>
                                        </p:tgtEl>
                                        <p:attrNameLst>
                                          <p:attrName>style.visibility</p:attrName>
                                        </p:attrNameLst>
                                      </p:cBhvr>
                                      <p:to>
                                        <p:strVal val="visible"/>
                                      </p:to>
                                    </p:set>
                                    <p:animEffect transition="in" filter="fade">
                                      <p:cBhvr>
                                        <p:cTn id="22" dur="500"/>
                                        <p:tgtEl>
                                          <p:spTgt spid="3">
                                            <p:graphicEl>
                                              <a:dgm id="{589A991E-2D2E-4772-9595-2D39D44897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7"/>
        <p:cNvGrpSpPr/>
        <p:nvPr/>
      </p:nvGrpSpPr>
      <p:grpSpPr>
        <a:xfrm>
          <a:off x="0" y="0"/>
          <a:ext cx="0" cy="0"/>
          <a:chOff x="0" y="0"/>
          <a:chExt cx="0" cy="0"/>
        </a:xfrm>
      </p:grpSpPr>
      <p:sp>
        <p:nvSpPr>
          <p:cNvPr id="5228" name="Google Shape;5228;p191"/>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Future work</a:t>
            </a:r>
            <a:endParaRPr dirty="0"/>
          </a:p>
        </p:txBody>
      </p:sp>
      <p:graphicFrame>
        <p:nvGraphicFramePr>
          <p:cNvPr id="4" name="Diagram 3">
            <a:extLst>
              <a:ext uri="{FF2B5EF4-FFF2-40B4-BE49-F238E27FC236}">
                <a16:creationId xmlns:a16="http://schemas.microsoft.com/office/drawing/2014/main" id="{176D2908-81A7-D683-0A48-8B8570DFE1FB}"/>
              </a:ext>
            </a:extLst>
          </p:cNvPr>
          <p:cNvGraphicFramePr/>
          <p:nvPr>
            <p:extLst>
              <p:ext uri="{D42A27DB-BD31-4B8C-83A1-F6EECF244321}">
                <p14:modId xmlns:p14="http://schemas.microsoft.com/office/powerpoint/2010/main" val="98642225"/>
              </p:ext>
            </p:extLst>
          </p:nvPr>
        </p:nvGraphicFramePr>
        <p:xfrm>
          <a:off x="383633" y="959005"/>
          <a:ext cx="8374408" cy="3917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5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D2F6F11-4657-4229-808E-37E672DA5BDD}"/>
                                            </p:graphicEl>
                                          </p:spTgt>
                                        </p:tgtEl>
                                        <p:attrNameLst>
                                          <p:attrName>style.visibility</p:attrName>
                                        </p:attrNameLst>
                                      </p:cBhvr>
                                      <p:to>
                                        <p:strVal val="visible"/>
                                      </p:to>
                                    </p:set>
                                    <p:animEffect transition="in" filter="fade">
                                      <p:cBhvr>
                                        <p:cTn id="7" dur="500"/>
                                        <p:tgtEl>
                                          <p:spTgt spid="4">
                                            <p:graphicEl>
                                              <a:dgm id="{4D2F6F11-4657-4229-808E-37E672DA5BD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B87FE10-0531-49EC-B562-8ACE88FD50F5}"/>
                                            </p:graphicEl>
                                          </p:spTgt>
                                        </p:tgtEl>
                                        <p:attrNameLst>
                                          <p:attrName>style.visibility</p:attrName>
                                        </p:attrNameLst>
                                      </p:cBhvr>
                                      <p:to>
                                        <p:strVal val="visible"/>
                                      </p:to>
                                    </p:set>
                                    <p:animEffect transition="in" filter="fade">
                                      <p:cBhvr>
                                        <p:cTn id="12" dur="500"/>
                                        <p:tgtEl>
                                          <p:spTgt spid="4">
                                            <p:graphicEl>
                                              <a:dgm id="{1B87FE10-0531-49EC-B562-8ACE88FD50F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D392EE7-2996-4553-A767-72172DDEE05F}"/>
                                            </p:graphicEl>
                                          </p:spTgt>
                                        </p:tgtEl>
                                        <p:attrNameLst>
                                          <p:attrName>style.visibility</p:attrName>
                                        </p:attrNameLst>
                                      </p:cBhvr>
                                      <p:to>
                                        <p:strVal val="visible"/>
                                      </p:to>
                                    </p:set>
                                    <p:animEffect transition="in" filter="fade">
                                      <p:cBhvr>
                                        <p:cTn id="17" dur="500"/>
                                        <p:tgtEl>
                                          <p:spTgt spid="4">
                                            <p:graphicEl>
                                              <a:dgm id="{3D392EE7-2996-4553-A767-72172DDEE05F}"/>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905EAA1-4C0F-4034-9FF5-64A979D89953}"/>
                                            </p:graphicEl>
                                          </p:spTgt>
                                        </p:tgtEl>
                                        <p:attrNameLst>
                                          <p:attrName>style.visibility</p:attrName>
                                        </p:attrNameLst>
                                      </p:cBhvr>
                                      <p:to>
                                        <p:strVal val="visible"/>
                                      </p:to>
                                    </p:set>
                                    <p:animEffect transition="in" filter="fade">
                                      <p:cBhvr>
                                        <p:cTn id="22" dur="500"/>
                                        <p:tgtEl>
                                          <p:spTgt spid="4">
                                            <p:graphicEl>
                                              <a:dgm id="{6905EAA1-4C0F-4034-9FF5-64A979D8995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3692733A-9C57-4648-AB2F-5640D686E077}"/>
                                            </p:graphicEl>
                                          </p:spTgt>
                                        </p:tgtEl>
                                        <p:attrNameLst>
                                          <p:attrName>style.visibility</p:attrName>
                                        </p:attrNameLst>
                                      </p:cBhvr>
                                      <p:to>
                                        <p:strVal val="visible"/>
                                      </p:to>
                                    </p:set>
                                    <p:animEffect transition="in" filter="fade">
                                      <p:cBhvr>
                                        <p:cTn id="27" dur="500"/>
                                        <p:tgtEl>
                                          <p:spTgt spid="4">
                                            <p:graphicEl>
                                              <a:dgm id="{3692733A-9C57-4648-AB2F-5640D686E07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4EA523-2787-298E-E080-F725FD2A2683}"/>
              </a:ext>
            </a:extLst>
          </p:cNvPr>
          <p:cNvSpPr/>
          <p:nvPr/>
        </p:nvSpPr>
        <p:spPr>
          <a:xfrm>
            <a:off x="2305997" y="2110085"/>
            <a:ext cx="4532011" cy="923330"/>
          </a:xfrm>
          <a:prstGeom prst="rect">
            <a:avLst/>
          </a:prstGeom>
          <a:noFill/>
        </p:spPr>
        <p:txBody>
          <a:bodyPr wrap="none" lIns="91440" tIns="45720" rIns="91440" bIns="45720">
            <a:spAutoFit/>
          </a:bodyPr>
          <a:lstStyle/>
          <a:p>
            <a:pPr algn="ctr"/>
            <a:r>
              <a:rPr lang="en-US" sz="5400" b="1" cap="none" spc="0" dirty="0">
                <a:ln w="0"/>
                <a:solidFill>
                  <a:schemeClr val="bg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884255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81"/>
        <p:cNvGrpSpPr/>
        <p:nvPr/>
      </p:nvGrpSpPr>
      <p:grpSpPr>
        <a:xfrm>
          <a:off x="0" y="0"/>
          <a:ext cx="0" cy="0"/>
          <a:chOff x="0" y="0"/>
          <a:chExt cx="0" cy="0"/>
        </a:xfrm>
      </p:grpSpPr>
      <p:sp>
        <p:nvSpPr>
          <p:cNvPr id="4682" name="Google Shape;4682;p125"/>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DSE Command Line Arguments</a:t>
            </a:r>
            <a:endParaRPr dirty="0"/>
          </a:p>
        </p:txBody>
      </p:sp>
      <p:graphicFrame>
        <p:nvGraphicFramePr>
          <p:cNvPr id="2" name="Table 1">
            <a:extLst>
              <a:ext uri="{FF2B5EF4-FFF2-40B4-BE49-F238E27FC236}">
                <a16:creationId xmlns:a16="http://schemas.microsoft.com/office/drawing/2014/main" id="{89BCAEBA-DEC0-10D9-0C34-92C62E0AD37C}"/>
              </a:ext>
            </a:extLst>
          </p:cNvPr>
          <p:cNvGraphicFramePr>
            <a:graphicFrameLocks noGrp="1"/>
          </p:cNvGraphicFramePr>
          <p:nvPr/>
        </p:nvGraphicFramePr>
        <p:xfrm>
          <a:off x="420625" y="930581"/>
          <a:ext cx="7669262" cy="4079240"/>
        </p:xfrm>
        <a:graphic>
          <a:graphicData uri="http://schemas.openxmlformats.org/drawingml/2006/table">
            <a:tbl>
              <a:tblPr firstRow="1" bandRow="1"/>
              <a:tblGrid>
                <a:gridCol w="1330252">
                  <a:extLst>
                    <a:ext uri="{9D8B030D-6E8A-4147-A177-3AD203B41FA5}">
                      <a16:colId xmlns:a16="http://schemas.microsoft.com/office/drawing/2014/main" val="2295151207"/>
                    </a:ext>
                  </a:extLst>
                </a:gridCol>
                <a:gridCol w="1818005">
                  <a:extLst>
                    <a:ext uri="{9D8B030D-6E8A-4147-A177-3AD203B41FA5}">
                      <a16:colId xmlns:a16="http://schemas.microsoft.com/office/drawing/2014/main" val="3205726867"/>
                    </a:ext>
                  </a:extLst>
                </a:gridCol>
                <a:gridCol w="4521005">
                  <a:extLst>
                    <a:ext uri="{9D8B030D-6E8A-4147-A177-3AD203B41FA5}">
                      <a16:colId xmlns:a16="http://schemas.microsoft.com/office/drawing/2014/main" val="3461101405"/>
                    </a:ext>
                  </a:extLst>
                </a:gridCol>
              </a:tblGrid>
              <a:tr h="370840">
                <a:tc>
                  <a:txBody>
                    <a:bodyPr/>
                    <a:lstStyle/>
                    <a:p>
                      <a:r>
                        <a:rPr lang="en-IN" b="1" dirty="0"/>
                        <a:t>Type</a:t>
                      </a:r>
                    </a:p>
                  </a:txBody>
                  <a:tcPr>
                    <a:solidFill>
                      <a:schemeClr val="tx2"/>
                    </a:solidFill>
                  </a:tcPr>
                </a:tc>
                <a:tc>
                  <a:txBody>
                    <a:bodyPr/>
                    <a:lstStyle/>
                    <a:p>
                      <a:r>
                        <a:rPr lang="en-IN" b="1" dirty="0"/>
                        <a:t>Parameters</a:t>
                      </a:r>
                    </a:p>
                  </a:txBody>
                  <a:tcPr>
                    <a:solidFill>
                      <a:schemeClr val="tx2"/>
                    </a:solidFill>
                  </a:tcPr>
                </a:tc>
                <a:tc>
                  <a:txBody>
                    <a:bodyPr/>
                    <a:lstStyle/>
                    <a:p>
                      <a:r>
                        <a:rPr lang="en-IN" b="1" dirty="0"/>
                        <a:t>Remarks</a:t>
                      </a:r>
                    </a:p>
                  </a:txBody>
                  <a:tcPr>
                    <a:solidFill>
                      <a:schemeClr val="tx2"/>
                    </a:solidFill>
                  </a:tcPr>
                </a:tc>
                <a:extLst>
                  <a:ext uri="{0D108BD9-81ED-4DB2-BD59-A6C34878D82A}">
                    <a16:rowId xmlns:a16="http://schemas.microsoft.com/office/drawing/2014/main" val="2976632134"/>
                  </a:ext>
                </a:extLst>
              </a:tr>
              <a:tr h="370840">
                <a:tc>
                  <a:txBody>
                    <a:bodyPr/>
                    <a:lstStyle/>
                    <a:p>
                      <a:pPr algn="l"/>
                      <a:r>
                        <a:rPr lang="en-IN" b="1" dirty="0">
                          <a:solidFill>
                            <a:schemeClr val="tx1"/>
                          </a:solidFill>
                        </a:rPr>
                        <a:t>MLIR</a:t>
                      </a:r>
                    </a:p>
                  </a:txBody>
                  <a:tcPr anchor="ctr">
                    <a:noFill/>
                  </a:tcPr>
                </a:tc>
                <a:tc>
                  <a:txBody>
                    <a:bodyPr/>
                    <a:lstStyle/>
                    <a:p>
                      <a:r>
                        <a:rPr lang="en-IN" dirty="0">
                          <a:solidFill>
                            <a:schemeClr val="bg1"/>
                          </a:solidFill>
                        </a:rPr>
                        <a:t>--</a:t>
                      </a:r>
                      <a:r>
                        <a:rPr lang="en-IN" dirty="0" err="1">
                          <a:solidFill>
                            <a:schemeClr val="bg1"/>
                          </a:solidFill>
                        </a:rPr>
                        <a:t>read_mlir</a:t>
                      </a:r>
                      <a:endParaRPr lang="en-IN" dirty="0">
                        <a:solidFill>
                          <a:schemeClr val="bg1"/>
                        </a:solidFill>
                      </a:endParaRPr>
                    </a:p>
                  </a:txBody>
                  <a:tcPr anchor="ctr">
                    <a:solidFill>
                      <a:schemeClr val="accent2"/>
                    </a:solidFill>
                  </a:tcPr>
                </a:tc>
                <a:tc>
                  <a:txBody>
                    <a:bodyPr/>
                    <a:lstStyle/>
                    <a:p>
                      <a:r>
                        <a:rPr lang="en-IN" dirty="0"/>
                        <a:t>Read Neural Network MLIR file (E.g. Resnet-18).</a:t>
                      </a:r>
                    </a:p>
                  </a:txBody>
                  <a:tcPr/>
                </a:tc>
                <a:extLst>
                  <a:ext uri="{0D108BD9-81ED-4DB2-BD59-A6C34878D82A}">
                    <a16:rowId xmlns:a16="http://schemas.microsoft.com/office/drawing/2014/main" val="1555718307"/>
                  </a:ext>
                </a:extLst>
              </a:tr>
              <a:tr h="370840">
                <a:tc rowSpan="3">
                  <a:txBody>
                    <a:bodyPr/>
                    <a:lstStyle/>
                    <a:p>
                      <a:pPr algn="l"/>
                      <a:r>
                        <a:rPr lang="en-IN" b="1" dirty="0">
                          <a:solidFill>
                            <a:schemeClr val="tx1"/>
                          </a:solidFill>
                        </a:rPr>
                        <a:t>Loop optimization</a:t>
                      </a:r>
                    </a:p>
                  </a:txBody>
                  <a:tcPr anchor="ctr">
                    <a:noFill/>
                  </a:tcPr>
                </a:tc>
                <a:tc>
                  <a:txBody>
                    <a:bodyPr/>
                    <a:lstStyle/>
                    <a:p>
                      <a:r>
                        <a:rPr lang="en-IN" dirty="0">
                          <a:solidFill>
                            <a:schemeClr val="bg1"/>
                          </a:solidFill>
                        </a:rPr>
                        <a:t>--permute</a:t>
                      </a:r>
                    </a:p>
                  </a:txBody>
                  <a:tcPr anchor="ctr">
                    <a:solidFill>
                      <a:schemeClr val="accent2"/>
                    </a:solidFill>
                  </a:tcPr>
                </a:tc>
                <a:tc>
                  <a:txBody>
                    <a:bodyPr/>
                    <a:lstStyle/>
                    <a:p>
                      <a:r>
                        <a:rPr lang="en-IN" dirty="0"/>
                        <a:t>Performs loop permutation.</a:t>
                      </a:r>
                    </a:p>
                  </a:txBody>
                  <a:tcPr/>
                </a:tc>
                <a:extLst>
                  <a:ext uri="{0D108BD9-81ED-4DB2-BD59-A6C34878D82A}">
                    <a16:rowId xmlns:a16="http://schemas.microsoft.com/office/drawing/2014/main" val="2775508268"/>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--tile</a:t>
                      </a:r>
                    </a:p>
                  </a:txBody>
                  <a:tcPr anchor="ctr">
                    <a:solidFill>
                      <a:schemeClr val="accent2"/>
                    </a:solidFill>
                  </a:tcPr>
                </a:tc>
                <a:tc>
                  <a:txBody>
                    <a:bodyPr/>
                    <a:lstStyle/>
                    <a:p>
                      <a:r>
                        <a:rPr lang="en-IN" dirty="0"/>
                        <a:t>Performs loop tiling.</a:t>
                      </a:r>
                    </a:p>
                  </a:txBody>
                  <a:tcPr/>
                </a:tc>
                <a:extLst>
                  <a:ext uri="{0D108BD9-81ED-4DB2-BD59-A6C34878D82A}">
                    <a16:rowId xmlns:a16="http://schemas.microsoft.com/office/drawing/2014/main" val="2955607602"/>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--unroll</a:t>
                      </a:r>
                    </a:p>
                  </a:txBody>
                  <a:tcPr anchor="ctr">
                    <a:solidFill>
                      <a:schemeClr val="accent2"/>
                    </a:solidFill>
                  </a:tcPr>
                </a:tc>
                <a:tc>
                  <a:txBody>
                    <a:bodyPr/>
                    <a:lstStyle/>
                    <a:p>
                      <a:r>
                        <a:rPr lang="en-IN" dirty="0"/>
                        <a:t>Performs loop unrolling.</a:t>
                      </a:r>
                    </a:p>
                  </a:txBody>
                  <a:tcPr/>
                </a:tc>
                <a:extLst>
                  <a:ext uri="{0D108BD9-81ED-4DB2-BD59-A6C34878D82A}">
                    <a16:rowId xmlns:a16="http://schemas.microsoft.com/office/drawing/2014/main" val="1159550439"/>
                  </a:ext>
                </a:extLst>
              </a:tr>
              <a:tr h="370840">
                <a:tc rowSpan="3">
                  <a:txBody>
                    <a:bodyPr/>
                    <a:lstStyle/>
                    <a:p>
                      <a:pPr algn="l"/>
                      <a:r>
                        <a:rPr lang="en-IN" b="1" dirty="0">
                          <a:solidFill>
                            <a:schemeClr val="tx1"/>
                          </a:solidFill>
                        </a:rPr>
                        <a:t>Type of NN layer</a:t>
                      </a:r>
                    </a:p>
                  </a:txBody>
                  <a:tcPr anchor="ctr">
                    <a:noFill/>
                  </a:tcPr>
                </a:tc>
                <a:tc>
                  <a:txBody>
                    <a:bodyPr/>
                    <a:lstStyle/>
                    <a:p>
                      <a:r>
                        <a:rPr lang="en-IN" dirty="0">
                          <a:solidFill>
                            <a:schemeClr val="bg1"/>
                          </a:solidFill>
                        </a:rPr>
                        <a:t>--conv2d</a:t>
                      </a:r>
                    </a:p>
                  </a:txBody>
                  <a:tcPr anchor="ctr">
                    <a:solidFill>
                      <a:schemeClr val="accent2"/>
                    </a:solidFill>
                  </a:tcPr>
                </a:tc>
                <a:tc>
                  <a:txBody>
                    <a:bodyPr/>
                    <a:lstStyle/>
                    <a:p>
                      <a:r>
                        <a:rPr lang="en-IN" dirty="0"/>
                        <a:t>Explores 2D Convolution layers.</a:t>
                      </a:r>
                    </a:p>
                  </a:txBody>
                  <a:tcPr/>
                </a:tc>
                <a:extLst>
                  <a:ext uri="{0D108BD9-81ED-4DB2-BD59-A6C34878D82A}">
                    <a16:rowId xmlns:a16="http://schemas.microsoft.com/office/drawing/2014/main" val="1175865455"/>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--depthwise_conv2d</a:t>
                      </a:r>
                    </a:p>
                  </a:txBody>
                  <a:tcPr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Explores 2D Depth-wise Convolution layers.</a:t>
                      </a:r>
                    </a:p>
                  </a:txBody>
                  <a:tcPr/>
                </a:tc>
                <a:extLst>
                  <a:ext uri="{0D108BD9-81ED-4DB2-BD59-A6C34878D82A}">
                    <a16:rowId xmlns:a16="http://schemas.microsoft.com/office/drawing/2014/main" val="2981480018"/>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a:t>
                      </a:r>
                      <a:r>
                        <a:rPr lang="en-IN" dirty="0" err="1">
                          <a:solidFill>
                            <a:schemeClr val="bg1"/>
                          </a:solidFill>
                        </a:rPr>
                        <a:t>matmul</a:t>
                      </a:r>
                      <a:endParaRPr lang="en-IN" dirty="0">
                        <a:solidFill>
                          <a:schemeClr val="bg1"/>
                        </a:solidFill>
                      </a:endParaRPr>
                    </a:p>
                  </a:txBody>
                  <a:tcPr anchor="ctr">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Explores 2D Fully Connected layers.</a:t>
                      </a:r>
                    </a:p>
                  </a:txBody>
                  <a:tcPr/>
                </a:tc>
                <a:extLst>
                  <a:ext uri="{0D108BD9-81ED-4DB2-BD59-A6C34878D82A}">
                    <a16:rowId xmlns:a16="http://schemas.microsoft.com/office/drawing/2014/main" val="2302163109"/>
                  </a:ext>
                </a:extLst>
              </a:tr>
              <a:tr h="370840">
                <a:tc rowSpan="3">
                  <a:txBody>
                    <a:bodyPr/>
                    <a:lstStyle/>
                    <a:p>
                      <a:pPr algn="l"/>
                      <a:r>
                        <a:rPr lang="en-IN" b="1" dirty="0">
                          <a:solidFill>
                            <a:schemeClr val="tx1"/>
                          </a:solidFill>
                        </a:rPr>
                        <a:t>Layer options</a:t>
                      </a:r>
                    </a:p>
                  </a:txBody>
                  <a:tcPr anchor="ctr">
                    <a:noFill/>
                  </a:tcPr>
                </a:tc>
                <a:tc>
                  <a:txBody>
                    <a:bodyPr/>
                    <a:lstStyle/>
                    <a:p>
                      <a:r>
                        <a:rPr lang="en-IN" dirty="0">
                          <a:solidFill>
                            <a:schemeClr val="bg1"/>
                          </a:solidFill>
                        </a:rPr>
                        <a:t>--</a:t>
                      </a:r>
                      <a:r>
                        <a:rPr lang="en-IN" dirty="0" err="1">
                          <a:solidFill>
                            <a:schemeClr val="bg1"/>
                          </a:solidFill>
                        </a:rPr>
                        <a:t>start_layer</a:t>
                      </a:r>
                      <a:endParaRPr lang="en-IN" dirty="0">
                        <a:solidFill>
                          <a:schemeClr val="bg1"/>
                        </a:solidFill>
                      </a:endParaRPr>
                    </a:p>
                  </a:txBody>
                  <a:tcPr anchor="ctr">
                    <a:solidFill>
                      <a:schemeClr val="accent2"/>
                    </a:solidFill>
                  </a:tcPr>
                </a:tc>
                <a:tc>
                  <a:txBody>
                    <a:bodyPr/>
                    <a:lstStyle/>
                    <a:p>
                      <a:r>
                        <a:rPr lang="en-IN" dirty="0"/>
                        <a:t>(Optional) Select layer no. to start exploring from. </a:t>
                      </a:r>
                    </a:p>
                  </a:txBody>
                  <a:tcPr/>
                </a:tc>
                <a:extLst>
                  <a:ext uri="{0D108BD9-81ED-4DB2-BD59-A6C34878D82A}">
                    <a16:rowId xmlns:a16="http://schemas.microsoft.com/office/drawing/2014/main" val="1165725084"/>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a:t>
                      </a:r>
                      <a:r>
                        <a:rPr lang="en-IN" dirty="0" err="1">
                          <a:solidFill>
                            <a:schemeClr val="bg1"/>
                          </a:solidFill>
                        </a:rPr>
                        <a:t>end_layer</a:t>
                      </a:r>
                      <a:endParaRPr lang="en-IN" dirty="0">
                        <a:solidFill>
                          <a:schemeClr val="bg1"/>
                        </a:solidFill>
                      </a:endParaRPr>
                    </a:p>
                  </a:txBody>
                  <a:tcPr anchor="ctr">
                    <a:solidFill>
                      <a:schemeClr val="accent2"/>
                    </a:solidFill>
                  </a:tcPr>
                </a:tc>
                <a:tc>
                  <a:txBody>
                    <a:bodyPr/>
                    <a:lstStyle/>
                    <a:p>
                      <a:r>
                        <a:rPr lang="en-IN" dirty="0"/>
                        <a:t>(Optional) Select layer no. to end exploring at.</a:t>
                      </a:r>
                    </a:p>
                  </a:txBody>
                  <a:tcPr/>
                </a:tc>
                <a:extLst>
                  <a:ext uri="{0D108BD9-81ED-4DB2-BD59-A6C34878D82A}">
                    <a16:rowId xmlns:a16="http://schemas.microsoft.com/office/drawing/2014/main" val="911645199"/>
                  </a:ext>
                </a:extLst>
              </a:tr>
              <a:tr h="370840">
                <a:tc vMerge="1">
                  <a:txBody>
                    <a:bodyPr/>
                    <a:lstStyle/>
                    <a:p>
                      <a:endParaRPr lang="en-IN" dirty="0">
                        <a:solidFill>
                          <a:schemeClr val="tx1"/>
                        </a:solidFill>
                      </a:endParaRPr>
                    </a:p>
                  </a:txBody>
                  <a:tcPr>
                    <a:noFill/>
                  </a:tcPr>
                </a:tc>
                <a:tc>
                  <a:txBody>
                    <a:bodyPr/>
                    <a:lstStyle/>
                    <a:p>
                      <a:r>
                        <a:rPr lang="en-IN" dirty="0">
                          <a:solidFill>
                            <a:schemeClr val="bg1"/>
                          </a:solidFill>
                        </a:rPr>
                        <a:t>--</a:t>
                      </a:r>
                      <a:r>
                        <a:rPr lang="en-IN" dirty="0" err="1">
                          <a:solidFill>
                            <a:schemeClr val="bg1"/>
                          </a:solidFill>
                        </a:rPr>
                        <a:t>select_layer</a:t>
                      </a:r>
                      <a:endParaRPr lang="en-IN" dirty="0">
                        <a:solidFill>
                          <a:schemeClr val="bg1"/>
                        </a:solidFill>
                      </a:endParaRPr>
                    </a:p>
                  </a:txBody>
                  <a:tcPr anchor="ctr">
                    <a:solidFill>
                      <a:schemeClr val="accent2"/>
                    </a:solidFill>
                  </a:tcPr>
                </a:tc>
                <a:tc>
                  <a:txBody>
                    <a:bodyPr/>
                    <a:lstStyle/>
                    <a:p>
                      <a:r>
                        <a:rPr lang="en-IN" dirty="0"/>
                        <a:t>(Optional) Select a particular layer to explore.</a:t>
                      </a:r>
                    </a:p>
                  </a:txBody>
                  <a:tcPr/>
                </a:tc>
                <a:extLst>
                  <a:ext uri="{0D108BD9-81ED-4DB2-BD59-A6C34878D82A}">
                    <a16:rowId xmlns:a16="http://schemas.microsoft.com/office/drawing/2014/main" val="2763572590"/>
                  </a:ext>
                </a:extLst>
              </a:tr>
            </a:tbl>
          </a:graphicData>
        </a:graphic>
      </p:graphicFrame>
    </p:spTree>
    <p:extLst>
      <p:ext uri="{BB962C8B-B14F-4D97-AF65-F5344CB8AC3E}">
        <p14:creationId xmlns:p14="http://schemas.microsoft.com/office/powerpoint/2010/main" val="2265545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09"/>
        <p:cNvGrpSpPr/>
        <p:nvPr/>
      </p:nvGrpSpPr>
      <p:grpSpPr>
        <a:xfrm>
          <a:off x="0" y="0"/>
          <a:ext cx="0" cy="0"/>
          <a:chOff x="0" y="0"/>
          <a:chExt cx="0" cy="0"/>
        </a:xfrm>
      </p:grpSpPr>
      <p:sp>
        <p:nvSpPr>
          <p:cNvPr id="5210" name="Google Shape;5210;p188"/>
          <p:cNvSpPr txBox="1">
            <a:spLocks noGrp="1"/>
          </p:cNvSpPr>
          <p:nvPr>
            <p:ph type="title"/>
          </p:nvPr>
        </p:nvSpPr>
        <p:spPr>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dirty="0"/>
              <a:t>What if you actually need to simulate the entire number of channels?</a:t>
            </a:r>
            <a:endParaRPr dirty="0"/>
          </a:p>
        </p:txBody>
      </p:sp>
    </p:spTree>
    <p:extLst>
      <p:ext uri="{BB962C8B-B14F-4D97-AF65-F5344CB8AC3E}">
        <p14:creationId xmlns:p14="http://schemas.microsoft.com/office/powerpoint/2010/main" val="3516750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14"/>
        <p:cNvGrpSpPr/>
        <p:nvPr/>
      </p:nvGrpSpPr>
      <p:grpSpPr>
        <a:xfrm>
          <a:off x="0" y="0"/>
          <a:ext cx="0" cy="0"/>
          <a:chOff x="0" y="0"/>
          <a:chExt cx="0" cy="0"/>
        </a:xfrm>
      </p:grpSpPr>
      <p:sp>
        <p:nvSpPr>
          <p:cNvPr id="5215" name="Google Shape;5215;p18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SODA Linalg Tile</a:t>
            </a:r>
            <a:endParaRPr dirty="0"/>
          </a:p>
        </p:txBody>
      </p:sp>
      <p:pic>
        <p:nvPicPr>
          <p:cNvPr id="5216" name="Google Shape;5216;p189"/>
          <p:cNvPicPr preferRelativeResize="0"/>
          <p:nvPr/>
        </p:nvPicPr>
        <p:blipFill>
          <a:blip r:embed="rId3">
            <a:alphaModFix/>
          </a:blip>
          <a:stretch>
            <a:fillRect/>
          </a:stretch>
        </p:blipFill>
        <p:spPr>
          <a:xfrm>
            <a:off x="152400" y="1160100"/>
            <a:ext cx="8839199" cy="1334645"/>
          </a:xfrm>
          <a:prstGeom prst="rect">
            <a:avLst/>
          </a:prstGeom>
          <a:noFill/>
          <a:ln>
            <a:noFill/>
          </a:ln>
        </p:spPr>
      </p:pic>
      <p:pic>
        <p:nvPicPr>
          <p:cNvPr id="5217" name="Google Shape;5217;p189"/>
          <p:cNvPicPr preferRelativeResize="0"/>
          <p:nvPr/>
        </p:nvPicPr>
        <p:blipFill>
          <a:blip r:embed="rId4">
            <a:alphaModFix/>
          </a:blip>
          <a:stretch>
            <a:fillRect/>
          </a:stretch>
        </p:blipFill>
        <p:spPr>
          <a:xfrm>
            <a:off x="1958250" y="2639120"/>
            <a:ext cx="5136057" cy="2188904"/>
          </a:xfrm>
          <a:prstGeom prst="rect">
            <a:avLst/>
          </a:prstGeom>
          <a:noFill/>
          <a:ln>
            <a:noFill/>
          </a:ln>
        </p:spPr>
      </p:pic>
    </p:spTree>
    <p:extLst>
      <p:ext uri="{BB962C8B-B14F-4D97-AF65-F5344CB8AC3E}">
        <p14:creationId xmlns:p14="http://schemas.microsoft.com/office/powerpoint/2010/main" val="42679561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1"/>
        <p:cNvGrpSpPr/>
        <p:nvPr/>
      </p:nvGrpSpPr>
      <p:grpSpPr>
        <a:xfrm>
          <a:off x="0" y="0"/>
          <a:ext cx="0" cy="0"/>
          <a:chOff x="0" y="0"/>
          <a:chExt cx="0" cy="0"/>
        </a:xfrm>
      </p:grpSpPr>
      <p:sp>
        <p:nvSpPr>
          <p:cNvPr id="5222" name="Google Shape;5222;p190"/>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SODA Linalg Tile</a:t>
            </a:r>
            <a:endParaRPr dirty="0"/>
          </a:p>
        </p:txBody>
      </p:sp>
      <p:pic>
        <p:nvPicPr>
          <p:cNvPr id="5223" name="Google Shape;5223;p190"/>
          <p:cNvPicPr preferRelativeResize="0"/>
          <p:nvPr/>
        </p:nvPicPr>
        <p:blipFill>
          <a:blip r:embed="rId3">
            <a:alphaModFix/>
          </a:blip>
          <a:stretch>
            <a:fillRect/>
          </a:stretch>
        </p:blipFill>
        <p:spPr>
          <a:xfrm>
            <a:off x="354625" y="886975"/>
            <a:ext cx="8434742" cy="4082150"/>
          </a:xfrm>
          <a:prstGeom prst="rect">
            <a:avLst/>
          </a:prstGeom>
          <a:noFill/>
          <a:ln>
            <a:noFill/>
          </a:ln>
        </p:spPr>
      </p:pic>
    </p:spTree>
    <p:extLst>
      <p:ext uri="{BB962C8B-B14F-4D97-AF65-F5344CB8AC3E}">
        <p14:creationId xmlns:p14="http://schemas.microsoft.com/office/powerpoint/2010/main" val="3105853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27"/>
        <p:cNvGrpSpPr/>
        <p:nvPr/>
      </p:nvGrpSpPr>
      <p:grpSpPr>
        <a:xfrm>
          <a:off x="0" y="0"/>
          <a:ext cx="0" cy="0"/>
          <a:chOff x="0" y="0"/>
          <a:chExt cx="0" cy="0"/>
        </a:xfrm>
      </p:grpSpPr>
      <p:sp>
        <p:nvSpPr>
          <p:cNvPr id="5228" name="Google Shape;5228;p191"/>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SODA Linalg Tile</a:t>
            </a:r>
            <a:endParaRPr dirty="0"/>
          </a:p>
        </p:txBody>
      </p:sp>
      <p:graphicFrame>
        <p:nvGraphicFramePr>
          <p:cNvPr id="2" name="Diagram 1">
            <a:extLst>
              <a:ext uri="{FF2B5EF4-FFF2-40B4-BE49-F238E27FC236}">
                <a16:creationId xmlns:a16="http://schemas.microsoft.com/office/drawing/2014/main" id="{50CAB441-56B2-9A32-975E-BE3AA643C970}"/>
              </a:ext>
            </a:extLst>
          </p:cNvPr>
          <p:cNvGraphicFramePr/>
          <p:nvPr/>
        </p:nvGraphicFramePr>
        <p:xfrm>
          <a:off x="420900" y="994550"/>
          <a:ext cx="8384700" cy="38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9691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14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Affine Loop Permutation - 2D Convolution</a:t>
            </a:r>
            <a:endParaRPr dirty="0"/>
          </a:p>
        </p:txBody>
      </p:sp>
      <p:pic>
        <p:nvPicPr>
          <p:cNvPr id="4935" name="Google Shape;4935;p149"/>
          <p:cNvPicPr preferRelativeResize="0"/>
          <p:nvPr/>
        </p:nvPicPr>
        <p:blipFill>
          <a:blip r:embed="rId3">
            <a:alphaModFix/>
          </a:blip>
          <a:stretch>
            <a:fillRect/>
          </a:stretch>
        </p:blipFill>
        <p:spPr>
          <a:xfrm>
            <a:off x="72601" y="1365902"/>
            <a:ext cx="4389121" cy="2651760"/>
          </a:xfrm>
          <a:prstGeom prst="rect">
            <a:avLst/>
          </a:prstGeom>
          <a:noFill/>
          <a:ln>
            <a:noFill/>
          </a:ln>
        </p:spPr>
      </p:pic>
      <p:pic>
        <p:nvPicPr>
          <p:cNvPr id="4936" name="Google Shape;4936;p149"/>
          <p:cNvPicPr preferRelativeResize="0"/>
          <p:nvPr/>
        </p:nvPicPr>
        <p:blipFill>
          <a:blip r:embed="rId4">
            <a:alphaModFix/>
          </a:blip>
          <a:stretch>
            <a:fillRect/>
          </a:stretch>
        </p:blipFill>
        <p:spPr>
          <a:xfrm>
            <a:off x="4617725" y="1365600"/>
            <a:ext cx="4392325" cy="2652346"/>
          </a:xfrm>
          <a:prstGeom prst="rect">
            <a:avLst/>
          </a:prstGeom>
          <a:noFill/>
          <a:ln>
            <a:noFill/>
          </a:ln>
        </p:spPr>
      </p:pic>
      <p:graphicFrame>
        <p:nvGraphicFramePr>
          <p:cNvPr id="2" name="Diagram 1">
            <a:extLst>
              <a:ext uri="{FF2B5EF4-FFF2-40B4-BE49-F238E27FC236}">
                <a16:creationId xmlns:a16="http://schemas.microsoft.com/office/drawing/2014/main" id="{907B2E61-4D91-8DF4-FB6C-98FFA5F3EA5B}"/>
              </a:ext>
            </a:extLst>
          </p:cNvPr>
          <p:cNvGraphicFramePr/>
          <p:nvPr/>
        </p:nvGraphicFramePr>
        <p:xfrm>
          <a:off x="1178808" y="4172598"/>
          <a:ext cx="2176706" cy="4000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 name="Diagram 2">
            <a:extLst>
              <a:ext uri="{FF2B5EF4-FFF2-40B4-BE49-F238E27FC236}">
                <a16:creationId xmlns:a16="http://schemas.microsoft.com/office/drawing/2014/main" id="{F6DB2F40-8362-F26E-2010-BB1C2327D465}"/>
              </a:ext>
            </a:extLst>
          </p:cNvPr>
          <p:cNvGraphicFramePr/>
          <p:nvPr/>
        </p:nvGraphicFramePr>
        <p:xfrm>
          <a:off x="5670323" y="4172598"/>
          <a:ext cx="2287128" cy="4000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62771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5"/>
        <p:cNvGrpSpPr/>
        <p:nvPr/>
      </p:nvGrpSpPr>
      <p:grpSpPr>
        <a:xfrm>
          <a:off x="0" y="0"/>
          <a:ext cx="0" cy="0"/>
          <a:chOff x="0" y="0"/>
          <a:chExt cx="0" cy="0"/>
        </a:xfrm>
      </p:grpSpPr>
      <p:sp>
        <p:nvSpPr>
          <p:cNvPr id="4676" name="Google Shape;4676;p124"/>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MLIR Dialects in SODA-OPT</a:t>
            </a:r>
            <a:endParaRPr dirty="0"/>
          </a:p>
        </p:txBody>
      </p:sp>
      <p:sp>
        <p:nvSpPr>
          <p:cNvPr id="2" name="Google Shape;4683;p125">
            <a:extLst>
              <a:ext uri="{FF2B5EF4-FFF2-40B4-BE49-F238E27FC236}">
                <a16:creationId xmlns:a16="http://schemas.microsoft.com/office/drawing/2014/main" id="{B416E4C0-BC5B-26D2-FED3-80AE878F5A23}"/>
              </a:ext>
            </a:extLst>
          </p:cNvPr>
          <p:cNvSpPr/>
          <p:nvPr/>
        </p:nvSpPr>
        <p:spPr>
          <a:xfrm>
            <a:off x="2931600" y="2015672"/>
            <a:ext cx="3280800" cy="436500"/>
          </a:xfrm>
          <a:prstGeom prst="roundRect">
            <a:avLst/>
          </a:prstGeom>
          <a:solidFill>
            <a:schemeClr val="accent2"/>
          </a:solidFill>
          <a:ln w="9525" cap="flat" cmpd="sng">
            <a:solidFill>
              <a:schemeClr val="accent2"/>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bg1"/>
                </a:solidFill>
              </a:rPr>
              <a:t>Affine dialect</a:t>
            </a:r>
            <a:endParaRPr dirty="0">
              <a:solidFill>
                <a:schemeClr val="bg1"/>
              </a:solidFill>
            </a:endParaRPr>
          </a:p>
        </p:txBody>
      </p:sp>
      <p:sp>
        <p:nvSpPr>
          <p:cNvPr id="3" name="Google Shape;4684;p125">
            <a:extLst>
              <a:ext uri="{FF2B5EF4-FFF2-40B4-BE49-F238E27FC236}">
                <a16:creationId xmlns:a16="http://schemas.microsoft.com/office/drawing/2014/main" id="{DB44865F-CE34-F52B-7B8D-671A321B5014}"/>
              </a:ext>
            </a:extLst>
          </p:cNvPr>
          <p:cNvSpPr/>
          <p:nvPr/>
        </p:nvSpPr>
        <p:spPr>
          <a:xfrm>
            <a:off x="2931600" y="2766322"/>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Structured Control Flow (SCF) dialect</a:t>
            </a:r>
            <a:endParaRPr dirty="0"/>
          </a:p>
        </p:txBody>
      </p:sp>
      <p:sp>
        <p:nvSpPr>
          <p:cNvPr id="4" name="Google Shape;4685;p125">
            <a:extLst>
              <a:ext uri="{FF2B5EF4-FFF2-40B4-BE49-F238E27FC236}">
                <a16:creationId xmlns:a16="http://schemas.microsoft.com/office/drawing/2014/main" id="{7FCF0D97-15C4-317E-A22B-F9513DEF638E}"/>
              </a:ext>
            </a:extLst>
          </p:cNvPr>
          <p:cNvSpPr/>
          <p:nvPr/>
        </p:nvSpPr>
        <p:spPr>
          <a:xfrm>
            <a:off x="2931725" y="3516997"/>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Control Flow (CF) dialect</a:t>
            </a:r>
            <a:endParaRPr dirty="0"/>
          </a:p>
        </p:txBody>
      </p:sp>
      <p:sp>
        <p:nvSpPr>
          <p:cNvPr id="5" name="Google Shape;4686;p125">
            <a:extLst>
              <a:ext uri="{FF2B5EF4-FFF2-40B4-BE49-F238E27FC236}">
                <a16:creationId xmlns:a16="http://schemas.microsoft.com/office/drawing/2014/main" id="{B296BCAC-52CD-91A2-DFE5-B985F7193EC7}"/>
              </a:ext>
            </a:extLst>
          </p:cNvPr>
          <p:cNvSpPr/>
          <p:nvPr/>
        </p:nvSpPr>
        <p:spPr>
          <a:xfrm>
            <a:off x="2931725" y="4260622"/>
            <a:ext cx="3280800" cy="436500"/>
          </a:xfrm>
          <a:prstGeom prst="round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tx1"/>
                </a:solidFill>
              </a:rPr>
              <a:t>LLVM dialect</a:t>
            </a:r>
            <a:endParaRPr dirty="0">
              <a:solidFill>
                <a:schemeClr val="tx1"/>
              </a:solidFill>
            </a:endParaRPr>
          </a:p>
        </p:txBody>
      </p:sp>
      <p:sp>
        <p:nvSpPr>
          <p:cNvPr id="7" name="Google Shape;4687;p125">
            <a:extLst>
              <a:ext uri="{FF2B5EF4-FFF2-40B4-BE49-F238E27FC236}">
                <a16:creationId xmlns:a16="http://schemas.microsoft.com/office/drawing/2014/main" id="{A54D5DC8-EF27-F59D-B91B-5B96AD1E7EDE}"/>
              </a:ext>
            </a:extLst>
          </p:cNvPr>
          <p:cNvSpPr/>
          <p:nvPr/>
        </p:nvSpPr>
        <p:spPr>
          <a:xfrm>
            <a:off x="2931600" y="1258022"/>
            <a:ext cx="32808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Linalg dialect</a:t>
            </a:r>
            <a:endParaRPr dirty="0"/>
          </a:p>
        </p:txBody>
      </p:sp>
      <p:cxnSp>
        <p:nvCxnSpPr>
          <p:cNvPr id="8" name="Google Shape;4688;p125">
            <a:extLst>
              <a:ext uri="{FF2B5EF4-FFF2-40B4-BE49-F238E27FC236}">
                <a16:creationId xmlns:a16="http://schemas.microsoft.com/office/drawing/2014/main" id="{0A58F779-23F2-F071-533E-D94F8FF40783}"/>
              </a:ext>
            </a:extLst>
          </p:cNvPr>
          <p:cNvCxnSpPr/>
          <p:nvPr/>
        </p:nvCxnSpPr>
        <p:spPr>
          <a:xfrm>
            <a:off x="4572000" y="1694522"/>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9" name="Google Shape;4689;p125">
            <a:extLst>
              <a:ext uri="{FF2B5EF4-FFF2-40B4-BE49-F238E27FC236}">
                <a16:creationId xmlns:a16="http://schemas.microsoft.com/office/drawing/2014/main" id="{7DAD0024-5138-988C-7942-17E5BCE7AABD}"/>
              </a:ext>
            </a:extLst>
          </p:cNvPr>
          <p:cNvCxnSpPr/>
          <p:nvPr/>
        </p:nvCxnSpPr>
        <p:spPr>
          <a:xfrm>
            <a:off x="4572000" y="2452172"/>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4690;p125">
            <a:extLst>
              <a:ext uri="{FF2B5EF4-FFF2-40B4-BE49-F238E27FC236}">
                <a16:creationId xmlns:a16="http://schemas.microsoft.com/office/drawing/2014/main" id="{9DA8B1BF-3F29-CA1C-AD97-9AC203189A36}"/>
              </a:ext>
            </a:extLst>
          </p:cNvPr>
          <p:cNvCxnSpPr/>
          <p:nvPr/>
        </p:nvCxnSpPr>
        <p:spPr>
          <a:xfrm>
            <a:off x="4572000" y="3202822"/>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4691;p125">
            <a:extLst>
              <a:ext uri="{FF2B5EF4-FFF2-40B4-BE49-F238E27FC236}">
                <a16:creationId xmlns:a16="http://schemas.microsoft.com/office/drawing/2014/main" id="{91DC9CB8-C68A-24BB-84E6-4948DF999463}"/>
              </a:ext>
            </a:extLst>
          </p:cNvPr>
          <p:cNvCxnSpPr/>
          <p:nvPr/>
        </p:nvCxnSpPr>
        <p:spPr>
          <a:xfrm>
            <a:off x="4572125" y="3953497"/>
            <a:ext cx="0" cy="30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5"/>
        <p:cNvGrpSpPr/>
        <p:nvPr/>
      </p:nvGrpSpPr>
      <p:grpSpPr>
        <a:xfrm>
          <a:off x="0" y="0"/>
          <a:ext cx="0" cy="0"/>
          <a:chOff x="0" y="0"/>
          <a:chExt cx="0" cy="0"/>
        </a:xfrm>
      </p:grpSpPr>
      <p:sp>
        <p:nvSpPr>
          <p:cNvPr id="4696" name="Google Shape;4696;p126"/>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SODA-OPT Pipeline for Bambu </a:t>
            </a:r>
            <a:endParaRPr dirty="0"/>
          </a:p>
        </p:txBody>
      </p:sp>
      <p:sp>
        <p:nvSpPr>
          <p:cNvPr id="4697" name="Google Shape;4697;p126"/>
          <p:cNvSpPr/>
          <p:nvPr/>
        </p:nvSpPr>
        <p:spPr>
          <a:xfrm>
            <a:off x="283762" y="243840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Linalg to Affine Loop Pass</a:t>
            </a:r>
            <a:endParaRPr dirty="0"/>
          </a:p>
        </p:txBody>
      </p:sp>
      <p:sp>
        <p:nvSpPr>
          <p:cNvPr id="4698" name="Google Shape;4698;p126"/>
          <p:cNvSpPr/>
          <p:nvPr/>
        </p:nvSpPr>
        <p:spPr>
          <a:xfrm>
            <a:off x="283837" y="31890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Expanded Strided Metadata</a:t>
            </a:r>
            <a:endParaRPr dirty="0"/>
          </a:p>
        </p:txBody>
      </p:sp>
      <p:cxnSp>
        <p:nvCxnSpPr>
          <p:cNvPr id="4699" name="Google Shape;4699;p126"/>
          <p:cNvCxnSpPr>
            <a:stCxn id="4700" idx="2"/>
          </p:cNvCxnSpPr>
          <p:nvPr/>
        </p:nvCxnSpPr>
        <p:spPr>
          <a:xfrm>
            <a:off x="1541062" y="2124300"/>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01" name="Google Shape;4701;p126"/>
          <p:cNvCxnSpPr/>
          <p:nvPr/>
        </p:nvCxnSpPr>
        <p:spPr>
          <a:xfrm>
            <a:off x="1541062" y="2874900"/>
            <a:ext cx="0" cy="314100"/>
          </a:xfrm>
          <a:prstGeom prst="straightConnector1">
            <a:avLst/>
          </a:prstGeom>
          <a:noFill/>
          <a:ln w="9525" cap="flat" cmpd="sng">
            <a:solidFill>
              <a:schemeClr val="dk2"/>
            </a:solidFill>
            <a:prstDash val="solid"/>
            <a:round/>
            <a:headEnd type="none" w="med" len="med"/>
            <a:tailEnd type="triangle" w="med" len="med"/>
          </a:ln>
        </p:spPr>
      </p:cxnSp>
      <p:sp>
        <p:nvSpPr>
          <p:cNvPr id="4702" name="Google Shape;4702;p126"/>
          <p:cNvSpPr/>
          <p:nvPr/>
        </p:nvSpPr>
        <p:spPr>
          <a:xfrm>
            <a:off x="3442050" y="1644625"/>
            <a:ext cx="2514600" cy="436500"/>
          </a:xfrm>
          <a:prstGeom prst="round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Permutation</a:t>
            </a:r>
            <a:endParaRPr dirty="0"/>
          </a:p>
        </p:txBody>
      </p:sp>
      <p:sp>
        <p:nvSpPr>
          <p:cNvPr id="4703" name="Google Shape;4703;p126"/>
          <p:cNvSpPr/>
          <p:nvPr/>
        </p:nvSpPr>
        <p:spPr>
          <a:xfrm>
            <a:off x="3442050" y="2395275"/>
            <a:ext cx="2514600" cy="436500"/>
          </a:xfrm>
          <a:prstGeom prst="round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Affine Data Copy Generate </a:t>
            </a:r>
            <a:endParaRPr dirty="0">
              <a:solidFill>
                <a:schemeClr val="lt1"/>
              </a:solidFill>
            </a:endParaRPr>
          </a:p>
        </p:txBody>
      </p:sp>
      <p:sp>
        <p:nvSpPr>
          <p:cNvPr id="4704" name="Google Shape;4704;p126"/>
          <p:cNvSpPr/>
          <p:nvPr/>
        </p:nvSpPr>
        <p:spPr>
          <a:xfrm>
            <a:off x="3442175" y="3145950"/>
            <a:ext cx="2514600" cy="436500"/>
          </a:xfrm>
          <a:prstGeom prst="round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Promote Buffers to Stack</a:t>
            </a:r>
            <a:endParaRPr dirty="0">
              <a:solidFill>
                <a:schemeClr val="lt1"/>
              </a:solidFill>
            </a:endParaRPr>
          </a:p>
        </p:txBody>
      </p:sp>
      <p:sp>
        <p:nvSpPr>
          <p:cNvPr id="4705" name="Google Shape;4705;p126"/>
          <p:cNvSpPr/>
          <p:nvPr/>
        </p:nvSpPr>
        <p:spPr>
          <a:xfrm>
            <a:off x="3442175" y="3889575"/>
            <a:ext cx="2514600" cy="436500"/>
          </a:xfrm>
          <a:prstGeom prst="round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Unroll</a:t>
            </a:r>
            <a:endParaRPr dirty="0"/>
          </a:p>
        </p:txBody>
      </p:sp>
      <p:sp>
        <p:nvSpPr>
          <p:cNvPr id="4706" name="Google Shape;4706;p126"/>
          <p:cNvSpPr/>
          <p:nvPr/>
        </p:nvSpPr>
        <p:spPr>
          <a:xfrm>
            <a:off x="3442060" y="886975"/>
            <a:ext cx="2514600" cy="436500"/>
          </a:xfrm>
          <a:prstGeom prst="round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Affine Loop Tiling</a:t>
            </a:r>
            <a:endParaRPr dirty="0"/>
          </a:p>
        </p:txBody>
      </p:sp>
      <p:cxnSp>
        <p:nvCxnSpPr>
          <p:cNvPr id="4707" name="Google Shape;4707;p126"/>
          <p:cNvCxnSpPr/>
          <p:nvPr/>
        </p:nvCxnSpPr>
        <p:spPr>
          <a:xfrm>
            <a:off x="4699360" y="1323475"/>
            <a:ext cx="0" cy="321300"/>
          </a:xfrm>
          <a:prstGeom prst="straightConnector1">
            <a:avLst/>
          </a:prstGeom>
          <a:noFill/>
          <a:ln w="9525" cap="flat" cmpd="sng">
            <a:solidFill>
              <a:schemeClr val="dk2"/>
            </a:solidFill>
            <a:prstDash val="solid"/>
            <a:round/>
            <a:headEnd type="none" w="med" len="med"/>
            <a:tailEnd type="triangle" w="med" len="med"/>
          </a:ln>
        </p:spPr>
      </p:cxnSp>
      <p:cxnSp>
        <p:nvCxnSpPr>
          <p:cNvPr id="4708" name="Google Shape;4708;p126"/>
          <p:cNvCxnSpPr/>
          <p:nvPr/>
        </p:nvCxnSpPr>
        <p:spPr>
          <a:xfrm>
            <a:off x="4699350" y="2081125"/>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09" name="Google Shape;4709;p126"/>
          <p:cNvCxnSpPr/>
          <p:nvPr/>
        </p:nvCxnSpPr>
        <p:spPr>
          <a:xfrm>
            <a:off x="4699350" y="2831775"/>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10" name="Google Shape;4710;p126"/>
          <p:cNvCxnSpPr/>
          <p:nvPr/>
        </p:nvCxnSpPr>
        <p:spPr>
          <a:xfrm>
            <a:off x="4699475" y="3582450"/>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4711" name="Google Shape;4711;p126"/>
          <p:cNvCxnSpPr/>
          <p:nvPr/>
        </p:nvCxnSpPr>
        <p:spPr>
          <a:xfrm>
            <a:off x="2799611" y="3407325"/>
            <a:ext cx="328800" cy="0"/>
          </a:xfrm>
          <a:prstGeom prst="straightConnector1">
            <a:avLst/>
          </a:prstGeom>
          <a:noFill/>
          <a:ln w="9525" cap="flat" cmpd="sng">
            <a:solidFill>
              <a:schemeClr val="dk2"/>
            </a:solidFill>
            <a:prstDash val="solid"/>
            <a:round/>
            <a:headEnd type="none" w="med" len="med"/>
            <a:tailEnd type="none" w="med" len="med"/>
          </a:ln>
        </p:spPr>
      </p:cxnSp>
      <p:cxnSp>
        <p:nvCxnSpPr>
          <p:cNvPr id="4712" name="Google Shape;4712;p126"/>
          <p:cNvCxnSpPr/>
          <p:nvPr/>
        </p:nvCxnSpPr>
        <p:spPr>
          <a:xfrm rot="10800000">
            <a:off x="3128400" y="1096900"/>
            <a:ext cx="0" cy="2315700"/>
          </a:xfrm>
          <a:prstGeom prst="straightConnector1">
            <a:avLst/>
          </a:prstGeom>
          <a:noFill/>
          <a:ln w="9525" cap="flat" cmpd="sng">
            <a:solidFill>
              <a:schemeClr val="dk2"/>
            </a:solidFill>
            <a:prstDash val="solid"/>
            <a:round/>
            <a:headEnd type="none" w="med" len="med"/>
            <a:tailEnd type="none" w="med" len="med"/>
          </a:ln>
        </p:spPr>
      </p:cxnSp>
      <p:cxnSp>
        <p:nvCxnSpPr>
          <p:cNvPr id="4713" name="Google Shape;4713;p126"/>
          <p:cNvCxnSpPr/>
          <p:nvPr/>
        </p:nvCxnSpPr>
        <p:spPr>
          <a:xfrm>
            <a:off x="3132160" y="1105225"/>
            <a:ext cx="309900" cy="0"/>
          </a:xfrm>
          <a:prstGeom prst="straightConnector1">
            <a:avLst/>
          </a:prstGeom>
          <a:noFill/>
          <a:ln w="9525" cap="flat" cmpd="sng">
            <a:solidFill>
              <a:schemeClr val="dk2"/>
            </a:solidFill>
            <a:prstDash val="solid"/>
            <a:round/>
            <a:headEnd type="none" w="med" len="med"/>
            <a:tailEnd type="triangle" w="med" len="med"/>
          </a:ln>
        </p:spPr>
      </p:cxnSp>
      <p:sp>
        <p:nvSpPr>
          <p:cNvPr id="4714" name="Google Shape;4714;p126"/>
          <p:cNvSpPr/>
          <p:nvPr/>
        </p:nvSpPr>
        <p:spPr>
          <a:xfrm>
            <a:off x="6454150" y="2395275"/>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Lower Affine</a:t>
            </a:r>
            <a:endParaRPr dirty="0"/>
          </a:p>
        </p:txBody>
      </p:sp>
      <p:sp>
        <p:nvSpPr>
          <p:cNvPr id="4715" name="Google Shape;4715;p126"/>
          <p:cNvSpPr/>
          <p:nvPr/>
        </p:nvSpPr>
        <p:spPr>
          <a:xfrm>
            <a:off x="6454275" y="3145950"/>
            <a:ext cx="2514600" cy="436500"/>
          </a:xfrm>
          <a:prstGeom prst="round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Convert SCF to CF</a:t>
            </a:r>
            <a:endParaRPr dirty="0"/>
          </a:p>
        </p:txBody>
      </p:sp>
      <p:cxnSp>
        <p:nvCxnSpPr>
          <p:cNvPr id="4716" name="Google Shape;4716;p126"/>
          <p:cNvCxnSpPr/>
          <p:nvPr/>
        </p:nvCxnSpPr>
        <p:spPr>
          <a:xfrm>
            <a:off x="7711450" y="2831775"/>
            <a:ext cx="0" cy="314100"/>
          </a:xfrm>
          <a:prstGeom prst="straightConnector1">
            <a:avLst/>
          </a:prstGeom>
          <a:noFill/>
          <a:ln w="9525" cap="flat" cmpd="sng">
            <a:solidFill>
              <a:schemeClr val="dk2"/>
            </a:solidFill>
            <a:prstDash val="solid"/>
            <a:round/>
            <a:headEnd type="none" w="med" len="med"/>
            <a:tailEnd type="triangle" w="med" len="med"/>
          </a:ln>
        </p:spPr>
      </p:cxnSp>
      <p:cxnSp>
        <p:nvCxnSpPr>
          <p:cNvPr id="4717" name="Google Shape;4717;p126"/>
          <p:cNvCxnSpPr>
            <a:endCxn id="4718" idx="0"/>
          </p:cNvCxnSpPr>
          <p:nvPr/>
        </p:nvCxnSpPr>
        <p:spPr>
          <a:xfrm>
            <a:off x="7711575" y="3582450"/>
            <a:ext cx="0" cy="307200"/>
          </a:xfrm>
          <a:prstGeom prst="straightConnector1">
            <a:avLst/>
          </a:prstGeom>
          <a:noFill/>
          <a:ln w="9525" cap="flat" cmpd="sng">
            <a:solidFill>
              <a:schemeClr val="dk2"/>
            </a:solidFill>
            <a:prstDash val="solid"/>
            <a:round/>
            <a:headEnd type="none" w="med" len="med"/>
            <a:tailEnd type="triangle" w="med" len="med"/>
          </a:ln>
        </p:spPr>
      </p:cxnSp>
      <p:sp>
        <p:nvSpPr>
          <p:cNvPr id="4719" name="Google Shape;4719;p126"/>
          <p:cNvSpPr/>
          <p:nvPr/>
        </p:nvSpPr>
        <p:spPr>
          <a:xfrm>
            <a:off x="3442175" y="4633200"/>
            <a:ext cx="2514600" cy="436500"/>
          </a:xfrm>
          <a:prstGeom prst="round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Affine Scalar Replacement</a:t>
            </a:r>
            <a:endParaRPr dirty="0">
              <a:solidFill>
                <a:schemeClr val="lt1"/>
              </a:solidFill>
            </a:endParaRPr>
          </a:p>
        </p:txBody>
      </p:sp>
      <p:cxnSp>
        <p:nvCxnSpPr>
          <p:cNvPr id="4720" name="Google Shape;4720;p126"/>
          <p:cNvCxnSpPr/>
          <p:nvPr/>
        </p:nvCxnSpPr>
        <p:spPr>
          <a:xfrm>
            <a:off x="4699475" y="4319075"/>
            <a:ext cx="0" cy="307200"/>
          </a:xfrm>
          <a:prstGeom prst="straightConnector1">
            <a:avLst/>
          </a:prstGeom>
          <a:noFill/>
          <a:ln w="9525" cap="flat" cmpd="sng">
            <a:solidFill>
              <a:schemeClr val="dk2"/>
            </a:solidFill>
            <a:prstDash val="solid"/>
            <a:round/>
            <a:headEnd type="none" w="med" len="med"/>
            <a:tailEnd type="triangle" w="med" len="med"/>
          </a:ln>
        </p:spPr>
      </p:cxnSp>
      <p:cxnSp>
        <p:nvCxnSpPr>
          <p:cNvPr id="4721" name="Google Shape;4721;p126"/>
          <p:cNvCxnSpPr/>
          <p:nvPr/>
        </p:nvCxnSpPr>
        <p:spPr>
          <a:xfrm>
            <a:off x="5956786" y="4851450"/>
            <a:ext cx="260700" cy="0"/>
          </a:xfrm>
          <a:prstGeom prst="straightConnector1">
            <a:avLst/>
          </a:prstGeom>
          <a:noFill/>
          <a:ln w="9525" cap="flat" cmpd="sng">
            <a:solidFill>
              <a:schemeClr val="dk2"/>
            </a:solidFill>
            <a:prstDash val="solid"/>
            <a:round/>
            <a:headEnd type="none" w="med" len="med"/>
            <a:tailEnd type="none" w="med" len="med"/>
          </a:ln>
        </p:spPr>
      </p:cxnSp>
      <p:cxnSp>
        <p:nvCxnSpPr>
          <p:cNvPr id="4722" name="Google Shape;4722;p126"/>
          <p:cNvCxnSpPr/>
          <p:nvPr/>
        </p:nvCxnSpPr>
        <p:spPr>
          <a:xfrm rot="10800000" flipH="1">
            <a:off x="6217425" y="2569400"/>
            <a:ext cx="300" cy="2284500"/>
          </a:xfrm>
          <a:prstGeom prst="straightConnector1">
            <a:avLst/>
          </a:prstGeom>
          <a:noFill/>
          <a:ln w="9525" cap="flat" cmpd="sng">
            <a:solidFill>
              <a:schemeClr val="dk2"/>
            </a:solidFill>
            <a:prstDash val="solid"/>
            <a:round/>
            <a:headEnd type="none" w="med" len="med"/>
            <a:tailEnd type="none" w="med" len="med"/>
          </a:ln>
        </p:spPr>
      </p:cxnSp>
      <p:cxnSp>
        <p:nvCxnSpPr>
          <p:cNvPr id="4723" name="Google Shape;4723;p126"/>
          <p:cNvCxnSpPr/>
          <p:nvPr/>
        </p:nvCxnSpPr>
        <p:spPr>
          <a:xfrm>
            <a:off x="6216675" y="2571750"/>
            <a:ext cx="236400" cy="0"/>
          </a:xfrm>
          <a:prstGeom prst="straightConnector1">
            <a:avLst/>
          </a:prstGeom>
          <a:noFill/>
          <a:ln w="9525" cap="flat" cmpd="sng">
            <a:solidFill>
              <a:schemeClr val="dk2"/>
            </a:solidFill>
            <a:prstDash val="solid"/>
            <a:round/>
            <a:headEnd type="none" w="med" len="med"/>
            <a:tailEnd type="stealth" w="med" len="med"/>
          </a:ln>
        </p:spPr>
      </p:cxnSp>
      <p:sp>
        <p:nvSpPr>
          <p:cNvPr id="4724" name="Google Shape;4724;p126"/>
          <p:cNvSpPr/>
          <p:nvPr/>
        </p:nvSpPr>
        <p:spPr>
          <a:xfrm>
            <a:off x="3298425" y="826225"/>
            <a:ext cx="2793300" cy="4317300"/>
          </a:xfrm>
          <a:prstGeom prst="rect">
            <a:avLst/>
          </a:prstGeom>
          <a:noFill/>
          <a:ln w="38100" cap="flat" cmpd="sng">
            <a:solidFill>
              <a:schemeClr val="accent3"/>
            </a:solidFill>
            <a:prstDash val="solid"/>
            <a:round/>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725" name="Google Shape;4725;p126"/>
          <p:cNvSpPr txBox="1"/>
          <p:nvPr/>
        </p:nvSpPr>
        <p:spPr>
          <a:xfrm>
            <a:off x="258505" y="1152649"/>
            <a:ext cx="2619900" cy="681004"/>
          </a:xfrm>
          <a:prstGeom prst="roundRect">
            <a:avLst/>
          </a:pr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lt1"/>
                </a:solidFill>
              </a:rPr>
              <a:t>Optimizations performed by SODA at affine dialect</a:t>
            </a:r>
            <a:endParaRPr dirty="0">
              <a:solidFill>
                <a:schemeClr val="lt1"/>
              </a:solidFill>
            </a:endParaRPr>
          </a:p>
        </p:txBody>
      </p:sp>
      <p:cxnSp>
        <p:nvCxnSpPr>
          <p:cNvPr id="4726" name="Google Shape;4726;p126"/>
          <p:cNvCxnSpPr>
            <a:cxnSpLocks/>
            <a:stCxn id="4725" idx="3"/>
          </p:cNvCxnSpPr>
          <p:nvPr/>
        </p:nvCxnSpPr>
        <p:spPr>
          <a:xfrm flipV="1">
            <a:off x="2878405" y="1486825"/>
            <a:ext cx="418020" cy="6326"/>
          </a:xfrm>
          <a:prstGeom prst="straightConnector1">
            <a:avLst/>
          </a:prstGeom>
          <a:noFill/>
          <a:ln w="19050" cap="flat" cmpd="sng">
            <a:solidFill>
              <a:schemeClr val="accent3"/>
            </a:solidFill>
            <a:prstDash val="solid"/>
            <a:round/>
            <a:headEnd type="triangle" w="med" len="med"/>
            <a:tailEnd type="none" w="med" len="med"/>
          </a:ln>
        </p:spPr>
      </p:cxnSp>
      <p:sp>
        <p:nvSpPr>
          <p:cNvPr id="4727" name="Google Shape;4727;p126"/>
          <p:cNvSpPr txBox="1"/>
          <p:nvPr/>
        </p:nvSpPr>
        <p:spPr>
          <a:xfrm>
            <a:off x="6402125" y="826225"/>
            <a:ext cx="2674200" cy="681004"/>
          </a:xfrm>
          <a:prstGeom prst="roundRect">
            <a:avLst/>
          </a:prstGeom>
          <a:solidFill>
            <a:schemeClr val="accen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rPr>
              <a:t>Gold color highlight indicates loop optimization</a:t>
            </a:r>
            <a:endParaRPr dirty="0">
              <a:solidFill>
                <a:schemeClr val="dk1"/>
              </a:solidFill>
            </a:endParaRPr>
          </a:p>
        </p:txBody>
      </p:sp>
      <p:sp>
        <p:nvSpPr>
          <p:cNvPr id="4728" name="Google Shape;4728;p126"/>
          <p:cNvSpPr txBox="1"/>
          <p:nvPr/>
        </p:nvSpPr>
        <p:spPr>
          <a:xfrm>
            <a:off x="6402125" y="1610750"/>
            <a:ext cx="2674200" cy="615600"/>
          </a:xfrm>
          <a:prstGeom prst="round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Maroon color highlight indicates non-loop optimization</a:t>
            </a:r>
            <a:endParaRPr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9"/>
                                        </p:tgtEl>
                                        <p:attrNameLst>
                                          <p:attrName>style.visibility</p:attrName>
                                        </p:attrNameLst>
                                      </p:cBhvr>
                                      <p:to>
                                        <p:strVal val="visible"/>
                                      </p:to>
                                    </p:set>
                                    <p:animEffect transition="in" filter="fade">
                                      <p:cBhvr>
                                        <p:cTn id="7" dur="500"/>
                                        <p:tgtEl>
                                          <p:spTgt spid="46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97"/>
                                        </p:tgtEl>
                                        <p:attrNameLst>
                                          <p:attrName>style.visibility</p:attrName>
                                        </p:attrNameLst>
                                      </p:cBhvr>
                                      <p:to>
                                        <p:strVal val="visible"/>
                                      </p:to>
                                    </p:set>
                                    <p:animEffect transition="in" filter="fade">
                                      <p:cBhvr>
                                        <p:cTn id="10" dur="500"/>
                                        <p:tgtEl>
                                          <p:spTgt spid="4697"/>
                                        </p:tgtEl>
                                      </p:cBhvr>
                                    </p:animEffect>
                                  </p:childTnLst>
                                </p:cTn>
                              </p:par>
                              <p:par>
                                <p:cTn id="11" presetID="10" presetClass="entr" presetSubtype="0" fill="hold" nodeType="withEffect">
                                  <p:stCondLst>
                                    <p:cond delay="0"/>
                                  </p:stCondLst>
                                  <p:childTnLst>
                                    <p:set>
                                      <p:cBhvr>
                                        <p:cTn id="12" dur="1" fill="hold">
                                          <p:stCondLst>
                                            <p:cond delay="0"/>
                                          </p:stCondLst>
                                        </p:cTn>
                                        <p:tgtEl>
                                          <p:spTgt spid="4701"/>
                                        </p:tgtEl>
                                        <p:attrNameLst>
                                          <p:attrName>style.visibility</p:attrName>
                                        </p:attrNameLst>
                                      </p:cBhvr>
                                      <p:to>
                                        <p:strVal val="visible"/>
                                      </p:to>
                                    </p:set>
                                    <p:animEffect transition="in" filter="fade">
                                      <p:cBhvr>
                                        <p:cTn id="13" dur="500"/>
                                        <p:tgtEl>
                                          <p:spTgt spid="47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98"/>
                                        </p:tgtEl>
                                        <p:attrNameLst>
                                          <p:attrName>style.visibility</p:attrName>
                                        </p:attrNameLst>
                                      </p:cBhvr>
                                      <p:to>
                                        <p:strVal val="visible"/>
                                      </p:to>
                                    </p:set>
                                    <p:animEffect transition="in" filter="fade">
                                      <p:cBhvr>
                                        <p:cTn id="16" dur="500"/>
                                        <p:tgtEl>
                                          <p:spTgt spid="46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25"/>
                                        </p:tgtEl>
                                        <p:attrNameLst>
                                          <p:attrName>style.visibility</p:attrName>
                                        </p:attrNameLst>
                                      </p:cBhvr>
                                      <p:to>
                                        <p:strVal val="visible"/>
                                      </p:to>
                                    </p:set>
                                    <p:animEffect transition="in" filter="fade">
                                      <p:cBhvr>
                                        <p:cTn id="21" dur="500"/>
                                        <p:tgtEl>
                                          <p:spTgt spid="4725"/>
                                        </p:tgtEl>
                                      </p:cBhvr>
                                    </p:animEffect>
                                  </p:childTnLst>
                                </p:cTn>
                              </p:par>
                              <p:par>
                                <p:cTn id="22" presetID="10" presetClass="entr" presetSubtype="0" fill="hold" nodeType="withEffect">
                                  <p:stCondLst>
                                    <p:cond delay="0"/>
                                  </p:stCondLst>
                                  <p:childTnLst>
                                    <p:set>
                                      <p:cBhvr>
                                        <p:cTn id="23" dur="1" fill="hold">
                                          <p:stCondLst>
                                            <p:cond delay="0"/>
                                          </p:stCondLst>
                                        </p:cTn>
                                        <p:tgtEl>
                                          <p:spTgt spid="4726"/>
                                        </p:tgtEl>
                                        <p:attrNameLst>
                                          <p:attrName>style.visibility</p:attrName>
                                        </p:attrNameLst>
                                      </p:cBhvr>
                                      <p:to>
                                        <p:strVal val="visible"/>
                                      </p:to>
                                    </p:set>
                                    <p:animEffect transition="in" filter="fade">
                                      <p:cBhvr>
                                        <p:cTn id="24" dur="500"/>
                                        <p:tgtEl>
                                          <p:spTgt spid="4726"/>
                                        </p:tgtEl>
                                      </p:cBhvr>
                                    </p:animEffect>
                                  </p:childTnLst>
                                </p:cTn>
                              </p:par>
                              <p:par>
                                <p:cTn id="25" presetID="10" presetClass="entr" presetSubtype="0" fill="hold" nodeType="withEffect">
                                  <p:stCondLst>
                                    <p:cond delay="0"/>
                                  </p:stCondLst>
                                  <p:childTnLst>
                                    <p:set>
                                      <p:cBhvr>
                                        <p:cTn id="26" dur="1" fill="hold">
                                          <p:stCondLst>
                                            <p:cond delay="0"/>
                                          </p:stCondLst>
                                        </p:cTn>
                                        <p:tgtEl>
                                          <p:spTgt spid="4712"/>
                                        </p:tgtEl>
                                        <p:attrNameLst>
                                          <p:attrName>style.visibility</p:attrName>
                                        </p:attrNameLst>
                                      </p:cBhvr>
                                      <p:to>
                                        <p:strVal val="visible"/>
                                      </p:to>
                                    </p:set>
                                    <p:animEffect transition="in" filter="fade">
                                      <p:cBhvr>
                                        <p:cTn id="27" dur="500"/>
                                        <p:tgtEl>
                                          <p:spTgt spid="4712"/>
                                        </p:tgtEl>
                                      </p:cBhvr>
                                    </p:animEffect>
                                  </p:childTnLst>
                                </p:cTn>
                              </p:par>
                              <p:par>
                                <p:cTn id="28" presetID="10" presetClass="entr" presetSubtype="0" fill="hold" nodeType="withEffect">
                                  <p:stCondLst>
                                    <p:cond delay="0"/>
                                  </p:stCondLst>
                                  <p:childTnLst>
                                    <p:set>
                                      <p:cBhvr>
                                        <p:cTn id="29" dur="1" fill="hold">
                                          <p:stCondLst>
                                            <p:cond delay="0"/>
                                          </p:stCondLst>
                                        </p:cTn>
                                        <p:tgtEl>
                                          <p:spTgt spid="4713"/>
                                        </p:tgtEl>
                                        <p:attrNameLst>
                                          <p:attrName>style.visibility</p:attrName>
                                        </p:attrNameLst>
                                      </p:cBhvr>
                                      <p:to>
                                        <p:strVal val="visible"/>
                                      </p:to>
                                    </p:set>
                                    <p:animEffect transition="in" filter="fade">
                                      <p:cBhvr>
                                        <p:cTn id="30" dur="500"/>
                                        <p:tgtEl>
                                          <p:spTgt spid="4713"/>
                                        </p:tgtEl>
                                      </p:cBhvr>
                                    </p:animEffect>
                                  </p:childTnLst>
                                </p:cTn>
                              </p:par>
                              <p:par>
                                <p:cTn id="31" presetID="10" presetClass="entr" presetSubtype="0" fill="hold" nodeType="withEffect">
                                  <p:stCondLst>
                                    <p:cond delay="0"/>
                                  </p:stCondLst>
                                  <p:childTnLst>
                                    <p:set>
                                      <p:cBhvr>
                                        <p:cTn id="32" dur="1" fill="hold">
                                          <p:stCondLst>
                                            <p:cond delay="0"/>
                                          </p:stCondLst>
                                        </p:cTn>
                                        <p:tgtEl>
                                          <p:spTgt spid="4711"/>
                                        </p:tgtEl>
                                        <p:attrNameLst>
                                          <p:attrName>style.visibility</p:attrName>
                                        </p:attrNameLst>
                                      </p:cBhvr>
                                      <p:to>
                                        <p:strVal val="visible"/>
                                      </p:to>
                                    </p:set>
                                    <p:animEffect transition="in" filter="fade">
                                      <p:cBhvr>
                                        <p:cTn id="33" dur="500"/>
                                        <p:tgtEl>
                                          <p:spTgt spid="47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6"/>
                                        </p:tgtEl>
                                        <p:attrNameLst>
                                          <p:attrName>style.visibility</p:attrName>
                                        </p:attrNameLst>
                                      </p:cBhvr>
                                      <p:to>
                                        <p:strVal val="visible"/>
                                      </p:to>
                                    </p:set>
                                    <p:animEffect transition="in" filter="fade">
                                      <p:cBhvr>
                                        <p:cTn id="36" dur="500"/>
                                        <p:tgtEl>
                                          <p:spTgt spid="4706"/>
                                        </p:tgtEl>
                                      </p:cBhvr>
                                    </p:animEffect>
                                  </p:childTnLst>
                                </p:cTn>
                              </p:par>
                              <p:par>
                                <p:cTn id="37" presetID="10" presetClass="entr" presetSubtype="0" fill="hold" nodeType="withEffect">
                                  <p:stCondLst>
                                    <p:cond delay="0"/>
                                  </p:stCondLst>
                                  <p:childTnLst>
                                    <p:set>
                                      <p:cBhvr>
                                        <p:cTn id="38" dur="1" fill="hold">
                                          <p:stCondLst>
                                            <p:cond delay="0"/>
                                          </p:stCondLst>
                                        </p:cTn>
                                        <p:tgtEl>
                                          <p:spTgt spid="4707"/>
                                        </p:tgtEl>
                                        <p:attrNameLst>
                                          <p:attrName>style.visibility</p:attrName>
                                        </p:attrNameLst>
                                      </p:cBhvr>
                                      <p:to>
                                        <p:strVal val="visible"/>
                                      </p:to>
                                    </p:set>
                                    <p:animEffect transition="in" filter="fade">
                                      <p:cBhvr>
                                        <p:cTn id="39" dur="500"/>
                                        <p:tgtEl>
                                          <p:spTgt spid="470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2"/>
                                        </p:tgtEl>
                                        <p:attrNameLst>
                                          <p:attrName>style.visibility</p:attrName>
                                        </p:attrNameLst>
                                      </p:cBhvr>
                                      <p:to>
                                        <p:strVal val="visible"/>
                                      </p:to>
                                    </p:set>
                                    <p:animEffect transition="in" filter="fade">
                                      <p:cBhvr>
                                        <p:cTn id="42" dur="500"/>
                                        <p:tgtEl>
                                          <p:spTgt spid="4702"/>
                                        </p:tgtEl>
                                      </p:cBhvr>
                                    </p:animEffect>
                                  </p:childTnLst>
                                </p:cTn>
                              </p:par>
                              <p:par>
                                <p:cTn id="43" presetID="10" presetClass="entr" presetSubtype="0" fill="hold" nodeType="withEffect">
                                  <p:stCondLst>
                                    <p:cond delay="0"/>
                                  </p:stCondLst>
                                  <p:childTnLst>
                                    <p:set>
                                      <p:cBhvr>
                                        <p:cTn id="44" dur="1" fill="hold">
                                          <p:stCondLst>
                                            <p:cond delay="0"/>
                                          </p:stCondLst>
                                        </p:cTn>
                                        <p:tgtEl>
                                          <p:spTgt spid="4708"/>
                                        </p:tgtEl>
                                        <p:attrNameLst>
                                          <p:attrName>style.visibility</p:attrName>
                                        </p:attrNameLst>
                                      </p:cBhvr>
                                      <p:to>
                                        <p:strVal val="visible"/>
                                      </p:to>
                                    </p:set>
                                    <p:animEffect transition="in" filter="fade">
                                      <p:cBhvr>
                                        <p:cTn id="45" dur="500"/>
                                        <p:tgtEl>
                                          <p:spTgt spid="470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gtEl>
                                        <p:attrNameLst>
                                          <p:attrName>style.visibility</p:attrName>
                                        </p:attrNameLst>
                                      </p:cBhvr>
                                      <p:to>
                                        <p:strVal val="visible"/>
                                      </p:to>
                                    </p:set>
                                    <p:animEffect transition="in" filter="fade">
                                      <p:cBhvr>
                                        <p:cTn id="48" dur="500"/>
                                        <p:tgtEl>
                                          <p:spTgt spid="4703"/>
                                        </p:tgtEl>
                                      </p:cBhvr>
                                    </p:animEffect>
                                  </p:childTnLst>
                                </p:cTn>
                              </p:par>
                              <p:par>
                                <p:cTn id="49" presetID="10" presetClass="entr" presetSubtype="0" fill="hold" nodeType="withEffect">
                                  <p:stCondLst>
                                    <p:cond delay="0"/>
                                  </p:stCondLst>
                                  <p:childTnLst>
                                    <p:set>
                                      <p:cBhvr>
                                        <p:cTn id="50" dur="1" fill="hold">
                                          <p:stCondLst>
                                            <p:cond delay="0"/>
                                          </p:stCondLst>
                                        </p:cTn>
                                        <p:tgtEl>
                                          <p:spTgt spid="4709"/>
                                        </p:tgtEl>
                                        <p:attrNameLst>
                                          <p:attrName>style.visibility</p:attrName>
                                        </p:attrNameLst>
                                      </p:cBhvr>
                                      <p:to>
                                        <p:strVal val="visible"/>
                                      </p:to>
                                    </p:set>
                                    <p:animEffect transition="in" filter="fade">
                                      <p:cBhvr>
                                        <p:cTn id="51" dur="500"/>
                                        <p:tgtEl>
                                          <p:spTgt spid="47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4"/>
                                        </p:tgtEl>
                                        <p:attrNameLst>
                                          <p:attrName>style.visibility</p:attrName>
                                        </p:attrNameLst>
                                      </p:cBhvr>
                                      <p:to>
                                        <p:strVal val="visible"/>
                                      </p:to>
                                    </p:set>
                                    <p:animEffect transition="in" filter="fade">
                                      <p:cBhvr>
                                        <p:cTn id="54" dur="500"/>
                                        <p:tgtEl>
                                          <p:spTgt spid="4704"/>
                                        </p:tgtEl>
                                      </p:cBhvr>
                                    </p:animEffect>
                                  </p:childTnLst>
                                </p:cTn>
                              </p:par>
                              <p:par>
                                <p:cTn id="55" presetID="10" presetClass="entr" presetSubtype="0" fill="hold" nodeType="withEffect">
                                  <p:stCondLst>
                                    <p:cond delay="0"/>
                                  </p:stCondLst>
                                  <p:childTnLst>
                                    <p:set>
                                      <p:cBhvr>
                                        <p:cTn id="56" dur="1" fill="hold">
                                          <p:stCondLst>
                                            <p:cond delay="0"/>
                                          </p:stCondLst>
                                        </p:cTn>
                                        <p:tgtEl>
                                          <p:spTgt spid="4710"/>
                                        </p:tgtEl>
                                        <p:attrNameLst>
                                          <p:attrName>style.visibility</p:attrName>
                                        </p:attrNameLst>
                                      </p:cBhvr>
                                      <p:to>
                                        <p:strVal val="visible"/>
                                      </p:to>
                                    </p:set>
                                    <p:animEffect transition="in" filter="fade">
                                      <p:cBhvr>
                                        <p:cTn id="57" dur="500"/>
                                        <p:tgtEl>
                                          <p:spTgt spid="471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5"/>
                                        </p:tgtEl>
                                        <p:attrNameLst>
                                          <p:attrName>style.visibility</p:attrName>
                                        </p:attrNameLst>
                                      </p:cBhvr>
                                      <p:to>
                                        <p:strVal val="visible"/>
                                      </p:to>
                                    </p:set>
                                    <p:animEffect transition="in" filter="fade">
                                      <p:cBhvr>
                                        <p:cTn id="60" dur="500"/>
                                        <p:tgtEl>
                                          <p:spTgt spid="4705"/>
                                        </p:tgtEl>
                                      </p:cBhvr>
                                    </p:animEffect>
                                  </p:childTnLst>
                                </p:cTn>
                              </p:par>
                              <p:par>
                                <p:cTn id="61" presetID="10" presetClass="entr" presetSubtype="0" fill="hold" nodeType="withEffect">
                                  <p:stCondLst>
                                    <p:cond delay="0"/>
                                  </p:stCondLst>
                                  <p:childTnLst>
                                    <p:set>
                                      <p:cBhvr>
                                        <p:cTn id="62" dur="1" fill="hold">
                                          <p:stCondLst>
                                            <p:cond delay="0"/>
                                          </p:stCondLst>
                                        </p:cTn>
                                        <p:tgtEl>
                                          <p:spTgt spid="4720"/>
                                        </p:tgtEl>
                                        <p:attrNameLst>
                                          <p:attrName>style.visibility</p:attrName>
                                        </p:attrNameLst>
                                      </p:cBhvr>
                                      <p:to>
                                        <p:strVal val="visible"/>
                                      </p:to>
                                    </p:set>
                                    <p:animEffect transition="in" filter="fade">
                                      <p:cBhvr>
                                        <p:cTn id="63" dur="500"/>
                                        <p:tgtEl>
                                          <p:spTgt spid="47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19"/>
                                        </p:tgtEl>
                                        <p:attrNameLst>
                                          <p:attrName>style.visibility</p:attrName>
                                        </p:attrNameLst>
                                      </p:cBhvr>
                                      <p:to>
                                        <p:strVal val="visible"/>
                                      </p:to>
                                    </p:set>
                                    <p:animEffect transition="in" filter="fade">
                                      <p:cBhvr>
                                        <p:cTn id="66" dur="500"/>
                                        <p:tgtEl>
                                          <p:spTgt spid="47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24"/>
                                        </p:tgtEl>
                                        <p:attrNameLst>
                                          <p:attrName>style.visibility</p:attrName>
                                        </p:attrNameLst>
                                      </p:cBhvr>
                                      <p:to>
                                        <p:strVal val="visible"/>
                                      </p:to>
                                    </p:set>
                                    <p:animEffect transition="in" filter="fade">
                                      <p:cBhvr>
                                        <p:cTn id="69" dur="500"/>
                                        <p:tgtEl>
                                          <p:spTgt spid="47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727"/>
                                        </p:tgtEl>
                                        <p:attrNameLst>
                                          <p:attrName>style.visibility</p:attrName>
                                        </p:attrNameLst>
                                      </p:cBhvr>
                                      <p:to>
                                        <p:strVal val="visible"/>
                                      </p:to>
                                    </p:set>
                                    <p:animEffect transition="in" filter="fade">
                                      <p:cBhvr>
                                        <p:cTn id="72" dur="500"/>
                                        <p:tgtEl>
                                          <p:spTgt spid="47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28"/>
                                        </p:tgtEl>
                                        <p:attrNameLst>
                                          <p:attrName>style.visibility</p:attrName>
                                        </p:attrNameLst>
                                      </p:cBhvr>
                                      <p:to>
                                        <p:strVal val="visible"/>
                                      </p:to>
                                    </p:set>
                                    <p:animEffect transition="in" filter="fade">
                                      <p:cBhvr>
                                        <p:cTn id="75" dur="500"/>
                                        <p:tgtEl>
                                          <p:spTgt spid="472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721"/>
                                        </p:tgtEl>
                                        <p:attrNameLst>
                                          <p:attrName>style.visibility</p:attrName>
                                        </p:attrNameLst>
                                      </p:cBhvr>
                                      <p:to>
                                        <p:strVal val="visible"/>
                                      </p:to>
                                    </p:set>
                                    <p:animEffect transition="in" filter="fade">
                                      <p:cBhvr>
                                        <p:cTn id="80" dur="500"/>
                                        <p:tgtEl>
                                          <p:spTgt spid="4721"/>
                                        </p:tgtEl>
                                      </p:cBhvr>
                                    </p:animEffect>
                                  </p:childTnLst>
                                </p:cTn>
                              </p:par>
                              <p:par>
                                <p:cTn id="81" presetID="10" presetClass="entr" presetSubtype="0" fill="hold" nodeType="withEffect">
                                  <p:stCondLst>
                                    <p:cond delay="0"/>
                                  </p:stCondLst>
                                  <p:childTnLst>
                                    <p:set>
                                      <p:cBhvr>
                                        <p:cTn id="82" dur="1" fill="hold">
                                          <p:stCondLst>
                                            <p:cond delay="0"/>
                                          </p:stCondLst>
                                        </p:cTn>
                                        <p:tgtEl>
                                          <p:spTgt spid="4722"/>
                                        </p:tgtEl>
                                        <p:attrNameLst>
                                          <p:attrName>style.visibility</p:attrName>
                                        </p:attrNameLst>
                                      </p:cBhvr>
                                      <p:to>
                                        <p:strVal val="visible"/>
                                      </p:to>
                                    </p:set>
                                    <p:animEffect transition="in" filter="fade">
                                      <p:cBhvr>
                                        <p:cTn id="83" dur="500"/>
                                        <p:tgtEl>
                                          <p:spTgt spid="4722"/>
                                        </p:tgtEl>
                                      </p:cBhvr>
                                    </p:animEffect>
                                  </p:childTnLst>
                                </p:cTn>
                              </p:par>
                              <p:par>
                                <p:cTn id="84" presetID="10" presetClass="entr" presetSubtype="0" fill="hold" nodeType="withEffect">
                                  <p:stCondLst>
                                    <p:cond delay="0"/>
                                  </p:stCondLst>
                                  <p:childTnLst>
                                    <p:set>
                                      <p:cBhvr>
                                        <p:cTn id="85" dur="1" fill="hold">
                                          <p:stCondLst>
                                            <p:cond delay="0"/>
                                          </p:stCondLst>
                                        </p:cTn>
                                        <p:tgtEl>
                                          <p:spTgt spid="4723"/>
                                        </p:tgtEl>
                                        <p:attrNameLst>
                                          <p:attrName>style.visibility</p:attrName>
                                        </p:attrNameLst>
                                      </p:cBhvr>
                                      <p:to>
                                        <p:strVal val="visible"/>
                                      </p:to>
                                    </p:set>
                                    <p:animEffect transition="in" filter="fade">
                                      <p:cBhvr>
                                        <p:cTn id="86" dur="500"/>
                                        <p:tgtEl>
                                          <p:spTgt spid="47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714"/>
                                        </p:tgtEl>
                                        <p:attrNameLst>
                                          <p:attrName>style.visibility</p:attrName>
                                        </p:attrNameLst>
                                      </p:cBhvr>
                                      <p:to>
                                        <p:strVal val="visible"/>
                                      </p:to>
                                    </p:set>
                                    <p:animEffect transition="in" filter="fade">
                                      <p:cBhvr>
                                        <p:cTn id="89" dur="500"/>
                                        <p:tgtEl>
                                          <p:spTgt spid="4714"/>
                                        </p:tgtEl>
                                      </p:cBhvr>
                                    </p:animEffect>
                                  </p:childTnLst>
                                </p:cTn>
                              </p:par>
                              <p:par>
                                <p:cTn id="90" presetID="10" presetClass="entr" presetSubtype="0" fill="hold" nodeType="withEffect">
                                  <p:stCondLst>
                                    <p:cond delay="0"/>
                                  </p:stCondLst>
                                  <p:childTnLst>
                                    <p:set>
                                      <p:cBhvr>
                                        <p:cTn id="91" dur="1" fill="hold">
                                          <p:stCondLst>
                                            <p:cond delay="0"/>
                                          </p:stCondLst>
                                        </p:cTn>
                                        <p:tgtEl>
                                          <p:spTgt spid="4716"/>
                                        </p:tgtEl>
                                        <p:attrNameLst>
                                          <p:attrName>style.visibility</p:attrName>
                                        </p:attrNameLst>
                                      </p:cBhvr>
                                      <p:to>
                                        <p:strVal val="visible"/>
                                      </p:to>
                                    </p:set>
                                    <p:animEffect transition="in" filter="fade">
                                      <p:cBhvr>
                                        <p:cTn id="92" dur="500"/>
                                        <p:tgtEl>
                                          <p:spTgt spid="47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715"/>
                                        </p:tgtEl>
                                        <p:attrNameLst>
                                          <p:attrName>style.visibility</p:attrName>
                                        </p:attrNameLst>
                                      </p:cBhvr>
                                      <p:to>
                                        <p:strVal val="visible"/>
                                      </p:to>
                                    </p:set>
                                    <p:animEffect transition="in" filter="fade">
                                      <p:cBhvr>
                                        <p:cTn id="95" dur="500"/>
                                        <p:tgtEl>
                                          <p:spTgt spid="4715"/>
                                        </p:tgtEl>
                                      </p:cBhvr>
                                    </p:animEffect>
                                  </p:childTnLst>
                                </p:cTn>
                              </p:par>
                              <p:par>
                                <p:cTn id="96" presetID="10" presetClass="entr" presetSubtype="0" fill="hold" nodeType="withEffect">
                                  <p:stCondLst>
                                    <p:cond delay="0"/>
                                  </p:stCondLst>
                                  <p:childTnLst>
                                    <p:set>
                                      <p:cBhvr>
                                        <p:cTn id="97" dur="1" fill="hold">
                                          <p:stCondLst>
                                            <p:cond delay="0"/>
                                          </p:stCondLst>
                                        </p:cTn>
                                        <p:tgtEl>
                                          <p:spTgt spid="4717"/>
                                        </p:tgtEl>
                                        <p:attrNameLst>
                                          <p:attrName>style.visibility</p:attrName>
                                        </p:attrNameLst>
                                      </p:cBhvr>
                                      <p:to>
                                        <p:strVal val="visible"/>
                                      </p:to>
                                    </p:set>
                                    <p:animEffect transition="in" filter="fade">
                                      <p:cBhvr>
                                        <p:cTn id="98" dur="500"/>
                                        <p:tgtEl>
                                          <p:spTgt spid="4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7" grpId="0" animBg="1"/>
      <p:bldP spid="4698" grpId="0" animBg="1"/>
      <p:bldP spid="4702" grpId="0" animBg="1"/>
      <p:bldP spid="4703" grpId="0" animBg="1"/>
      <p:bldP spid="4704" grpId="0" animBg="1"/>
      <p:bldP spid="4705" grpId="0" animBg="1"/>
      <p:bldP spid="4706" grpId="0" animBg="1"/>
      <p:bldP spid="4714" grpId="0" animBg="1"/>
      <p:bldP spid="4715" grpId="0" animBg="1"/>
      <p:bldP spid="4719" grpId="0" animBg="1"/>
      <p:bldP spid="4724" grpId="0" animBg="1"/>
      <p:bldP spid="4725" grpId="0" animBg="1"/>
      <p:bldP spid="4727" grpId="0" animBg="1"/>
      <p:bldP spid="47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3"/>
        <p:cNvGrpSpPr/>
        <p:nvPr/>
      </p:nvGrpSpPr>
      <p:grpSpPr>
        <a:xfrm>
          <a:off x="0" y="0"/>
          <a:ext cx="0" cy="0"/>
          <a:chOff x="0" y="0"/>
          <a:chExt cx="0" cy="0"/>
        </a:xfrm>
      </p:grpSpPr>
      <p:sp>
        <p:nvSpPr>
          <p:cNvPr id="4794" name="Google Shape;4794;p132"/>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Optimizations</a:t>
            </a:r>
            <a:endParaRPr dirty="0"/>
          </a:p>
        </p:txBody>
      </p:sp>
      <p:graphicFrame>
        <p:nvGraphicFramePr>
          <p:cNvPr id="3" name="Table 2">
            <a:extLst>
              <a:ext uri="{FF2B5EF4-FFF2-40B4-BE49-F238E27FC236}">
                <a16:creationId xmlns:a16="http://schemas.microsoft.com/office/drawing/2014/main" id="{A384ADF9-4FFA-A08A-B5D1-0E00210E0822}"/>
              </a:ext>
            </a:extLst>
          </p:cNvPr>
          <p:cNvGraphicFramePr>
            <a:graphicFrameLocks noGrp="1"/>
          </p:cNvGraphicFramePr>
          <p:nvPr>
            <p:extLst>
              <p:ext uri="{D42A27DB-BD31-4B8C-83A1-F6EECF244321}">
                <p14:modId xmlns:p14="http://schemas.microsoft.com/office/powerpoint/2010/main" val="3704475892"/>
              </p:ext>
            </p:extLst>
          </p:nvPr>
        </p:nvGraphicFramePr>
        <p:xfrm>
          <a:off x="420625" y="1047084"/>
          <a:ext cx="8411401" cy="3776367"/>
        </p:xfrm>
        <a:graphic>
          <a:graphicData uri="http://schemas.openxmlformats.org/drawingml/2006/table">
            <a:tbl>
              <a:tblPr firstRow="1" bandRow="1">
                <a:tableStyleId>{288A5F20-7F93-40CB-B5C7-FE14FEC1B65C}</a:tableStyleId>
              </a:tblPr>
              <a:tblGrid>
                <a:gridCol w="1558005">
                  <a:extLst>
                    <a:ext uri="{9D8B030D-6E8A-4147-A177-3AD203B41FA5}">
                      <a16:colId xmlns:a16="http://schemas.microsoft.com/office/drawing/2014/main" val="378352399"/>
                    </a:ext>
                  </a:extLst>
                </a:gridCol>
                <a:gridCol w="2042869">
                  <a:extLst>
                    <a:ext uri="{9D8B030D-6E8A-4147-A177-3AD203B41FA5}">
                      <a16:colId xmlns:a16="http://schemas.microsoft.com/office/drawing/2014/main" val="394246433"/>
                    </a:ext>
                  </a:extLst>
                </a:gridCol>
                <a:gridCol w="4810527">
                  <a:extLst>
                    <a:ext uri="{9D8B030D-6E8A-4147-A177-3AD203B41FA5}">
                      <a16:colId xmlns:a16="http://schemas.microsoft.com/office/drawing/2014/main" val="1110893704"/>
                    </a:ext>
                  </a:extLst>
                </a:gridCol>
              </a:tblGrid>
              <a:tr h="539481">
                <a:tc>
                  <a:txBody>
                    <a:bodyPr/>
                    <a:lstStyle/>
                    <a:p>
                      <a:pPr algn="ctr"/>
                      <a:r>
                        <a:rPr lang="en-IN" sz="1200" b="1" dirty="0"/>
                        <a:t>Optimization category</a:t>
                      </a:r>
                    </a:p>
                  </a:txBody>
                  <a:tcPr anchor="ctr">
                    <a:solidFill>
                      <a:schemeClr val="tx2"/>
                    </a:solidFill>
                  </a:tcPr>
                </a:tc>
                <a:tc>
                  <a:txBody>
                    <a:bodyPr/>
                    <a:lstStyle/>
                    <a:p>
                      <a:pPr algn="ctr"/>
                      <a:r>
                        <a:rPr lang="en-IN" sz="1200" b="1" dirty="0"/>
                        <a:t>Optimization</a:t>
                      </a:r>
                    </a:p>
                  </a:txBody>
                  <a:tcPr anchor="ctr">
                    <a:solidFill>
                      <a:schemeClr val="tx2"/>
                    </a:solidFill>
                  </a:tcPr>
                </a:tc>
                <a:tc>
                  <a:txBody>
                    <a:bodyPr/>
                    <a:lstStyle/>
                    <a:p>
                      <a:pPr algn="ctr"/>
                      <a:r>
                        <a:rPr lang="en-IN" sz="1200" b="1" dirty="0"/>
                        <a:t>Remarks</a:t>
                      </a:r>
                    </a:p>
                  </a:txBody>
                  <a:tcPr anchor="ctr">
                    <a:solidFill>
                      <a:schemeClr val="tx2"/>
                    </a:solidFill>
                  </a:tcPr>
                </a:tc>
                <a:extLst>
                  <a:ext uri="{0D108BD9-81ED-4DB2-BD59-A6C34878D82A}">
                    <a16:rowId xmlns:a16="http://schemas.microsoft.com/office/drawing/2014/main" val="3027233610"/>
                  </a:ext>
                </a:extLst>
              </a:tr>
              <a:tr h="539481">
                <a:tc rowSpan="3">
                  <a:txBody>
                    <a:bodyPr/>
                    <a:lstStyle/>
                    <a:p>
                      <a:pPr algn="ctr"/>
                      <a:r>
                        <a:rPr lang="en-IN" sz="1200" b="1" dirty="0">
                          <a:solidFill>
                            <a:schemeClr val="bg1"/>
                          </a:solidFill>
                        </a:rPr>
                        <a:t>Loop</a:t>
                      </a:r>
                    </a:p>
                  </a:txBody>
                  <a:tcPr anchor="ctr">
                    <a:solidFill>
                      <a:schemeClr val="accent2"/>
                    </a:solidFill>
                  </a:tcPr>
                </a:tc>
                <a:tc>
                  <a:txBody>
                    <a:bodyPr/>
                    <a:lstStyle/>
                    <a:p>
                      <a:pPr algn="ctr"/>
                      <a:r>
                        <a:rPr lang="en-IN" sz="1200" b="1" dirty="0"/>
                        <a:t>Loop permutation</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a:t>Swapping the order of nested loops.</a:t>
                      </a:r>
                      <a:endParaRPr lang="en-IN" sz="1200" dirty="0"/>
                    </a:p>
                  </a:txBody>
                  <a:tcPr anchor="ctr"/>
                </a:tc>
                <a:extLst>
                  <a:ext uri="{0D108BD9-81ED-4DB2-BD59-A6C34878D82A}">
                    <a16:rowId xmlns:a16="http://schemas.microsoft.com/office/drawing/2014/main" val="2035864436"/>
                  </a:ext>
                </a:extLst>
              </a:tr>
              <a:tr h="539481">
                <a:tc vMerge="1">
                  <a:txBody>
                    <a:bodyPr/>
                    <a:lstStyle/>
                    <a:p>
                      <a:endParaRPr lang="en-IN" dirty="0"/>
                    </a:p>
                  </a:txBody>
                  <a:tcPr/>
                </a:tc>
                <a:tc>
                  <a:txBody>
                    <a:bodyPr/>
                    <a:lstStyle/>
                    <a:p>
                      <a:pPr algn="ctr"/>
                      <a:r>
                        <a:rPr lang="en-IN" sz="1200" b="1" dirty="0"/>
                        <a:t>Loop tiling</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a:t>Breaking down a large loop into smaller blocks or tiles.</a:t>
                      </a:r>
                      <a:endParaRPr lang="en-IN" sz="1200" dirty="0"/>
                    </a:p>
                  </a:txBody>
                  <a:tcPr anchor="ctr"/>
                </a:tc>
                <a:extLst>
                  <a:ext uri="{0D108BD9-81ED-4DB2-BD59-A6C34878D82A}">
                    <a16:rowId xmlns:a16="http://schemas.microsoft.com/office/drawing/2014/main" val="1812499283"/>
                  </a:ext>
                </a:extLst>
              </a:tr>
              <a:tr h="539481">
                <a:tc vMerge="1">
                  <a:txBody>
                    <a:bodyPr/>
                    <a:lstStyle/>
                    <a:p>
                      <a:endParaRPr lang="en-IN" dirty="0"/>
                    </a:p>
                  </a:txBody>
                  <a:tcPr/>
                </a:tc>
                <a:tc>
                  <a:txBody>
                    <a:bodyPr/>
                    <a:lstStyle/>
                    <a:p>
                      <a:pPr algn="ctr"/>
                      <a:r>
                        <a:rPr lang="en-IN" sz="1200" b="1" dirty="0"/>
                        <a:t>Loop unrolling</a:t>
                      </a:r>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a:t>Expanding the loop body by replicating the operations.</a:t>
                      </a:r>
                      <a:endParaRPr lang="en-IN" sz="1200" dirty="0"/>
                    </a:p>
                  </a:txBody>
                  <a:tcPr anchor="ctr"/>
                </a:tc>
                <a:extLst>
                  <a:ext uri="{0D108BD9-81ED-4DB2-BD59-A6C34878D82A}">
                    <a16:rowId xmlns:a16="http://schemas.microsoft.com/office/drawing/2014/main" val="338143672"/>
                  </a:ext>
                </a:extLst>
              </a:tr>
              <a:tr h="539481">
                <a:tc rowSpan="3">
                  <a:txBody>
                    <a:bodyPr/>
                    <a:lstStyle/>
                    <a:p>
                      <a:pPr algn="ctr"/>
                      <a:r>
                        <a:rPr lang="en-IN" sz="1200" b="1" dirty="0">
                          <a:solidFill>
                            <a:schemeClr val="bg1"/>
                          </a:solidFill>
                        </a:rPr>
                        <a:t>Memory</a:t>
                      </a:r>
                    </a:p>
                  </a:txBody>
                  <a:tcPr anchor="ctr">
                    <a:solidFill>
                      <a:schemeClr val="accent2"/>
                    </a:solidFill>
                  </a:tcPr>
                </a:tc>
                <a:tc>
                  <a:txBody>
                    <a:bodyPr/>
                    <a:lstStyle/>
                    <a:p>
                      <a:pPr algn="ctr"/>
                      <a:r>
                        <a:rPr lang="en-US" sz="1200" b="1" i="0" dirty="0"/>
                        <a:t>Affine data copy generate</a:t>
                      </a:r>
                      <a:endParaRPr lang="en-IN" sz="1200" dirty="0"/>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a:t>Creating local memory buffers, usually to optimize for locality.</a:t>
                      </a:r>
                      <a:endParaRPr lang="en-IN" sz="1200" dirty="0"/>
                    </a:p>
                  </a:txBody>
                  <a:tcPr anchor="ctr"/>
                </a:tc>
                <a:extLst>
                  <a:ext uri="{0D108BD9-81ED-4DB2-BD59-A6C34878D82A}">
                    <a16:rowId xmlns:a16="http://schemas.microsoft.com/office/drawing/2014/main" val="1808898275"/>
                  </a:ext>
                </a:extLst>
              </a:tr>
              <a:tr h="539481">
                <a:tc vMerge="1">
                  <a:txBody>
                    <a:bodyPr/>
                    <a:lstStyle/>
                    <a:p>
                      <a:endParaRPr lang="en-IN" sz="1050" dirty="0"/>
                    </a:p>
                  </a:txBody>
                  <a:tcPr/>
                </a:tc>
                <a:tc>
                  <a:txBody>
                    <a:bodyPr/>
                    <a:lstStyle/>
                    <a:p>
                      <a:pPr algn="ctr"/>
                      <a:r>
                        <a:rPr lang="en-US" sz="1200" b="1" i="0" dirty="0"/>
                        <a:t>Promote buffers to stack</a:t>
                      </a:r>
                      <a:endParaRPr lang="en-IN" sz="1200" dirty="0"/>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dirty="0"/>
                        <a:t>Moves heap-allocated memory into stack-allocated memory.</a:t>
                      </a:r>
                      <a:endParaRPr lang="en-IN" sz="1200" dirty="0"/>
                    </a:p>
                  </a:txBody>
                  <a:tcPr anchor="ctr"/>
                </a:tc>
                <a:extLst>
                  <a:ext uri="{0D108BD9-81ED-4DB2-BD59-A6C34878D82A}">
                    <a16:rowId xmlns:a16="http://schemas.microsoft.com/office/drawing/2014/main" val="1817494556"/>
                  </a:ext>
                </a:extLst>
              </a:tr>
              <a:tr h="539481">
                <a:tc vMerge="1">
                  <a:txBody>
                    <a:bodyPr/>
                    <a:lstStyle/>
                    <a:p>
                      <a:endParaRPr lang="en-IN" sz="1050" dirty="0"/>
                    </a:p>
                  </a:txBody>
                  <a:tcPr/>
                </a:tc>
                <a:tc>
                  <a:txBody>
                    <a:bodyPr/>
                    <a:lstStyle/>
                    <a:p>
                      <a:pPr algn="ctr"/>
                      <a:r>
                        <a:rPr lang="en-US" sz="1200" b="1" i="0" dirty="0"/>
                        <a:t>Affine scalar replacement</a:t>
                      </a:r>
                      <a:endParaRPr lang="en-IN" sz="1200" dirty="0"/>
                    </a:p>
                  </a:txBody>
                  <a:tcPr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Reducing memory traffic by promoting scalar values to registers.</a:t>
                      </a:r>
                    </a:p>
                  </a:txBody>
                  <a:tcPr anchor="ctr"/>
                </a:tc>
                <a:extLst>
                  <a:ext uri="{0D108BD9-81ED-4DB2-BD59-A6C34878D82A}">
                    <a16:rowId xmlns:a16="http://schemas.microsoft.com/office/drawing/2014/main" val="4268256423"/>
                  </a:ext>
                </a:extLst>
              </a:tr>
            </a:tbl>
          </a:graphicData>
        </a:graphic>
      </p:graphicFrame>
    </p:spTree>
    <p:extLst>
      <p:ext uri="{BB962C8B-B14F-4D97-AF65-F5344CB8AC3E}">
        <p14:creationId xmlns:p14="http://schemas.microsoft.com/office/powerpoint/2010/main" val="1184573876"/>
      </p:ext>
    </p:extLst>
  </p:cSld>
  <p:clrMapOvr>
    <a:masterClrMapping/>
  </p:clrMapOvr>
</p:sld>
</file>

<file path=ppt/theme/theme1.xml><?xml version="1.0" encoding="utf-8"?>
<a:theme xmlns:a="http://schemas.openxmlformats.org/drawingml/2006/main" name="2024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7859</TotalTime>
  <Words>6002</Words>
  <Application>Microsoft Office PowerPoint</Application>
  <PresentationFormat>On-screen Show (16:9)</PresentationFormat>
  <Paragraphs>2176</Paragraphs>
  <Slides>69</Slides>
  <Notes>66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Aptos Narrow</vt:lpstr>
      <vt:lpstr>Arial</vt:lpstr>
      <vt:lpstr>2024 ASU Template Master (Official from Enterprise Brand Strategy and Management)</vt:lpstr>
      <vt:lpstr>Master’s Thesis Defense</vt:lpstr>
      <vt:lpstr>Problem Definition</vt:lpstr>
      <vt:lpstr>Prior Work</vt:lpstr>
      <vt:lpstr>Introduction</vt:lpstr>
      <vt:lpstr>Python to GDS Pipeline</vt:lpstr>
      <vt:lpstr>SODA-OPT Flow</vt:lpstr>
      <vt:lpstr>MLIR Dialects in SODA-OPT</vt:lpstr>
      <vt:lpstr>SODA-OPT Pipeline for Bambu </vt:lpstr>
      <vt:lpstr>Optimizations</vt:lpstr>
      <vt:lpstr>Research Goals</vt:lpstr>
      <vt:lpstr>Design Space Exploration</vt:lpstr>
      <vt:lpstr>DSE Framework flow for SODA</vt:lpstr>
      <vt:lpstr>Exploration</vt:lpstr>
      <vt:lpstr>Neural Network Layer Type - 1</vt:lpstr>
      <vt:lpstr>Neural Network Layer Type - 2</vt:lpstr>
      <vt:lpstr>Neural Network Layer Type - 3</vt:lpstr>
      <vt:lpstr>Optimization</vt:lpstr>
      <vt:lpstr>Optimization</vt:lpstr>
      <vt:lpstr>Optimization</vt:lpstr>
      <vt:lpstr>Architectures Explored</vt:lpstr>
      <vt:lpstr>HLS Configurations</vt:lpstr>
      <vt:lpstr>Refinements for Exploration</vt:lpstr>
      <vt:lpstr>Refined SODA-OPT Pipeline for Bambu </vt:lpstr>
      <vt:lpstr>Refined SODA-OPT Pipeline for Bambu </vt:lpstr>
      <vt:lpstr>Refined SODA-OPT Pipeline for Bambu </vt:lpstr>
      <vt:lpstr>Refined SODA-OPT Pipeline for Bambu </vt:lpstr>
      <vt:lpstr>Loop Optimization Issues</vt:lpstr>
      <vt:lpstr>Loop Optimization Issues</vt:lpstr>
      <vt:lpstr>Loop Optimization Issues</vt:lpstr>
      <vt:lpstr>Folding layers</vt:lpstr>
      <vt:lpstr>Depth-wise Convolution Mapping</vt:lpstr>
      <vt:lpstr>Results</vt:lpstr>
      <vt:lpstr>Results Evaluated</vt:lpstr>
      <vt:lpstr>Permutation - CNN Layer </vt:lpstr>
      <vt:lpstr>Permutation – CNN Layer </vt:lpstr>
      <vt:lpstr>Permutation – D-CNN</vt:lpstr>
      <vt:lpstr> Permutation – FC Layer</vt:lpstr>
      <vt:lpstr> Permutation – FC Layer</vt:lpstr>
      <vt:lpstr>Tiling - CNN</vt:lpstr>
      <vt:lpstr>Tiling - CNN</vt:lpstr>
      <vt:lpstr>Tiling - CNN</vt:lpstr>
      <vt:lpstr>Tiling – FC layer</vt:lpstr>
      <vt:lpstr> Tiling – FC layer</vt:lpstr>
      <vt:lpstr>Unrolling - CNN</vt:lpstr>
      <vt:lpstr>Unrolling - CNN</vt:lpstr>
      <vt:lpstr>Unrolling – D-CNN</vt:lpstr>
      <vt:lpstr>Unroll - FC Layer</vt:lpstr>
      <vt:lpstr>Heuristics</vt:lpstr>
      <vt:lpstr>Heuristics</vt:lpstr>
      <vt:lpstr>Heuristics</vt:lpstr>
      <vt:lpstr>Predicting on Test Architectures</vt:lpstr>
      <vt:lpstr>PowerPoint Presentation</vt:lpstr>
      <vt:lpstr>PowerPoint Presentation</vt:lpstr>
      <vt:lpstr>Predicting on Test Architectures</vt:lpstr>
      <vt:lpstr>PowerPoint Presentation</vt:lpstr>
      <vt:lpstr>Predicting on Test Architectures</vt:lpstr>
      <vt:lpstr>PowerPoint Presentation</vt:lpstr>
      <vt:lpstr>PowerPoint Presentation</vt:lpstr>
      <vt:lpstr>Summary</vt:lpstr>
      <vt:lpstr>Conclusion</vt:lpstr>
      <vt:lpstr>Thesis contribution</vt:lpstr>
      <vt:lpstr>Future work</vt:lpstr>
      <vt:lpstr>PowerPoint Presentation</vt:lpstr>
      <vt:lpstr>DSE Command Line Arguments</vt:lpstr>
      <vt:lpstr>What if you actually need to simulate the entire number of channels?</vt:lpstr>
      <vt:lpstr>SODA Linalg Tile</vt:lpstr>
      <vt:lpstr>SODA Linalg Tile</vt:lpstr>
      <vt:lpstr>SODA Linalg Tile</vt:lpstr>
      <vt:lpstr>Affine Loop Permutation - 2D Convolution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Official 2024 ASU presentation template</dc:title>
  <dc:creator>Darshith</dc:creator>
  <cp:lastModifiedBy>Darshith Manjunath (Student)</cp:lastModifiedBy>
  <cp:revision>1037</cp:revision>
  <dcterms:modified xsi:type="dcterms:W3CDTF">2024-10-31T19:40:12Z</dcterms:modified>
</cp:coreProperties>
</file>